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1"/>
  </p:sldMasterIdLst>
  <p:notesMasterIdLst>
    <p:notesMasterId r:id="rId120"/>
  </p:notesMasterIdLst>
  <p:sldIdLst>
    <p:sldId id="326" r:id="rId2"/>
    <p:sldId id="373" r:id="rId3"/>
    <p:sldId id="277" r:id="rId4"/>
    <p:sldId id="393" r:id="rId5"/>
    <p:sldId id="394" r:id="rId6"/>
    <p:sldId id="396" r:id="rId7"/>
    <p:sldId id="397" r:id="rId8"/>
    <p:sldId id="398" r:id="rId9"/>
    <p:sldId id="258" r:id="rId10"/>
    <p:sldId id="405" r:id="rId11"/>
    <p:sldId id="268" r:id="rId12"/>
    <p:sldId id="407" r:id="rId13"/>
    <p:sldId id="475" r:id="rId14"/>
    <p:sldId id="476" r:id="rId15"/>
    <p:sldId id="477" r:id="rId16"/>
    <p:sldId id="478" r:id="rId17"/>
    <p:sldId id="408" r:id="rId18"/>
    <p:sldId id="406" r:id="rId19"/>
    <p:sldId id="271" r:id="rId20"/>
    <p:sldId id="274" r:id="rId21"/>
    <p:sldId id="273" r:id="rId22"/>
    <p:sldId id="484" r:id="rId23"/>
    <p:sldId id="403" r:id="rId24"/>
    <p:sldId id="404" r:id="rId25"/>
    <p:sldId id="276" r:id="rId26"/>
    <p:sldId id="473" r:id="rId27"/>
    <p:sldId id="481" r:id="rId28"/>
    <p:sldId id="482" r:id="rId29"/>
    <p:sldId id="278" r:id="rId30"/>
    <p:sldId id="281" r:id="rId31"/>
    <p:sldId id="301" r:id="rId32"/>
    <p:sldId id="302" r:id="rId33"/>
    <p:sldId id="279" r:id="rId34"/>
    <p:sldId id="282" r:id="rId35"/>
    <p:sldId id="283" r:id="rId36"/>
    <p:sldId id="284" r:id="rId37"/>
    <p:sldId id="285" r:id="rId38"/>
    <p:sldId id="287" r:id="rId39"/>
    <p:sldId id="288" r:id="rId40"/>
    <p:sldId id="471" r:id="rId41"/>
    <p:sldId id="472" r:id="rId42"/>
    <p:sldId id="479" r:id="rId43"/>
    <p:sldId id="294" r:id="rId44"/>
    <p:sldId id="426" r:id="rId45"/>
    <p:sldId id="427" r:id="rId46"/>
    <p:sldId id="428" r:id="rId47"/>
    <p:sldId id="409" r:id="rId48"/>
    <p:sldId id="329" r:id="rId49"/>
    <p:sldId id="413" r:id="rId50"/>
    <p:sldId id="412" r:id="rId51"/>
    <p:sldId id="416" r:id="rId52"/>
    <p:sldId id="417" r:id="rId53"/>
    <p:sldId id="418" r:id="rId54"/>
    <p:sldId id="419" r:id="rId55"/>
    <p:sldId id="433" r:id="rId56"/>
    <p:sldId id="421" r:id="rId57"/>
    <p:sldId id="422" r:id="rId58"/>
    <p:sldId id="423" r:id="rId59"/>
    <p:sldId id="424" r:id="rId60"/>
    <p:sldId id="400" r:id="rId61"/>
    <p:sldId id="432" r:id="rId62"/>
    <p:sldId id="431" r:id="rId63"/>
    <p:sldId id="425" r:id="rId64"/>
    <p:sldId id="429" r:id="rId65"/>
    <p:sldId id="444" r:id="rId66"/>
    <p:sldId id="440" r:id="rId67"/>
    <p:sldId id="441" r:id="rId68"/>
    <p:sldId id="483" r:id="rId69"/>
    <p:sldId id="442" r:id="rId70"/>
    <p:sldId id="443" r:id="rId71"/>
    <p:sldId id="434" r:id="rId72"/>
    <p:sldId id="435" r:id="rId73"/>
    <p:sldId id="436" r:id="rId74"/>
    <p:sldId id="437" r:id="rId75"/>
    <p:sldId id="438" r:id="rId76"/>
    <p:sldId id="439" r:id="rId77"/>
    <p:sldId id="445" r:id="rId78"/>
    <p:sldId id="446" r:id="rId79"/>
    <p:sldId id="451" r:id="rId80"/>
    <p:sldId id="452" r:id="rId81"/>
    <p:sldId id="447" r:id="rId82"/>
    <p:sldId id="450" r:id="rId83"/>
    <p:sldId id="453" r:id="rId84"/>
    <p:sldId id="460" r:id="rId85"/>
    <p:sldId id="461" r:id="rId86"/>
    <p:sldId id="462" r:id="rId87"/>
    <p:sldId id="454" r:id="rId88"/>
    <p:sldId id="464" r:id="rId89"/>
    <p:sldId id="455" r:id="rId90"/>
    <p:sldId id="465" r:id="rId91"/>
    <p:sldId id="474" r:id="rId92"/>
    <p:sldId id="467" r:id="rId93"/>
    <p:sldId id="466" r:id="rId94"/>
    <p:sldId id="386" r:id="rId95"/>
    <p:sldId id="468" r:id="rId96"/>
    <p:sldId id="469" r:id="rId97"/>
    <p:sldId id="295" r:id="rId98"/>
    <p:sldId id="316" r:id="rId99"/>
    <p:sldId id="354" r:id="rId100"/>
    <p:sldId id="356" r:id="rId101"/>
    <p:sldId id="280" r:id="rId102"/>
    <p:sldId id="307" r:id="rId103"/>
    <p:sldId id="308" r:id="rId104"/>
    <p:sldId id="314" r:id="rId105"/>
    <p:sldId id="337" r:id="rId106"/>
    <p:sldId id="338" r:id="rId107"/>
    <p:sldId id="309" r:id="rId108"/>
    <p:sldId id="470" r:id="rId109"/>
    <p:sldId id="310" r:id="rId110"/>
    <p:sldId id="345" r:id="rId111"/>
    <p:sldId id="339" r:id="rId112"/>
    <p:sldId id="346" r:id="rId113"/>
    <p:sldId id="340" r:id="rId114"/>
    <p:sldId id="456" r:id="rId115"/>
    <p:sldId id="458" r:id="rId116"/>
    <p:sldId id="459" r:id="rId117"/>
    <p:sldId id="387" r:id="rId118"/>
    <p:sldId id="388" r:id="rId1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C90FF"/>
    <a:srgbClr val="AEAEAE"/>
    <a:srgbClr val="747474"/>
    <a:srgbClr val="FFFFFF"/>
    <a:srgbClr val="FF9400"/>
    <a:srgbClr val="0076BB"/>
    <a:srgbClr val="1EB100"/>
    <a:srgbClr val="0C9FD5"/>
    <a:srgbClr val="A77AC1"/>
    <a:srgbClr val="03243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812"/>
    <p:restoredTop sz="94699"/>
  </p:normalViewPr>
  <p:slideViewPr>
    <p:cSldViewPr snapToGrid="0">
      <p:cViewPr>
        <p:scale>
          <a:sx n="113" d="100"/>
          <a:sy n="113" d="100"/>
        </p:scale>
        <p:origin x="848" y="120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tableStyles" Target="tableStyle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presProps" Target="pres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55695D-974A-7640-9261-F556C671F51C}" type="datetimeFigureOut">
              <a:rPr lang="en-US" smtClean="0"/>
              <a:t>9/22/25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CF7759B-E715-4E4D-8FD7-EA32523277AD}" type="slidenum">
              <a:rPr lang="en-US" smtClean="0"/>
              <a:t>‹#›</a:t>
            </a:fld>
            <a:endParaRPr lang="en-US"/>
          </a:p>
        </p:txBody>
      </p:sp>
    </p:spTree>
    <p:extLst>
      <p:ext uri="{BB962C8B-B14F-4D97-AF65-F5344CB8AC3E}">
        <p14:creationId xmlns:p14="http://schemas.microsoft.com/office/powerpoint/2010/main" val="413118554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590137-1FAD-F6D0-9110-F20A4535289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BC38746-876A-31EB-B343-74BB8F7FE51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3878BB-1F61-C229-BA66-524847897FEA}"/>
              </a:ext>
            </a:extLst>
          </p:cNvPr>
          <p:cNvSpPr>
            <a:spLocks noGrp="1"/>
          </p:cNvSpPr>
          <p:nvPr>
            <p:ph type="body" idx="1"/>
          </p:nvPr>
        </p:nvSpPr>
        <p:spPr/>
        <p:txBody>
          <a:bodyPr/>
          <a:lstStyle/>
          <a:p>
            <a:r>
              <a:rPr lang="en-US" dirty="0"/>
              <a:t>The most consistent model incorporates evolution of cloud properties</a:t>
            </a:r>
          </a:p>
        </p:txBody>
      </p:sp>
      <p:sp>
        <p:nvSpPr>
          <p:cNvPr id="4" name="Slide Number Placeholder 3">
            <a:extLst>
              <a:ext uri="{FF2B5EF4-FFF2-40B4-BE49-F238E27FC236}">
                <a16:creationId xmlns:a16="http://schemas.microsoft.com/office/drawing/2014/main" id="{9D03D9BA-068B-800A-DF77-C1A1A749F594}"/>
              </a:ext>
            </a:extLst>
          </p:cNvPr>
          <p:cNvSpPr>
            <a:spLocks noGrp="1"/>
          </p:cNvSpPr>
          <p:nvPr>
            <p:ph type="sldNum" sz="quarter" idx="5"/>
          </p:nvPr>
        </p:nvSpPr>
        <p:spPr/>
        <p:txBody>
          <a:bodyPr/>
          <a:lstStyle/>
          <a:p>
            <a:fld id="{7CF7759B-E715-4E4D-8FD7-EA32523277AD}" type="slidenum">
              <a:rPr lang="en-US" smtClean="0"/>
              <a:t>67</a:t>
            </a:fld>
            <a:endParaRPr lang="en-US"/>
          </a:p>
        </p:txBody>
      </p:sp>
    </p:spTree>
    <p:extLst>
      <p:ext uri="{BB962C8B-B14F-4D97-AF65-F5344CB8AC3E}">
        <p14:creationId xmlns:p14="http://schemas.microsoft.com/office/powerpoint/2010/main" val="113517593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DI surveys have targeted young stellar systems, but to really probe planetary system evolution and dynamical processes, we should also look at older more evolved planetary systems, down here in this diagram</a:t>
            </a:r>
          </a:p>
        </p:txBody>
      </p:sp>
      <p:sp>
        <p:nvSpPr>
          <p:cNvPr id="4" name="Slide Number Placeholder 3"/>
          <p:cNvSpPr>
            <a:spLocks noGrp="1"/>
          </p:cNvSpPr>
          <p:nvPr>
            <p:ph type="sldNum" sz="quarter" idx="5"/>
          </p:nvPr>
        </p:nvSpPr>
        <p:spPr/>
        <p:txBody>
          <a:bodyPr/>
          <a:lstStyle/>
          <a:p>
            <a:fld id="{7CF7759B-E715-4E4D-8FD7-EA32523277AD}" type="slidenum">
              <a:rPr lang="en-US" smtClean="0"/>
              <a:t>71</a:t>
            </a:fld>
            <a:endParaRPr lang="en-US"/>
          </a:p>
        </p:txBody>
      </p:sp>
    </p:spTree>
    <p:extLst>
      <p:ext uri="{BB962C8B-B14F-4D97-AF65-F5344CB8AC3E}">
        <p14:creationId xmlns:p14="http://schemas.microsoft.com/office/powerpoint/2010/main" val="1745897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7CF7759B-E715-4E4D-8FD7-EA32523277AD}" type="slidenum">
              <a:rPr lang="en-US" smtClean="0"/>
              <a:t>72</a:t>
            </a:fld>
            <a:endParaRPr lang="en-US"/>
          </a:p>
        </p:txBody>
      </p:sp>
    </p:spTree>
    <p:extLst>
      <p:ext uri="{BB962C8B-B14F-4D97-AF65-F5344CB8AC3E}">
        <p14:creationId xmlns:p14="http://schemas.microsoft.com/office/powerpoint/2010/main" val="29052239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99A8B9-73CF-E014-59EE-A4D80275F3DE}"/>
              </a:ext>
            </a:extLst>
          </p:cNvPr>
          <p:cNvSpPr>
            <a:spLocks noGrp="1"/>
          </p:cNvSpPr>
          <p:nvPr>
            <p:ph type="ctrTitle"/>
          </p:nvPr>
        </p:nvSpPr>
        <p:spPr>
          <a:xfrm>
            <a:off x="1524000" y="1122363"/>
            <a:ext cx="9144000" cy="2387600"/>
          </a:xfrm>
          <a:prstGeom prst="rect">
            <a:avLst/>
          </a:prstGeom>
        </p:spPr>
        <p:txBody>
          <a:bodyPr anchor="b"/>
          <a:lstStyle>
            <a:lvl1pPr algn="ctr">
              <a:defRPr sz="6000">
                <a:latin typeface="Baskerville" panose="02020502070401020303" pitchFamily="18" charset="0"/>
                <a:ea typeface="Baskerville" panose="02020502070401020303" pitchFamily="18" charset="0"/>
              </a:defRPr>
            </a:lvl1pPr>
          </a:lstStyle>
          <a:p>
            <a:r>
              <a:rPr lang="en-US" dirty="0"/>
              <a:t>Click to edit Master title style</a:t>
            </a:r>
          </a:p>
        </p:txBody>
      </p:sp>
      <p:sp>
        <p:nvSpPr>
          <p:cNvPr id="3" name="Subtitle 2">
            <a:extLst>
              <a:ext uri="{FF2B5EF4-FFF2-40B4-BE49-F238E27FC236}">
                <a16:creationId xmlns:a16="http://schemas.microsoft.com/office/drawing/2014/main" id="{CB357EDD-B42F-5C0F-4859-11D5091C412D}"/>
              </a:ext>
            </a:extLst>
          </p:cNvPr>
          <p:cNvSpPr>
            <a:spLocks noGrp="1"/>
          </p:cNvSpPr>
          <p:nvPr>
            <p:ph type="subTitle" idx="1"/>
          </p:nvPr>
        </p:nvSpPr>
        <p:spPr>
          <a:xfrm>
            <a:off x="1524000" y="3602038"/>
            <a:ext cx="9144000" cy="1655762"/>
          </a:xfrm>
          <a:prstGeom prst="rect">
            <a:avLst/>
          </a:prstGeom>
        </p:spPr>
        <p:txBody>
          <a:bodyPr/>
          <a:lstStyle>
            <a:lvl1pPr marL="0" indent="0" algn="ctr">
              <a:buNone/>
              <a:defRPr sz="2400">
                <a:latin typeface="Baskerville" panose="02020502070401020303" pitchFamily="18" charset="0"/>
                <a:ea typeface="Baskerville" panose="02020502070401020303" pitchFamily="18" charset="0"/>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13" name="TextBox 12">
            <a:extLst>
              <a:ext uri="{FF2B5EF4-FFF2-40B4-BE49-F238E27FC236}">
                <a16:creationId xmlns:a16="http://schemas.microsoft.com/office/drawing/2014/main" id="{8DC353AB-0A56-FF6E-D462-C1E6B9DB1494}"/>
              </a:ext>
            </a:extLst>
          </p:cNvPr>
          <p:cNvSpPr txBox="1"/>
          <p:nvPr userDrawn="1"/>
        </p:nvSpPr>
        <p:spPr>
          <a:xfrm>
            <a:off x="0" y="6527036"/>
            <a:ext cx="3200400" cy="307777"/>
          </a:xfrm>
          <a:prstGeom prst="rect">
            <a:avLst/>
          </a:prstGeom>
          <a:noFill/>
        </p:spPr>
        <p:txBody>
          <a:bodyPr wrap="square">
            <a:spAutoFit/>
          </a:bodyPr>
          <a:lstStyle/>
          <a:p>
            <a:pPr algn="r"/>
            <a:r>
              <a:rPr lang="en-US" sz="1400" dirty="0">
                <a:latin typeface="Baskerville" panose="02020502070401020303" pitchFamily="18" charset="0"/>
                <a:ea typeface="Baskerville" panose="02020502070401020303" pitchFamily="18" charset="0"/>
              </a:rPr>
              <a:t> Logan Pearce  </a:t>
            </a:r>
            <a:r>
              <a:rPr lang="en-US" sz="1400" dirty="0" err="1">
                <a:latin typeface="Baskerville" panose="02020502070401020303" pitchFamily="18" charset="0"/>
                <a:ea typeface="Baskerville" panose="02020502070401020303" pitchFamily="18" charset="0"/>
              </a:rPr>
              <a:t>www.loganpearce.com</a:t>
            </a:r>
            <a:endParaRPr lang="en-US" sz="1400" dirty="0">
              <a:latin typeface="Baskerville" panose="02020502070401020303" pitchFamily="18" charset="0"/>
              <a:ea typeface="Baskerville" panose="02020502070401020303" pitchFamily="18" charset="0"/>
            </a:endParaRPr>
          </a:p>
        </p:txBody>
      </p:sp>
      <p:sp>
        <p:nvSpPr>
          <p:cNvPr id="7" name="TextBox 6">
            <a:extLst>
              <a:ext uri="{FF2B5EF4-FFF2-40B4-BE49-F238E27FC236}">
                <a16:creationId xmlns:a16="http://schemas.microsoft.com/office/drawing/2014/main" id="{E1CFBD5A-40B8-6BCB-6A40-A4227F9592B1}"/>
              </a:ext>
            </a:extLst>
          </p:cNvPr>
          <p:cNvSpPr txBox="1"/>
          <p:nvPr userDrawn="1"/>
        </p:nvSpPr>
        <p:spPr>
          <a:xfrm>
            <a:off x="10304829" y="6550223"/>
            <a:ext cx="1557603" cy="307777"/>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Baskerville" panose="02020502070401020303" pitchFamily="18" charset="0"/>
                <a:ea typeface="Baskerville" panose="02020502070401020303" pitchFamily="18" charset="0"/>
              </a:rPr>
              <a:t>Bash Fest 2025</a:t>
            </a:r>
          </a:p>
        </p:txBody>
      </p:sp>
      <p:sp>
        <p:nvSpPr>
          <p:cNvPr id="8" name="Slide Number Placeholder 6">
            <a:extLst>
              <a:ext uri="{FF2B5EF4-FFF2-40B4-BE49-F238E27FC236}">
                <a16:creationId xmlns:a16="http://schemas.microsoft.com/office/drawing/2014/main" id="{98151BF8-0DAD-F09E-1D38-D1B8C70175AD}"/>
              </a:ext>
            </a:extLst>
          </p:cNvPr>
          <p:cNvSpPr>
            <a:spLocks noGrp="1"/>
          </p:cNvSpPr>
          <p:nvPr>
            <p:ph type="sldNum" sz="quarter" idx="4"/>
          </p:nvPr>
        </p:nvSpPr>
        <p:spPr>
          <a:xfrm>
            <a:off x="9118139" y="6526667"/>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D2A1D5-2242-2445-A787-A1ADAF4A1717}" type="slidenum">
              <a:rPr lang="en-US" smtClean="0"/>
              <a:t>‹#›</a:t>
            </a:fld>
            <a:endParaRPr lang="en-US" dirty="0"/>
          </a:p>
        </p:txBody>
      </p:sp>
    </p:spTree>
    <p:extLst>
      <p:ext uri="{BB962C8B-B14F-4D97-AF65-F5344CB8AC3E}">
        <p14:creationId xmlns:p14="http://schemas.microsoft.com/office/powerpoint/2010/main" val="353798603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82899A-79B3-5011-3604-2E59FB7DA6D8}"/>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5C8B014-C3D6-9DD7-F09F-ECB8B8F3693B}"/>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B36CC2-EA42-8CA8-B1C2-E54210745FD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DA0E69A7-B629-6435-DC01-27CCC04576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6E526A56-45D6-1481-A2BC-8821F60D0A22}"/>
              </a:ext>
            </a:extLst>
          </p:cNvPr>
          <p:cNvSpPr>
            <a:spLocks noGrp="1"/>
          </p:cNvSpPr>
          <p:nvPr>
            <p:ph type="sldNum" sz="quarter" idx="12"/>
          </p:nvPr>
        </p:nvSpPr>
        <p:spPr>
          <a:xfrm>
            <a:off x="8610600" y="6356350"/>
            <a:ext cx="2743200" cy="365125"/>
          </a:xfrm>
          <a:prstGeom prst="rect">
            <a:avLst/>
          </a:prstGeom>
        </p:spPr>
        <p:txBody>
          <a:bodyPr/>
          <a:lstStyle/>
          <a:p>
            <a:fld id="{8E75C135-91EB-8648-ADE4-39D2ED160ED6}" type="slidenum">
              <a:rPr lang="en-US" smtClean="0"/>
              <a:t>‹#›</a:t>
            </a:fld>
            <a:endParaRPr lang="en-US"/>
          </a:p>
        </p:txBody>
      </p:sp>
    </p:spTree>
    <p:extLst>
      <p:ext uri="{BB962C8B-B14F-4D97-AF65-F5344CB8AC3E}">
        <p14:creationId xmlns:p14="http://schemas.microsoft.com/office/powerpoint/2010/main" val="751892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12B07AB4-E249-28DB-77DF-58D7F60B93CC}"/>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C313B82-6664-1747-83B8-40FCC420403B}"/>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99C81CF-F47A-A402-DDB3-7ADE3D0D1C4A}"/>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04C0E2A7-C63A-07B2-9A66-1BC8BA9FC0DA}"/>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BE06518-B6DF-604A-4233-60AE8E25FDBB}"/>
              </a:ext>
            </a:extLst>
          </p:cNvPr>
          <p:cNvSpPr>
            <a:spLocks noGrp="1"/>
          </p:cNvSpPr>
          <p:nvPr>
            <p:ph type="sldNum" sz="quarter" idx="12"/>
          </p:nvPr>
        </p:nvSpPr>
        <p:spPr>
          <a:xfrm>
            <a:off x="8610600" y="6356350"/>
            <a:ext cx="2743200" cy="365125"/>
          </a:xfrm>
          <a:prstGeom prst="rect">
            <a:avLst/>
          </a:prstGeom>
        </p:spPr>
        <p:txBody>
          <a:bodyPr/>
          <a:lstStyle/>
          <a:p>
            <a:fld id="{8E75C135-91EB-8648-ADE4-39D2ED160ED6}" type="slidenum">
              <a:rPr lang="en-US" smtClean="0"/>
              <a:t>‹#›</a:t>
            </a:fld>
            <a:endParaRPr lang="en-US"/>
          </a:p>
        </p:txBody>
      </p:sp>
    </p:spTree>
    <p:extLst>
      <p:ext uri="{BB962C8B-B14F-4D97-AF65-F5344CB8AC3E}">
        <p14:creationId xmlns:p14="http://schemas.microsoft.com/office/powerpoint/2010/main" val="17264653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17" name="Text Placeholder 2">
            <a:extLst>
              <a:ext uri="{FF2B5EF4-FFF2-40B4-BE49-F238E27FC236}">
                <a16:creationId xmlns:a16="http://schemas.microsoft.com/office/drawing/2014/main" id="{87D81250-7A68-0AF7-491C-B95B6EB0F4DD}"/>
              </a:ext>
            </a:extLst>
          </p:cNvPr>
          <p:cNvSpPr>
            <a:spLocks noGrp="1"/>
          </p:cNvSpPr>
          <p:nvPr>
            <p:ph idx="1"/>
          </p:nvPr>
        </p:nvSpPr>
        <p:spPr>
          <a:xfrm>
            <a:off x="439722" y="1160112"/>
            <a:ext cx="11386657" cy="5400347"/>
          </a:xfrm>
          <a:prstGeom prst="rect">
            <a:avLst/>
          </a:prstGeom>
        </p:spPr>
        <p:txBody>
          <a:bodyPr vert="horz" lIns="91440" tIns="45720" rIns="91440" bIns="45720" rtlCol="0">
            <a:normAutofit/>
          </a:bodyPr>
          <a:lstStyle>
            <a:lvl1pPr>
              <a:defRPr>
                <a:latin typeface="Baskerville" panose="02020502070401020303" pitchFamily="18" charset="0"/>
                <a:ea typeface="Baskerville" panose="02020502070401020303" pitchFamily="18" charset="0"/>
              </a:defRPr>
            </a:lvl1pPr>
            <a:lvl2pPr>
              <a:defRPr>
                <a:latin typeface="Baskerville" panose="02020502070401020303" pitchFamily="18" charset="0"/>
                <a:ea typeface="Baskerville" panose="02020502070401020303" pitchFamily="18" charset="0"/>
              </a:defRPr>
            </a:lvl2pPr>
            <a:lvl3pPr>
              <a:defRPr>
                <a:latin typeface="Baskerville" panose="02020502070401020303" pitchFamily="18" charset="0"/>
                <a:ea typeface="Baskerville" panose="02020502070401020303" pitchFamily="18" charset="0"/>
              </a:defRPr>
            </a:lvl3pPr>
            <a:lvl4pPr>
              <a:defRPr>
                <a:latin typeface="Baskerville" panose="02020502070401020303" pitchFamily="18" charset="0"/>
                <a:ea typeface="Baskerville" panose="02020502070401020303" pitchFamily="18" charset="0"/>
              </a:defRPr>
            </a:lvl4pPr>
            <a:lvl5pPr>
              <a:defRPr>
                <a:latin typeface="Baskerville" panose="02020502070401020303" pitchFamily="18" charset="0"/>
                <a:ea typeface="Baskerville" panose="02020502070401020303" pitchFamily="18"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grpSp>
        <p:nvGrpSpPr>
          <p:cNvPr id="18" name="Group 17">
            <a:extLst>
              <a:ext uri="{FF2B5EF4-FFF2-40B4-BE49-F238E27FC236}">
                <a16:creationId xmlns:a16="http://schemas.microsoft.com/office/drawing/2014/main" id="{5D929900-A0BA-342D-DBFB-E94D92BA946D}"/>
              </a:ext>
            </a:extLst>
          </p:cNvPr>
          <p:cNvGrpSpPr/>
          <p:nvPr userDrawn="1"/>
        </p:nvGrpSpPr>
        <p:grpSpPr>
          <a:xfrm>
            <a:off x="291517" y="75270"/>
            <a:ext cx="11608965" cy="895641"/>
            <a:chOff x="291517" y="233216"/>
            <a:chExt cx="11608965" cy="895641"/>
          </a:xfrm>
        </p:grpSpPr>
        <p:grpSp>
          <p:nvGrpSpPr>
            <p:cNvPr id="19" name="Group 18">
              <a:extLst>
                <a:ext uri="{FF2B5EF4-FFF2-40B4-BE49-F238E27FC236}">
                  <a16:creationId xmlns:a16="http://schemas.microsoft.com/office/drawing/2014/main" id="{25BCCC6F-FD4D-BEDF-2D7C-D79E71CCA75D}"/>
                </a:ext>
              </a:extLst>
            </p:cNvPr>
            <p:cNvGrpSpPr/>
            <p:nvPr/>
          </p:nvGrpSpPr>
          <p:grpSpPr>
            <a:xfrm>
              <a:off x="291517" y="233216"/>
              <a:ext cx="11608965" cy="895641"/>
              <a:chOff x="110455" y="294983"/>
              <a:chExt cx="11608965" cy="1585519"/>
            </a:xfrm>
          </p:grpSpPr>
          <p:sp>
            <p:nvSpPr>
              <p:cNvPr id="21" name="Rectangle 20">
                <a:extLst>
                  <a:ext uri="{FF2B5EF4-FFF2-40B4-BE49-F238E27FC236}">
                    <a16:creationId xmlns:a16="http://schemas.microsoft.com/office/drawing/2014/main" id="{DA90B16D-8868-E466-041E-11FD3F55C46D}"/>
                  </a:ext>
                </a:extLst>
              </p:cNvPr>
              <p:cNvSpPr/>
              <p:nvPr/>
            </p:nvSpPr>
            <p:spPr>
              <a:xfrm>
                <a:off x="184558" y="294983"/>
                <a:ext cx="11534862" cy="1585519"/>
              </a:xfrm>
              <a:prstGeom prst="rect">
                <a:avLst/>
              </a:prstGeom>
              <a:solidFill>
                <a:schemeClr val="bg1"/>
              </a:solidFill>
              <a:ln>
                <a:solidFill>
                  <a:schemeClr val="bg2"/>
                </a:solid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3200" dirty="0">
                  <a:solidFill>
                    <a:schemeClr val="tx1"/>
                  </a:solidFill>
                  <a:latin typeface="Avenir Next LT Pro" panose="020B0504020202020204" pitchFamily="34" charset="0"/>
                </a:endParaRPr>
              </a:p>
            </p:txBody>
          </p:sp>
          <p:sp>
            <p:nvSpPr>
              <p:cNvPr id="22" name="Rectangle 21">
                <a:extLst>
                  <a:ext uri="{FF2B5EF4-FFF2-40B4-BE49-F238E27FC236}">
                    <a16:creationId xmlns:a16="http://schemas.microsoft.com/office/drawing/2014/main" id="{928FFE22-07A7-C659-A442-506E401DC0A2}"/>
                  </a:ext>
                </a:extLst>
              </p:cNvPr>
              <p:cNvSpPr/>
              <p:nvPr/>
            </p:nvSpPr>
            <p:spPr>
              <a:xfrm>
                <a:off x="110455" y="620823"/>
                <a:ext cx="148206" cy="93383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20" name="Straight Connector 19">
              <a:extLst>
                <a:ext uri="{FF2B5EF4-FFF2-40B4-BE49-F238E27FC236}">
                  <a16:creationId xmlns:a16="http://schemas.microsoft.com/office/drawing/2014/main" id="{DE633949-406C-E47B-FA8C-69A48C07CA44}"/>
                </a:ext>
              </a:extLst>
            </p:cNvPr>
            <p:cNvCxnSpPr>
              <a:cxnSpLocks/>
            </p:cNvCxnSpPr>
            <p:nvPr/>
          </p:nvCxnSpPr>
          <p:spPr>
            <a:xfrm>
              <a:off x="11812794" y="290367"/>
              <a:ext cx="0" cy="752700"/>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3" name="TextBox 22">
            <a:extLst>
              <a:ext uri="{FF2B5EF4-FFF2-40B4-BE49-F238E27FC236}">
                <a16:creationId xmlns:a16="http://schemas.microsoft.com/office/drawing/2014/main" id="{9B5398BD-960B-EB07-E41D-9444D73A47FE}"/>
              </a:ext>
            </a:extLst>
          </p:cNvPr>
          <p:cNvSpPr txBox="1"/>
          <p:nvPr userDrawn="1"/>
        </p:nvSpPr>
        <p:spPr>
          <a:xfrm>
            <a:off x="10304829" y="6550223"/>
            <a:ext cx="1557603" cy="307777"/>
          </a:xfrm>
          <a:prstGeom prst="rect">
            <a:avLst/>
          </a:prstGeom>
          <a:noFill/>
        </p:spPr>
        <p:txBody>
          <a:bodyPr wrap="square" rtlCol="0" anchor="ctr">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lang="en-US" sz="1400" dirty="0">
                <a:latin typeface="Baskerville" panose="02020502070401020303" pitchFamily="18" charset="0"/>
                <a:ea typeface="Baskerville" panose="02020502070401020303" pitchFamily="18" charset="0"/>
              </a:rPr>
              <a:t>Bash Fest 2025</a:t>
            </a:r>
          </a:p>
        </p:txBody>
      </p:sp>
      <p:sp>
        <p:nvSpPr>
          <p:cNvPr id="24" name="Title Placeholder 1">
            <a:extLst>
              <a:ext uri="{FF2B5EF4-FFF2-40B4-BE49-F238E27FC236}">
                <a16:creationId xmlns:a16="http://schemas.microsoft.com/office/drawing/2014/main" id="{15BC99E1-9692-D352-088A-482E931BCB3D}"/>
              </a:ext>
            </a:extLst>
          </p:cNvPr>
          <p:cNvSpPr>
            <a:spLocks noGrp="1"/>
          </p:cNvSpPr>
          <p:nvPr>
            <p:ph type="title"/>
          </p:nvPr>
        </p:nvSpPr>
        <p:spPr>
          <a:xfrm>
            <a:off x="513826" y="132421"/>
            <a:ext cx="11211269" cy="752700"/>
          </a:xfrm>
          <a:prstGeom prst="rect">
            <a:avLst/>
          </a:prstGeom>
        </p:spPr>
        <p:txBody>
          <a:bodyPr vert="horz" lIns="91440" tIns="45720" rIns="91440" bIns="45720" rtlCol="0" anchor="ctr">
            <a:normAutofit/>
          </a:bodyPr>
          <a:lstStyle>
            <a:lvl1pPr>
              <a:defRPr>
                <a:latin typeface="Baskerville" panose="02020502070401020303" pitchFamily="18" charset="0"/>
                <a:ea typeface="Baskerville" panose="02020502070401020303" pitchFamily="18" charset="0"/>
              </a:defRPr>
            </a:lvl1pPr>
          </a:lstStyle>
          <a:p>
            <a:r>
              <a:rPr lang="en-US" dirty="0"/>
              <a:t>Click to edit Master title style</a:t>
            </a:r>
          </a:p>
        </p:txBody>
      </p:sp>
      <p:sp>
        <p:nvSpPr>
          <p:cNvPr id="27" name="TextBox 26">
            <a:extLst>
              <a:ext uri="{FF2B5EF4-FFF2-40B4-BE49-F238E27FC236}">
                <a16:creationId xmlns:a16="http://schemas.microsoft.com/office/drawing/2014/main" id="{D66A6660-475C-EF2C-C2E5-023F5713E77B}"/>
              </a:ext>
            </a:extLst>
          </p:cNvPr>
          <p:cNvSpPr txBox="1"/>
          <p:nvPr userDrawn="1"/>
        </p:nvSpPr>
        <p:spPr>
          <a:xfrm>
            <a:off x="0" y="6527036"/>
            <a:ext cx="3200400" cy="307777"/>
          </a:xfrm>
          <a:prstGeom prst="rect">
            <a:avLst/>
          </a:prstGeom>
          <a:noFill/>
        </p:spPr>
        <p:txBody>
          <a:bodyPr wrap="square">
            <a:spAutoFit/>
          </a:bodyPr>
          <a:lstStyle/>
          <a:p>
            <a:pPr algn="r"/>
            <a:r>
              <a:rPr lang="en-US" sz="1400" dirty="0">
                <a:latin typeface="Baskerville" panose="02020502070401020303" pitchFamily="18" charset="0"/>
                <a:ea typeface="Baskerville" panose="02020502070401020303" pitchFamily="18" charset="0"/>
              </a:rPr>
              <a:t> Logan Pearce  </a:t>
            </a:r>
            <a:r>
              <a:rPr lang="en-US" sz="1400" dirty="0" err="1">
                <a:latin typeface="Baskerville" panose="02020502070401020303" pitchFamily="18" charset="0"/>
                <a:ea typeface="Baskerville" panose="02020502070401020303" pitchFamily="18" charset="0"/>
              </a:rPr>
              <a:t>www.loganpearce.com</a:t>
            </a:r>
            <a:endParaRPr lang="en-US" sz="1400" dirty="0">
              <a:latin typeface="Baskerville" panose="02020502070401020303" pitchFamily="18" charset="0"/>
              <a:ea typeface="Baskerville" panose="02020502070401020303" pitchFamily="18" charset="0"/>
            </a:endParaRPr>
          </a:p>
        </p:txBody>
      </p:sp>
      <p:sp>
        <p:nvSpPr>
          <p:cNvPr id="2" name="Slide Number Placeholder 6">
            <a:extLst>
              <a:ext uri="{FF2B5EF4-FFF2-40B4-BE49-F238E27FC236}">
                <a16:creationId xmlns:a16="http://schemas.microsoft.com/office/drawing/2014/main" id="{FE794010-9CC0-717A-99E2-7CB4822A02B1}"/>
              </a:ext>
            </a:extLst>
          </p:cNvPr>
          <p:cNvSpPr>
            <a:spLocks noGrp="1"/>
          </p:cNvSpPr>
          <p:nvPr>
            <p:ph type="sldNum" sz="quarter" idx="4"/>
          </p:nvPr>
        </p:nvSpPr>
        <p:spPr>
          <a:xfrm>
            <a:off x="9118139" y="6526667"/>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D2A1D5-2242-2445-A787-A1ADAF4A1717}" type="slidenum">
              <a:rPr lang="en-US" smtClean="0"/>
              <a:t>‹#›</a:t>
            </a:fld>
            <a:endParaRPr lang="en-US" dirty="0"/>
          </a:p>
        </p:txBody>
      </p:sp>
    </p:spTree>
    <p:extLst>
      <p:ext uri="{BB962C8B-B14F-4D97-AF65-F5344CB8AC3E}">
        <p14:creationId xmlns:p14="http://schemas.microsoft.com/office/powerpoint/2010/main" val="380344782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DA86A3-0C64-46C3-E610-8E9C2EBBF5D9}"/>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DE936840-060C-9404-EB44-74AA29190D9E}"/>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CE87B98-4AFD-C1F0-86ED-3AFEB1AF35F8}"/>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5" name="Footer Placeholder 4">
            <a:extLst>
              <a:ext uri="{FF2B5EF4-FFF2-40B4-BE49-F238E27FC236}">
                <a16:creationId xmlns:a16="http://schemas.microsoft.com/office/drawing/2014/main" id="{B25717CD-3256-1677-02DA-D44A9328AA2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C9CD066E-73B1-7CB3-B7E7-B7D7F163083D}"/>
              </a:ext>
            </a:extLst>
          </p:cNvPr>
          <p:cNvSpPr>
            <a:spLocks noGrp="1"/>
          </p:cNvSpPr>
          <p:nvPr>
            <p:ph type="sldNum" sz="quarter" idx="12"/>
          </p:nvPr>
        </p:nvSpPr>
        <p:spPr>
          <a:xfrm>
            <a:off x="8610600" y="6356350"/>
            <a:ext cx="2743200" cy="365125"/>
          </a:xfrm>
          <a:prstGeom prst="rect">
            <a:avLst/>
          </a:prstGeom>
        </p:spPr>
        <p:txBody>
          <a:bodyPr/>
          <a:lstStyle/>
          <a:p>
            <a:fld id="{8E75C135-91EB-8648-ADE4-39D2ED160ED6}" type="slidenum">
              <a:rPr lang="en-US" smtClean="0"/>
              <a:t>‹#›</a:t>
            </a:fld>
            <a:endParaRPr lang="en-US"/>
          </a:p>
        </p:txBody>
      </p:sp>
    </p:spTree>
    <p:extLst>
      <p:ext uri="{BB962C8B-B14F-4D97-AF65-F5344CB8AC3E}">
        <p14:creationId xmlns:p14="http://schemas.microsoft.com/office/powerpoint/2010/main" val="413533940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57394A-E728-7F8A-4309-2D7E3309614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770E5850-B74B-4F10-5C3E-EF20E578F909}"/>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AEA0080-0748-67B6-DBD3-817894E180AD}"/>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27F664B5-1BE9-B026-ABB4-2572B47EF6E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658D743F-32B6-3F43-4409-0BE972F75EBE}"/>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B09CC1CD-D24C-4149-950A-93DFD96D44CB}"/>
              </a:ext>
            </a:extLst>
          </p:cNvPr>
          <p:cNvSpPr>
            <a:spLocks noGrp="1"/>
          </p:cNvSpPr>
          <p:nvPr>
            <p:ph type="sldNum" sz="quarter" idx="12"/>
          </p:nvPr>
        </p:nvSpPr>
        <p:spPr>
          <a:xfrm>
            <a:off x="8610600" y="6356350"/>
            <a:ext cx="2743200" cy="365125"/>
          </a:xfrm>
          <a:prstGeom prst="rect">
            <a:avLst/>
          </a:prstGeom>
        </p:spPr>
        <p:txBody>
          <a:bodyPr/>
          <a:lstStyle/>
          <a:p>
            <a:fld id="{8E75C135-91EB-8648-ADE4-39D2ED160ED6}" type="slidenum">
              <a:rPr lang="en-US" smtClean="0"/>
              <a:t>‹#›</a:t>
            </a:fld>
            <a:endParaRPr lang="en-US"/>
          </a:p>
        </p:txBody>
      </p:sp>
    </p:spTree>
    <p:extLst>
      <p:ext uri="{BB962C8B-B14F-4D97-AF65-F5344CB8AC3E}">
        <p14:creationId xmlns:p14="http://schemas.microsoft.com/office/powerpoint/2010/main" val="36772258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550DC0-FC35-392A-B645-EEF204F1B131}"/>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99C64CCD-5C19-85AD-143A-DCF988D3ADE8}"/>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9F83996E-21FA-8096-47E1-1BE11BC2EEEE}"/>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ED067370-36C3-5A97-EEBD-202ABE8B2F76}"/>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C9A63B21-65C4-99C4-E494-40120C526E15}"/>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5ED7D70-580E-5311-0FA6-52F2B3E85D25}"/>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8" name="Footer Placeholder 7">
            <a:extLst>
              <a:ext uri="{FF2B5EF4-FFF2-40B4-BE49-F238E27FC236}">
                <a16:creationId xmlns:a16="http://schemas.microsoft.com/office/drawing/2014/main" id="{D3D0156C-F49A-382F-31E2-6982B4416B5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A4245120-C3D4-4196-FB9D-50F3989F817D}"/>
              </a:ext>
            </a:extLst>
          </p:cNvPr>
          <p:cNvSpPr>
            <a:spLocks noGrp="1"/>
          </p:cNvSpPr>
          <p:nvPr>
            <p:ph type="sldNum" sz="quarter" idx="12"/>
          </p:nvPr>
        </p:nvSpPr>
        <p:spPr>
          <a:xfrm>
            <a:off x="8610600" y="6356350"/>
            <a:ext cx="2743200" cy="365125"/>
          </a:xfrm>
          <a:prstGeom prst="rect">
            <a:avLst/>
          </a:prstGeom>
        </p:spPr>
        <p:txBody>
          <a:bodyPr/>
          <a:lstStyle/>
          <a:p>
            <a:fld id="{8E75C135-91EB-8648-ADE4-39D2ED160ED6}" type="slidenum">
              <a:rPr lang="en-US" smtClean="0"/>
              <a:t>‹#›</a:t>
            </a:fld>
            <a:endParaRPr lang="en-US"/>
          </a:p>
        </p:txBody>
      </p:sp>
    </p:spTree>
    <p:extLst>
      <p:ext uri="{BB962C8B-B14F-4D97-AF65-F5344CB8AC3E}">
        <p14:creationId xmlns:p14="http://schemas.microsoft.com/office/powerpoint/2010/main" val="181833295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5DD537B-7913-1A66-EA75-AEB27586B1AA}"/>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FF5B21B8-9121-3519-D3B0-7BD19456CA96}"/>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4" name="Footer Placeholder 3">
            <a:extLst>
              <a:ext uri="{FF2B5EF4-FFF2-40B4-BE49-F238E27FC236}">
                <a16:creationId xmlns:a16="http://schemas.microsoft.com/office/drawing/2014/main" id="{AE26389A-5819-24A5-795B-2CA6ABF2747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6494A9F1-7568-F74C-BDE0-E80767B640FA}"/>
              </a:ext>
            </a:extLst>
          </p:cNvPr>
          <p:cNvSpPr>
            <a:spLocks noGrp="1"/>
          </p:cNvSpPr>
          <p:nvPr>
            <p:ph type="sldNum" sz="quarter" idx="12"/>
          </p:nvPr>
        </p:nvSpPr>
        <p:spPr>
          <a:xfrm>
            <a:off x="8610600" y="6356350"/>
            <a:ext cx="2743200" cy="365125"/>
          </a:xfrm>
          <a:prstGeom prst="rect">
            <a:avLst/>
          </a:prstGeom>
        </p:spPr>
        <p:txBody>
          <a:bodyPr/>
          <a:lstStyle/>
          <a:p>
            <a:fld id="{8E75C135-91EB-8648-ADE4-39D2ED160ED6}" type="slidenum">
              <a:rPr lang="en-US" smtClean="0"/>
              <a:t>‹#›</a:t>
            </a:fld>
            <a:endParaRPr lang="en-US"/>
          </a:p>
        </p:txBody>
      </p:sp>
    </p:spTree>
    <p:extLst>
      <p:ext uri="{BB962C8B-B14F-4D97-AF65-F5344CB8AC3E}">
        <p14:creationId xmlns:p14="http://schemas.microsoft.com/office/powerpoint/2010/main" val="33497752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9EFEDD5-5454-A439-FA6B-5B2753C7D7A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3" name="Footer Placeholder 2">
            <a:extLst>
              <a:ext uri="{FF2B5EF4-FFF2-40B4-BE49-F238E27FC236}">
                <a16:creationId xmlns:a16="http://schemas.microsoft.com/office/drawing/2014/main" id="{271ACBC6-323D-C450-85EA-130880135D28}"/>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2B8ED642-F9FC-0A6D-7EF0-9C9F08B8380B}"/>
              </a:ext>
            </a:extLst>
          </p:cNvPr>
          <p:cNvSpPr>
            <a:spLocks noGrp="1"/>
          </p:cNvSpPr>
          <p:nvPr>
            <p:ph type="sldNum" sz="quarter" idx="12"/>
          </p:nvPr>
        </p:nvSpPr>
        <p:spPr>
          <a:xfrm>
            <a:off x="8610600" y="6356350"/>
            <a:ext cx="2743200" cy="365125"/>
          </a:xfrm>
          <a:prstGeom prst="rect">
            <a:avLst/>
          </a:prstGeom>
        </p:spPr>
        <p:txBody>
          <a:bodyPr/>
          <a:lstStyle/>
          <a:p>
            <a:fld id="{8E75C135-91EB-8648-ADE4-39D2ED160ED6}" type="slidenum">
              <a:rPr lang="en-US" smtClean="0"/>
              <a:t>‹#›</a:t>
            </a:fld>
            <a:endParaRPr lang="en-US"/>
          </a:p>
        </p:txBody>
      </p:sp>
    </p:spTree>
    <p:extLst>
      <p:ext uri="{BB962C8B-B14F-4D97-AF65-F5344CB8AC3E}">
        <p14:creationId xmlns:p14="http://schemas.microsoft.com/office/powerpoint/2010/main" val="114359327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CC723C-30AA-347E-C5A0-B0BAC4C0C04C}"/>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8BE7229-A5EE-BBAE-14D4-1408302D27DD}"/>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A2CDD7FB-0544-10D5-0BE1-396D76FA1DB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FF780BE-1F50-E65B-156C-53CA325FE0C4}"/>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89609521-0118-36BE-48FB-8C6DE6FF46BF}"/>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FC9A959A-5BBF-A1A2-C02D-879A4637F62D}"/>
              </a:ext>
            </a:extLst>
          </p:cNvPr>
          <p:cNvSpPr>
            <a:spLocks noGrp="1"/>
          </p:cNvSpPr>
          <p:nvPr>
            <p:ph type="sldNum" sz="quarter" idx="12"/>
          </p:nvPr>
        </p:nvSpPr>
        <p:spPr>
          <a:xfrm>
            <a:off x="8610600" y="6356350"/>
            <a:ext cx="2743200" cy="365125"/>
          </a:xfrm>
          <a:prstGeom prst="rect">
            <a:avLst/>
          </a:prstGeom>
        </p:spPr>
        <p:txBody>
          <a:bodyPr/>
          <a:lstStyle/>
          <a:p>
            <a:fld id="{8E75C135-91EB-8648-ADE4-39D2ED160ED6}" type="slidenum">
              <a:rPr lang="en-US" smtClean="0"/>
              <a:t>‹#›</a:t>
            </a:fld>
            <a:endParaRPr lang="en-US"/>
          </a:p>
        </p:txBody>
      </p:sp>
    </p:spTree>
    <p:extLst>
      <p:ext uri="{BB962C8B-B14F-4D97-AF65-F5344CB8AC3E}">
        <p14:creationId xmlns:p14="http://schemas.microsoft.com/office/powerpoint/2010/main" val="22491359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460B971-EA52-4BAD-33F3-F2F46D56D78F}"/>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5D1AD84-BFB5-C495-C42A-B6C479BF923F}"/>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2FBA76F2-37FC-217C-1216-4EBDEC40EC7A}"/>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E81863-4298-DC64-6B65-BE51FE700629}"/>
              </a:ext>
            </a:extLst>
          </p:cNvPr>
          <p:cNvSpPr>
            <a:spLocks noGrp="1"/>
          </p:cNvSpPr>
          <p:nvPr>
            <p:ph type="dt" sz="half" idx="10"/>
          </p:nvPr>
        </p:nvSpPr>
        <p:spPr>
          <a:xfrm>
            <a:off x="838200" y="6356350"/>
            <a:ext cx="2743200" cy="365125"/>
          </a:xfrm>
          <a:prstGeom prst="rect">
            <a:avLst/>
          </a:prstGeom>
        </p:spPr>
        <p:txBody>
          <a:bodyPr/>
          <a:lstStyle/>
          <a:p>
            <a:endParaRPr lang="en-US"/>
          </a:p>
        </p:txBody>
      </p:sp>
      <p:sp>
        <p:nvSpPr>
          <p:cNvPr id="6" name="Footer Placeholder 5">
            <a:extLst>
              <a:ext uri="{FF2B5EF4-FFF2-40B4-BE49-F238E27FC236}">
                <a16:creationId xmlns:a16="http://schemas.microsoft.com/office/drawing/2014/main" id="{1559162E-2FE2-C94C-71D5-7B8FBD408AF5}"/>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2D687B11-B737-176C-49EE-C1E88767434D}"/>
              </a:ext>
            </a:extLst>
          </p:cNvPr>
          <p:cNvSpPr>
            <a:spLocks noGrp="1"/>
          </p:cNvSpPr>
          <p:nvPr>
            <p:ph type="sldNum" sz="quarter" idx="12"/>
          </p:nvPr>
        </p:nvSpPr>
        <p:spPr>
          <a:xfrm>
            <a:off x="8610600" y="6356350"/>
            <a:ext cx="2743200" cy="365125"/>
          </a:xfrm>
          <a:prstGeom prst="rect">
            <a:avLst/>
          </a:prstGeom>
        </p:spPr>
        <p:txBody>
          <a:bodyPr/>
          <a:lstStyle/>
          <a:p>
            <a:fld id="{8E75C135-91EB-8648-ADE4-39D2ED160ED6}" type="slidenum">
              <a:rPr lang="en-US" smtClean="0"/>
              <a:t>‹#›</a:t>
            </a:fld>
            <a:endParaRPr lang="en-US"/>
          </a:p>
        </p:txBody>
      </p:sp>
    </p:spTree>
    <p:extLst>
      <p:ext uri="{BB962C8B-B14F-4D97-AF65-F5344CB8AC3E}">
        <p14:creationId xmlns:p14="http://schemas.microsoft.com/office/powerpoint/2010/main" val="29836238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6D80725-6087-4064-847E-9AADCC8C41D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2763E0-5404-A85B-6B73-61AD70E918D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A9456B9-AB00-2904-5675-894CA396626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endParaRPr lang="en-US"/>
          </a:p>
        </p:txBody>
      </p:sp>
      <p:sp>
        <p:nvSpPr>
          <p:cNvPr id="5" name="Footer Placeholder 4">
            <a:extLst>
              <a:ext uri="{FF2B5EF4-FFF2-40B4-BE49-F238E27FC236}">
                <a16:creationId xmlns:a16="http://schemas.microsoft.com/office/drawing/2014/main" id="{33ADED0B-EAF9-EABC-3A2D-1AE94A8C83E2}"/>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7" name="Slide Number Placeholder 6">
            <a:extLst>
              <a:ext uri="{FF2B5EF4-FFF2-40B4-BE49-F238E27FC236}">
                <a16:creationId xmlns:a16="http://schemas.microsoft.com/office/drawing/2014/main" id="{16D8BCAC-E5DB-0BEE-67E8-9E0CFED75E6F}"/>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ADD2A1D5-2242-2445-A787-A1ADAF4A1717}" type="slidenum">
              <a:rPr lang="en-US" smtClean="0"/>
              <a:t>‹#›</a:t>
            </a:fld>
            <a:endParaRPr lang="en-US"/>
          </a:p>
        </p:txBody>
      </p:sp>
    </p:spTree>
    <p:extLst>
      <p:ext uri="{BB962C8B-B14F-4D97-AF65-F5344CB8AC3E}">
        <p14:creationId xmlns:p14="http://schemas.microsoft.com/office/powerpoint/2010/main" val="58699796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svg"/><Relationship Id="rId4" Type="http://schemas.openxmlformats.org/officeDocument/2006/relationships/image" Target="../media/image98.png"/></Relationships>
</file>

<file path=ppt/slides/_rels/slide101.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02.pn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2.xml"/><Relationship Id="rId5" Type="http://schemas.openxmlformats.org/officeDocument/2006/relationships/image" Target="../media/image106.png"/><Relationship Id="rId4" Type="http://schemas.openxmlformats.org/officeDocument/2006/relationships/image" Target="../media/image105.png"/></Relationships>
</file>

<file path=ppt/slides/_rels/slide10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2.xml"/><Relationship Id="rId4" Type="http://schemas.openxmlformats.org/officeDocument/2006/relationships/image" Target="../media/image110.jpeg"/></Relationships>
</file>

<file path=ppt/slides/_rels/slide107.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jpeg"/><Relationship Id="rId1" Type="http://schemas.openxmlformats.org/officeDocument/2006/relationships/slideLayout" Target="../slideLayouts/slideLayout2.xml"/><Relationship Id="rId4" Type="http://schemas.openxmlformats.org/officeDocument/2006/relationships/image" Target="../media/image113.jpeg"/></Relationships>
</file>

<file path=ppt/slides/_rels/slide109.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16.png"/><Relationship Id="rId2" Type="http://schemas.openxmlformats.org/officeDocument/2006/relationships/image" Target="../media/image115.png"/><Relationship Id="rId1" Type="http://schemas.openxmlformats.org/officeDocument/2006/relationships/slideLayout" Target="../slideLayouts/slideLayout2.xml"/><Relationship Id="rId4" Type="http://schemas.openxmlformats.org/officeDocument/2006/relationships/image" Target="../media/image117.png"/></Relationships>
</file>

<file path=ppt/slides/_rels/slide111.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8" Type="http://schemas.openxmlformats.org/officeDocument/2006/relationships/hyperlink" Target="http://www.loganpearce.com/" TargetMode="External"/><Relationship Id="rId3" Type="http://schemas.openxmlformats.org/officeDocument/2006/relationships/image" Target="../media/image21.png"/><Relationship Id="rId7" Type="http://schemas.openxmlformats.org/officeDocument/2006/relationships/image" Target="../media/image24.png"/><Relationship Id="rId2" Type="http://schemas.openxmlformats.org/officeDocument/2006/relationships/image" Target="../media/image95.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27.png"/><Relationship Id="rId4" Type="http://schemas.openxmlformats.org/officeDocument/2006/relationships/image" Target="../media/image45.png"/></Relationships>
</file>

<file path=ppt/slides/_rels/slide114.xml.rels><?xml version="1.0" encoding="UTF-8" standalone="yes"?>
<Relationships xmlns="http://schemas.openxmlformats.org/package/2006/relationships"><Relationship Id="rId2" Type="http://schemas.openxmlformats.org/officeDocument/2006/relationships/image" Target="../media/image119.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2.xml"/><Relationship Id="rId5" Type="http://schemas.openxmlformats.org/officeDocument/2006/relationships/image" Target="../media/image123.jpg"/><Relationship Id="rId4" Type="http://schemas.openxmlformats.org/officeDocument/2006/relationships/image" Target="../media/image122.png"/></Relationships>
</file>

<file path=ppt/slides/_rels/slide1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1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7.png"/><Relationship Id="rId7" Type="http://schemas.openxmlformats.org/officeDocument/2006/relationships/image" Target="../media/image14.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1.png"/><Relationship Id="rId4" Type="http://schemas.openxmlformats.org/officeDocument/2006/relationships/image" Target="../media/image9.png"/></Relationships>
</file>

<file path=ppt/slides/_rels/slide17.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image" Target="../media/image16.jpeg"/><Relationship Id="rId1" Type="http://schemas.openxmlformats.org/officeDocument/2006/relationships/slideLayout" Target="../slideLayouts/slideLayout2.xml"/><Relationship Id="rId6" Type="http://schemas.openxmlformats.org/officeDocument/2006/relationships/image" Target="../media/image20.svg"/><Relationship Id="rId5" Type="http://schemas.openxmlformats.org/officeDocument/2006/relationships/image" Target="../media/image19.png"/><Relationship Id="rId4" Type="http://schemas.openxmlformats.org/officeDocument/2006/relationships/image" Target="../media/image18.sv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2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2.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1.xml"/><Relationship Id="rId4" Type="http://schemas.openxmlformats.org/officeDocument/2006/relationships/image" Target="../media/image2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32.png"/></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4.png"/><Relationship Id="rId1" Type="http://schemas.openxmlformats.org/officeDocument/2006/relationships/slideLayout" Target="../slideLayouts/slideLayout1.xml"/><Relationship Id="rId5" Type="http://schemas.openxmlformats.org/officeDocument/2006/relationships/image" Target="../media/image36.svg"/><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4.xml.rels><?xml version="1.0" encoding="UTF-8" standalone="yes"?>
<Relationships xmlns="http://schemas.openxmlformats.org/package/2006/relationships"><Relationship Id="rId3" Type="http://schemas.openxmlformats.org/officeDocument/2006/relationships/image" Target="../media/image38.svg"/><Relationship Id="rId2" Type="http://schemas.openxmlformats.org/officeDocument/2006/relationships/image" Target="../media/image37.png"/><Relationship Id="rId1" Type="http://schemas.openxmlformats.org/officeDocument/2006/relationships/slideLayout" Target="../slideLayouts/slideLayout2.xml"/><Relationship Id="rId5" Type="http://schemas.openxmlformats.org/officeDocument/2006/relationships/image" Target="../media/image24.png"/><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3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8.svg"/><Relationship Id="rId2" Type="http://schemas.openxmlformats.org/officeDocument/2006/relationships/image" Target="../media/image17.png"/><Relationship Id="rId1" Type="http://schemas.openxmlformats.org/officeDocument/2006/relationships/slideLayout" Target="../slideLayouts/slideLayout2.xml"/><Relationship Id="rId5" Type="http://schemas.openxmlformats.org/officeDocument/2006/relationships/image" Target="../media/image20.svg"/><Relationship Id="rId4" Type="http://schemas.openxmlformats.org/officeDocument/2006/relationships/image" Target="../media/image19.png"/></Relationships>
</file>

<file path=ppt/slides/_rels/slide4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7.gif"/><Relationship Id="rId2" Type="http://schemas.openxmlformats.org/officeDocument/2006/relationships/image" Target="../media/image46.gif"/><Relationship Id="rId1" Type="http://schemas.openxmlformats.org/officeDocument/2006/relationships/slideLayout" Target="../slideLayouts/slideLayout2.xml"/><Relationship Id="rId4" Type="http://schemas.openxmlformats.org/officeDocument/2006/relationships/image" Target="../media/image48.gif"/></Relationships>
</file>

<file path=ppt/slides/_rels/slide47.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2.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54.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gif"/><Relationship Id="rId4" Type="http://schemas.openxmlformats.org/officeDocument/2006/relationships/image" Target="../media/image56.jpeg"/></Relationships>
</file>

<file path=ppt/slides/_rels/slide55.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2.xml"/><Relationship Id="rId5" Type="http://schemas.openxmlformats.org/officeDocument/2006/relationships/image" Target="../media/image57.gif"/><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2" Type="http://schemas.openxmlformats.org/officeDocument/2006/relationships/image" Target="../media/image46.gif"/><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58.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60.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26.emf"/><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67.em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68.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7.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7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image" Target="../media/image74.png"/><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7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77.png"/></Relationships>
</file>

<file path=ppt/slides/_rels/slide7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50.png"/><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21.png"/></Relationships>
</file>

<file path=ppt/slides/_rels/slide7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gif"/></Relationships>
</file>

<file path=ppt/slides/_rels/slide80.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89.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3.png"/><Relationship Id="rId1" Type="http://schemas.openxmlformats.org/officeDocument/2006/relationships/slideLayout" Target="../slideLayouts/slideLayout1.xml"/><Relationship Id="rId4" Type="http://schemas.openxmlformats.org/officeDocument/2006/relationships/image" Target="../media/image95.png"/></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2.xml"/><Relationship Id="rId5" Type="http://schemas.openxmlformats.org/officeDocument/2006/relationships/image" Target="../media/image99.svg"/><Relationship Id="rId4" Type="http://schemas.openxmlformats.org/officeDocument/2006/relationships/image" Target="../media/image98.png"/></Relationships>
</file>

<file path=ppt/slides/_rels/slide9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2" descr="A planet with rings around it&#10;&#10;Description automatically generated">
            <a:extLst>
              <a:ext uri="{FF2B5EF4-FFF2-40B4-BE49-F238E27FC236}">
                <a16:creationId xmlns:a16="http://schemas.microsoft.com/office/drawing/2014/main" id="{01C33D9B-688B-A914-87AC-408F97B64F0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r="27319" b="9090"/>
          <a:stretch/>
        </p:blipFill>
        <p:spPr bwMode="auto">
          <a:xfrm>
            <a:off x="3523488" y="10"/>
            <a:ext cx="8668512" cy="6857990"/>
          </a:xfrm>
          <a:prstGeom prst="rect">
            <a:avLst/>
          </a:prstGeom>
          <a:noFill/>
        </p:spPr>
      </p:pic>
      <p:sp>
        <p:nvSpPr>
          <p:cNvPr id="5" name="Rectangle 4">
            <a:extLst>
              <a:ext uri="{FF2B5EF4-FFF2-40B4-BE49-F238E27FC236}">
                <a16:creationId xmlns:a16="http://schemas.microsoft.com/office/drawing/2014/main" id="{42798DB8-A0A3-5E22-FA2B-9B238359F507}"/>
              </a:ext>
            </a:extLst>
          </p:cNvPr>
          <p:cNvSpPr/>
          <p:nvPr/>
        </p:nvSpPr>
        <p:spPr>
          <a:xfrm>
            <a:off x="3523488" y="0"/>
            <a:ext cx="8668512" cy="6858000"/>
          </a:xfrm>
          <a:prstGeom prst="rect">
            <a:avLst/>
          </a:prstGeom>
          <a:gradFill flip="none" rotWithShape="1">
            <a:gsLst>
              <a:gs pos="9000">
                <a:schemeClr val="bg1"/>
              </a:gs>
              <a:gs pos="65000">
                <a:schemeClr val="accent1">
                  <a:lumMod val="30000"/>
                  <a:lumOff val="70000"/>
                  <a:alpha val="0"/>
                </a:schemeClr>
              </a:gs>
            </a:gsLst>
            <a:lin ang="0" scaled="0"/>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 name="Straight Connector 8">
            <a:extLst>
              <a:ext uri="{FF2B5EF4-FFF2-40B4-BE49-F238E27FC236}">
                <a16:creationId xmlns:a16="http://schemas.microsoft.com/office/drawing/2014/main" id="{A7E1466C-06A1-5025-4E43-186C75A95F0F}"/>
              </a:ext>
            </a:extLst>
          </p:cNvPr>
          <p:cNvCxnSpPr>
            <a:cxnSpLocks/>
          </p:cNvCxnSpPr>
          <p:nvPr/>
        </p:nvCxnSpPr>
        <p:spPr>
          <a:xfrm>
            <a:off x="726440" y="3657600"/>
            <a:ext cx="4043680" cy="0"/>
          </a:xfrm>
          <a:prstGeom prst="line">
            <a:avLst/>
          </a:prstGeom>
          <a:ln>
            <a:solidFill>
              <a:srgbClr val="0C9FD5"/>
            </a:solidFill>
          </a:ln>
        </p:spPr>
        <p:style>
          <a:lnRef idx="2">
            <a:schemeClr val="accent1"/>
          </a:lnRef>
          <a:fillRef idx="0">
            <a:schemeClr val="accent1"/>
          </a:fillRef>
          <a:effectRef idx="1">
            <a:schemeClr val="accent1"/>
          </a:effectRef>
          <a:fontRef idx="minor">
            <a:schemeClr val="tx1"/>
          </a:fontRef>
        </p:style>
      </p:cxnSp>
      <p:sp>
        <p:nvSpPr>
          <p:cNvPr id="6" name="Title 1">
            <a:extLst>
              <a:ext uri="{FF2B5EF4-FFF2-40B4-BE49-F238E27FC236}">
                <a16:creationId xmlns:a16="http://schemas.microsoft.com/office/drawing/2014/main" id="{E36262C7-A239-D6BD-4644-9633A4DDC87F}"/>
              </a:ext>
            </a:extLst>
          </p:cNvPr>
          <p:cNvSpPr txBox="1">
            <a:spLocks/>
          </p:cNvSpPr>
          <p:nvPr/>
        </p:nvSpPr>
        <p:spPr>
          <a:xfrm>
            <a:off x="365760" y="180854"/>
            <a:ext cx="4765040" cy="3362960"/>
          </a:xfrm>
          <a:prstGeom prst="rect">
            <a:avLst/>
          </a:prstGeom>
        </p:spPr>
        <p:txBody>
          <a:bodyPr vert="horz" lIns="91440" tIns="45720" rIns="91440" bIns="45720" rtlCol="0" anchor="b">
            <a:normAutofit lnSpcReduction="10000"/>
          </a:bodyPr>
          <a:lstStyle>
            <a:lvl1pPr algn="ctr" defTabSz="914400" rtl="0" eaLnBrk="1" latinLnBrk="0" hangingPunct="1">
              <a:lnSpc>
                <a:spcPct val="90000"/>
              </a:lnSpc>
              <a:spcBef>
                <a:spcPct val="0"/>
              </a:spcBef>
              <a:buNone/>
              <a:defRPr sz="6000" kern="1200">
                <a:solidFill>
                  <a:schemeClr val="tx1"/>
                </a:solidFill>
                <a:latin typeface="Baskerville" panose="02020502070401020303" pitchFamily="18" charset="0"/>
                <a:ea typeface="Baskerville" panose="02020502070401020303" pitchFamily="18" charset="0"/>
                <a:cs typeface="+mj-cs"/>
              </a:defRPr>
            </a:lvl1pPr>
          </a:lstStyle>
          <a:p>
            <a:r>
              <a:rPr lang="en-US"/>
              <a:t>High Contrast Imaging: Past, Present, Future</a:t>
            </a:r>
            <a:endParaRPr lang="en-US" dirty="0"/>
          </a:p>
        </p:txBody>
      </p:sp>
      <p:sp>
        <p:nvSpPr>
          <p:cNvPr id="7" name="Subtitle 2">
            <a:extLst>
              <a:ext uri="{FF2B5EF4-FFF2-40B4-BE49-F238E27FC236}">
                <a16:creationId xmlns:a16="http://schemas.microsoft.com/office/drawing/2014/main" id="{FB25C99E-A636-D1AD-41A1-4854E1BAC1DA}"/>
              </a:ext>
            </a:extLst>
          </p:cNvPr>
          <p:cNvSpPr txBox="1">
            <a:spLocks/>
          </p:cNvSpPr>
          <p:nvPr/>
        </p:nvSpPr>
        <p:spPr>
          <a:xfrm>
            <a:off x="365760" y="4034828"/>
            <a:ext cx="4765040" cy="2332158"/>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Baskerville" panose="02020502070401020303" pitchFamily="18" charset="0"/>
                <a:ea typeface="Baskerville" panose="02020502070401020303" pitchFamily="18" charset="0"/>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t>Logan Pearce</a:t>
            </a:r>
          </a:p>
          <a:p>
            <a:r>
              <a:rPr lang="en-US" dirty="0"/>
              <a:t>ELT Postdoctoral Fellow</a:t>
            </a:r>
          </a:p>
          <a:p>
            <a:r>
              <a:rPr lang="en-US" dirty="0"/>
              <a:t>University of Michigan</a:t>
            </a:r>
          </a:p>
        </p:txBody>
      </p:sp>
    </p:spTree>
    <p:extLst>
      <p:ext uri="{BB962C8B-B14F-4D97-AF65-F5344CB8AC3E}">
        <p14:creationId xmlns:p14="http://schemas.microsoft.com/office/powerpoint/2010/main" val="210839123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709DBE-B361-FF79-825D-F5DD360296A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C6C0EF2-17D6-5574-904A-BE856FB02E2E}"/>
              </a:ext>
            </a:extLst>
          </p:cNvPr>
          <p:cNvSpPr>
            <a:spLocks noGrp="1"/>
          </p:cNvSpPr>
          <p:nvPr>
            <p:ph idx="1"/>
          </p:nvPr>
        </p:nvSpPr>
        <p:spPr/>
        <p:txBody>
          <a:bodyPr/>
          <a:lstStyle/>
          <a:p>
            <a:pPr marL="0" indent="0" algn="ctr">
              <a:buNone/>
            </a:pPr>
            <a:r>
              <a:rPr lang="en-US" dirty="0"/>
              <a:t>“HCI is a catchall term that encompasses the instrumental hardware, image processing techniques, and observing strategies that are employed to enable astronomers to image </a:t>
            </a:r>
            <a:r>
              <a:rPr lang="en-US" dirty="0">
                <a:solidFill>
                  <a:srgbClr val="1C90FF"/>
                </a:solidFill>
              </a:rPr>
              <a:t>very faint sources </a:t>
            </a:r>
            <a:r>
              <a:rPr lang="en-US" dirty="0"/>
              <a:t>in the </a:t>
            </a:r>
            <a:r>
              <a:rPr lang="en-US" dirty="0">
                <a:solidFill>
                  <a:srgbClr val="1C90FF"/>
                </a:solidFill>
              </a:rPr>
              <a:t>vicinity</a:t>
            </a:r>
            <a:r>
              <a:rPr lang="en-US" dirty="0"/>
              <a:t> of bright stars.”</a:t>
            </a:r>
          </a:p>
          <a:p>
            <a:pPr marL="0" indent="0" algn="ctr">
              <a:buNone/>
            </a:pPr>
            <a:r>
              <a:rPr lang="en-US" dirty="0"/>
              <a:t>Follette 2023</a:t>
            </a:r>
          </a:p>
        </p:txBody>
      </p:sp>
      <p:sp>
        <p:nvSpPr>
          <p:cNvPr id="3" name="Title 2">
            <a:extLst>
              <a:ext uri="{FF2B5EF4-FFF2-40B4-BE49-F238E27FC236}">
                <a16:creationId xmlns:a16="http://schemas.microsoft.com/office/drawing/2014/main" id="{8C4FC499-A908-CB06-3320-978F879CAFF3}"/>
              </a:ext>
            </a:extLst>
          </p:cNvPr>
          <p:cNvSpPr>
            <a:spLocks noGrp="1"/>
          </p:cNvSpPr>
          <p:nvPr>
            <p:ph type="title"/>
          </p:nvPr>
        </p:nvSpPr>
        <p:spPr/>
        <p:txBody>
          <a:bodyPr/>
          <a:lstStyle/>
          <a:p>
            <a:r>
              <a:rPr lang="en-US" dirty="0"/>
              <a:t>High Contrast Imaging</a:t>
            </a:r>
          </a:p>
        </p:txBody>
      </p:sp>
      <p:sp>
        <p:nvSpPr>
          <p:cNvPr id="5" name="Round Same Side Corner Rectangle 4">
            <a:extLst>
              <a:ext uri="{FF2B5EF4-FFF2-40B4-BE49-F238E27FC236}">
                <a16:creationId xmlns:a16="http://schemas.microsoft.com/office/drawing/2014/main" id="{C3D7FC7D-9F59-2057-32D2-222774D6208D}"/>
              </a:ext>
            </a:extLst>
          </p:cNvPr>
          <p:cNvSpPr/>
          <p:nvPr/>
        </p:nvSpPr>
        <p:spPr>
          <a:xfrm>
            <a:off x="3110753" y="1534662"/>
            <a:ext cx="5970494" cy="2823882"/>
          </a:xfrm>
          <a:prstGeom prst="round2SameRect">
            <a:avLst/>
          </a:prstGeom>
          <a:solidFill>
            <a:srgbClr val="0C9FD5"/>
          </a:solidFill>
          <a:ln>
            <a:solidFill>
              <a:srgbClr val="0C9FD5"/>
            </a:solidFill>
          </a:ln>
          <a:effectLst>
            <a:outerShdw blurRad="50800" dist="167226"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Baskerville" panose="02020502070401020303" pitchFamily="18" charset="0"/>
                <a:ea typeface="Baskerville" panose="02020502070401020303" pitchFamily="18" charset="0"/>
              </a:rPr>
              <a:t>Science of looking at a very faint thing very close to a very bright thing</a:t>
            </a:r>
          </a:p>
        </p:txBody>
      </p:sp>
      <p:sp>
        <p:nvSpPr>
          <p:cNvPr id="6" name="Slide Number Placeholder 5">
            <a:extLst>
              <a:ext uri="{FF2B5EF4-FFF2-40B4-BE49-F238E27FC236}">
                <a16:creationId xmlns:a16="http://schemas.microsoft.com/office/drawing/2014/main" id="{1658F169-D46F-0A67-6BC1-DCF49D4736D3}"/>
              </a:ext>
            </a:extLst>
          </p:cNvPr>
          <p:cNvSpPr>
            <a:spLocks noGrp="1"/>
          </p:cNvSpPr>
          <p:nvPr>
            <p:ph type="sldNum" sz="quarter" idx="4"/>
          </p:nvPr>
        </p:nvSpPr>
        <p:spPr/>
        <p:txBody>
          <a:bodyPr/>
          <a:lstStyle/>
          <a:p>
            <a:fld id="{ADD2A1D5-2242-2445-A787-A1ADAF4A1717}" type="slidenum">
              <a:rPr lang="en-US" smtClean="0"/>
              <a:t>10</a:t>
            </a:fld>
            <a:endParaRPr lang="en-US"/>
          </a:p>
        </p:txBody>
      </p:sp>
    </p:spTree>
    <p:extLst>
      <p:ext uri="{BB962C8B-B14F-4D97-AF65-F5344CB8AC3E}">
        <p14:creationId xmlns:p14="http://schemas.microsoft.com/office/powerpoint/2010/main" val="1354034896"/>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F8EB49-0D41-0A19-618D-60B0B1BA3D1E}"/>
            </a:ext>
          </a:extLst>
        </p:cNvPr>
        <p:cNvGrpSpPr/>
        <p:nvPr/>
      </p:nvGrpSpPr>
      <p:grpSpPr>
        <a:xfrm>
          <a:off x="0" y="0"/>
          <a:ext cx="0" cy="0"/>
          <a:chOff x="0" y="0"/>
          <a:chExt cx="0" cy="0"/>
        </a:xfrm>
      </p:grpSpPr>
      <p:sp>
        <p:nvSpPr>
          <p:cNvPr id="8" name="Title 2">
            <a:extLst>
              <a:ext uri="{FF2B5EF4-FFF2-40B4-BE49-F238E27FC236}">
                <a16:creationId xmlns:a16="http://schemas.microsoft.com/office/drawing/2014/main" id="{7709DAD6-B17E-4B3C-2A53-70C2860D41EC}"/>
              </a:ext>
            </a:extLst>
          </p:cNvPr>
          <p:cNvSpPr>
            <a:spLocks noGrp="1"/>
          </p:cNvSpPr>
          <p:nvPr>
            <p:ph type="title"/>
          </p:nvPr>
        </p:nvSpPr>
        <p:spPr>
          <a:xfrm>
            <a:off x="535330" y="164060"/>
            <a:ext cx="10505777" cy="752700"/>
          </a:xfrm>
        </p:spPr>
        <p:txBody>
          <a:bodyPr>
            <a:noAutofit/>
          </a:bodyPr>
          <a:lstStyle/>
          <a:p>
            <a:r>
              <a:rPr lang="en-US" sz="3600" dirty="0"/>
              <a:t>MagAO-X: </a:t>
            </a:r>
            <a:r>
              <a:rPr lang="en-US" sz="3600" dirty="0" err="1"/>
              <a:t>ExAO</a:t>
            </a:r>
            <a:r>
              <a:rPr lang="en-US" sz="3600" dirty="0"/>
              <a:t> visible light instrument</a:t>
            </a:r>
          </a:p>
        </p:txBody>
      </p:sp>
      <p:pic>
        <p:nvPicPr>
          <p:cNvPr id="9" name="Picture 8">
            <a:extLst>
              <a:ext uri="{FF2B5EF4-FFF2-40B4-BE49-F238E27FC236}">
                <a16:creationId xmlns:a16="http://schemas.microsoft.com/office/drawing/2014/main" id="{71CABAFA-9A6E-F1C3-94C2-CB1FC1ED610D}"/>
              </a:ext>
            </a:extLst>
          </p:cNvPr>
          <p:cNvPicPr>
            <a:picLocks noChangeAspect="1"/>
          </p:cNvPicPr>
          <p:nvPr/>
        </p:nvPicPr>
        <p:blipFill>
          <a:blip r:embed="rId2"/>
          <a:stretch>
            <a:fillRect/>
          </a:stretch>
        </p:blipFill>
        <p:spPr>
          <a:xfrm>
            <a:off x="535330" y="2006599"/>
            <a:ext cx="3430954" cy="4310991"/>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527A7717-908C-1DC4-C08B-DB6215ACF37C}"/>
              </a:ext>
            </a:extLst>
          </p:cNvPr>
          <p:cNvPicPr>
            <a:picLocks noChangeAspect="1"/>
          </p:cNvPicPr>
          <p:nvPr/>
        </p:nvPicPr>
        <p:blipFill>
          <a:blip r:embed="rId3"/>
          <a:stretch>
            <a:fillRect/>
          </a:stretch>
        </p:blipFill>
        <p:spPr>
          <a:xfrm>
            <a:off x="2083781" y="1633761"/>
            <a:ext cx="9654903" cy="4683829"/>
          </a:xfrm>
          <a:prstGeom prst="rect">
            <a:avLst/>
          </a:prstGeom>
        </p:spPr>
      </p:pic>
      <p:pic>
        <p:nvPicPr>
          <p:cNvPr id="11" name="Graphic 10">
            <a:extLst>
              <a:ext uri="{FF2B5EF4-FFF2-40B4-BE49-F238E27FC236}">
                <a16:creationId xmlns:a16="http://schemas.microsoft.com/office/drawing/2014/main" id="{D97FEAEF-495D-FD0A-1D7D-773358CD034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2447" y="1248800"/>
            <a:ext cx="1645726" cy="757799"/>
          </a:xfrm>
          <a:prstGeom prst="rect">
            <a:avLst/>
          </a:prstGeom>
        </p:spPr>
      </p:pic>
      <p:sp>
        <p:nvSpPr>
          <p:cNvPr id="13" name="TextBox 12">
            <a:extLst>
              <a:ext uri="{FF2B5EF4-FFF2-40B4-BE49-F238E27FC236}">
                <a16:creationId xmlns:a16="http://schemas.microsoft.com/office/drawing/2014/main" id="{75498ECD-0CB8-50AD-C049-48C4403460A4}"/>
              </a:ext>
            </a:extLst>
          </p:cNvPr>
          <p:cNvSpPr txBox="1"/>
          <p:nvPr/>
        </p:nvSpPr>
        <p:spPr>
          <a:xfrm>
            <a:off x="2507284" y="1086255"/>
            <a:ext cx="2154949" cy="461665"/>
          </a:xfrm>
          <a:prstGeom prst="rect">
            <a:avLst/>
          </a:prstGeom>
          <a:noFill/>
        </p:spPr>
        <p:txBody>
          <a:bodyPr wrap="none" rtlCol="0">
            <a:spAutoFit/>
          </a:bodyPr>
          <a:lstStyle/>
          <a:p>
            <a:r>
              <a:rPr lang="en-US" sz="2400" dirty="0"/>
              <a:t>PI: Jared Males</a:t>
            </a:r>
          </a:p>
        </p:txBody>
      </p:sp>
      <p:sp>
        <p:nvSpPr>
          <p:cNvPr id="14" name="TextBox 13">
            <a:extLst>
              <a:ext uri="{FF2B5EF4-FFF2-40B4-BE49-F238E27FC236}">
                <a16:creationId xmlns:a16="http://schemas.microsoft.com/office/drawing/2014/main" id="{57FEBA8A-9DE8-283C-8C36-B243DACFCC4B}"/>
              </a:ext>
            </a:extLst>
          </p:cNvPr>
          <p:cNvSpPr txBox="1"/>
          <p:nvPr/>
        </p:nvSpPr>
        <p:spPr>
          <a:xfrm>
            <a:off x="8951936" y="2006599"/>
            <a:ext cx="2786748" cy="1200329"/>
          </a:xfrm>
          <a:prstGeom prst="rect">
            <a:avLst/>
          </a:prstGeom>
          <a:noFill/>
        </p:spPr>
        <p:txBody>
          <a:bodyPr wrap="square" rtlCol="0">
            <a:spAutoFit/>
          </a:bodyPr>
          <a:lstStyle/>
          <a:p>
            <a:pPr algn="ctr"/>
            <a:r>
              <a:rPr lang="en-US" dirty="0"/>
              <a:t>Extreme Wavefront Control Lab</a:t>
            </a:r>
          </a:p>
          <a:p>
            <a:pPr algn="ctr"/>
            <a:r>
              <a:rPr lang="en-US" dirty="0"/>
              <a:t>Univ of Arizona/Steward Observatory</a:t>
            </a:r>
          </a:p>
        </p:txBody>
      </p:sp>
      <p:sp>
        <p:nvSpPr>
          <p:cNvPr id="4" name="Rounded Rectangle 3">
            <a:extLst>
              <a:ext uri="{FF2B5EF4-FFF2-40B4-BE49-F238E27FC236}">
                <a16:creationId xmlns:a16="http://schemas.microsoft.com/office/drawing/2014/main" id="{62E239DE-8FB3-03BD-B96A-CB268CED6664}"/>
              </a:ext>
            </a:extLst>
          </p:cNvPr>
          <p:cNvSpPr/>
          <p:nvPr/>
        </p:nvSpPr>
        <p:spPr>
          <a:xfrm>
            <a:off x="1603726" y="895669"/>
            <a:ext cx="8537024" cy="4876076"/>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atin typeface="Baskerville" panose="02020502070401020303" pitchFamily="18" charset="0"/>
                <a:ea typeface="Baskerville" panose="02020502070401020303" pitchFamily="18" charset="0"/>
              </a:rPr>
              <a:t>Detection of exoplanets in reflected light is the ultimate science goal of MagAO-X</a:t>
            </a:r>
          </a:p>
        </p:txBody>
      </p:sp>
      <p:sp>
        <p:nvSpPr>
          <p:cNvPr id="2" name="Slide Number Placeholder 1">
            <a:extLst>
              <a:ext uri="{FF2B5EF4-FFF2-40B4-BE49-F238E27FC236}">
                <a16:creationId xmlns:a16="http://schemas.microsoft.com/office/drawing/2014/main" id="{838009BB-C0D6-8B8B-9A9A-B37FFB3274F7}"/>
              </a:ext>
            </a:extLst>
          </p:cNvPr>
          <p:cNvSpPr>
            <a:spLocks noGrp="1"/>
          </p:cNvSpPr>
          <p:nvPr>
            <p:ph type="sldNum" sz="quarter" idx="4"/>
          </p:nvPr>
        </p:nvSpPr>
        <p:spPr/>
        <p:txBody>
          <a:bodyPr/>
          <a:lstStyle/>
          <a:p>
            <a:fld id="{ADD2A1D5-2242-2445-A787-A1ADAF4A1717}" type="slidenum">
              <a:rPr lang="en-US" smtClean="0"/>
              <a:t>100</a:t>
            </a:fld>
            <a:endParaRPr lang="en-US"/>
          </a:p>
        </p:txBody>
      </p:sp>
    </p:spTree>
    <p:extLst>
      <p:ext uri="{BB962C8B-B14F-4D97-AF65-F5344CB8AC3E}">
        <p14:creationId xmlns:p14="http://schemas.microsoft.com/office/powerpoint/2010/main" val="715474431"/>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different planets&#10;&#10;Description automatically generated">
            <a:extLst>
              <a:ext uri="{FF2B5EF4-FFF2-40B4-BE49-F238E27FC236}">
                <a16:creationId xmlns:a16="http://schemas.microsoft.com/office/drawing/2014/main" id="{EF2CD397-CD90-0A92-E329-72B39ED0CFC3}"/>
              </a:ext>
            </a:extLst>
          </p:cNvPr>
          <p:cNvPicPr>
            <a:picLocks noGrp="1" noChangeAspect="1"/>
          </p:cNvPicPr>
          <p:nvPr>
            <p:ph idx="1"/>
          </p:nvPr>
        </p:nvPicPr>
        <p:blipFill>
          <a:blip r:embed="rId2"/>
          <a:stretch>
            <a:fillRect/>
          </a:stretch>
        </p:blipFill>
        <p:spPr>
          <a:xfrm>
            <a:off x="1962744" y="1160463"/>
            <a:ext cx="8341124" cy="5400675"/>
          </a:xfrm>
        </p:spPr>
      </p:pic>
      <p:sp>
        <p:nvSpPr>
          <p:cNvPr id="3" name="Title 2">
            <a:extLst>
              <a:ext uri="{FF2B5EF4-FFF2-40B4-BE49-F238E27FC236}">
                <a16:creationId xmlns:a16="http://schemas.microsoft.com/office/drawing/2014/main" id="{3B06718A-22DF-8086-1977-627906BE9A9F}"/>
              </a:ext>
            </a:extLst>
          </p:cNvPr>
          <p:cNvSpPr>
            <a:spLocks noGrp="1"/>
          </p:cNvSpPr>
          <p:nvPr>
            <p:ph type="title"/>
          </p:nvPr>
        </p:nvSpPr>
        <p:spPr/>
        <p:txBody>
          <a:bodyPr>
            <a:noAutofit/>
          </a:bodyPr>
          <a:lstStyle/>
          <a:p>
            <a:r>
              <a:rPr lang="en-US" sz="2400" dirty="0"/>
              <a:t>A lot of work is needed to achieve contrasts necessary to detect known exoplanets in reflected light</a:t>
            </a:r>
          </a:p>
        </p:txBody>
      </p:sp>
      <p:sp>
        <p:nvSpPr>
          <p:cNvPr id="2" name="Slide Number Placeholder 1">
            <a:extLst>
              <a:ext uri="{FF2B5EF4-FFF2-40B4-BE49-F238E27FC236}">
                <a16:creationId xmlns:a16="http://schemas.microsoft.com/office/drawing/2014/main" id="{FB0404C8-48F3-3E6D-FE46-78E2F945CFC0}"/>
              </a:ext>
            </a:extLst>
          </p:cNvPr>
          <p:cNvSpPr>
            <a:spLocks noGrp="1"/>
          </p:cNvSpPr>
          <p:nvPr>
            <p:ph type="sldNum" sz="quarter" idx="4"/>
          </p:nvPr>
        </p:nvSpPr>
        <p:spPr/>
        <p:txBody>
          <a:bodyPr/>
          <a:lstStyle/>
          <a:p>
            <a:fld id="{ADD2A1D5-2242-2445-A787-A1ADAF4A1717}" type="slidenum">
              <a:rPr lang="en-US" smtClean="0"/>
              <a:t>101</a:t>
            </a:fld>
            <a:endParaRPr lang="en-US"/>
          </a:p>
        </p:txBody>
      </p:sp>
    </p:spTree>
    <p:extLst>
      <p:ext uri="{BB962C8B-B14F-4D97-AF65-F5344CB8AC3E}">
        <p14:creationId xmlns:p14="http://schemas.microsoft.com/office/powerpoint/2010/main" val="3013970500"/>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10831C9-9BDE-C2F2-E44E-D1CFE53AD311}"/>
              </a:ext>
            </a:extLst>
          </p:cNvPr>
          <p:cNvSpPr>
            <a:spLocks noGrp="1"/>
          </p:cNvSpPr>
          <p:nvPr>
            <p:ph type="title"/>
          </p:nvPr>
        </p:nvSpPr>
        <p:spPr/>
        <p:txBody>
          <a:bodyPr>
            <a:normAutofit fontScale="90000"/>
          </a:bodyPr>
          <a:lstStyle/>
          <a:p>
            <a:r>
              <a:rPr lang="en-US" dirty="0"/>
              <a:t>Roman CGI will deliver reflected light exoplanets</a:t>
            </a:r>
          </a:p>
        </p:txBody>
      </p:sp>
      <p:pic>
        <p:nvPicPr>
          <p:cNvPr id="6" name="Picture 5" descr="A graph of different types of data&#10;&#10;AI-generated content may be incorrect.">
            <a:extLst>
              <a:ext uri="{FF2B5EF4-FFF2-40B4-BE49-F238E27FC236}">
                <a16:creationId xmlns:a16="http://schemas.microsoft.com/office/drawing/2014/main" id="{C9F9766D-2E30-01A2-CBCE-FC8FF73207C9}"/>
              </a:ext>
            </a:extLst>
          </p:cNvPr>
          <p:cNvPicPr>
            <a:picLocks noChangeAspect="1"/>
          </p:cNvPicPr>
          <p:nvPr/>
        </p:nvPicPr>
        <p:blipFill>
          <a:blip r:embed="rId2"/>
          <a:stretch>
            <a:fillRect/>
          </a:stretch>
        </p:blipFill>
        <p:spPr>
          <a:xfrm>
            <a:off x="4403835" y="850284"/>
            <a:ext cx="6907642" cy="5744969"/>
          </a:xfrm>
          <a:prstGeom prst="rect">
            <a:avLst/>
          </a:prstGeom>
        </p:spPr>
      </p:pic>
      <p:pic>
        <p:nvPicPr>
          <p:cNvPr id="9" name="Picture 8" descr="A drawing of a solar powered rocket&#10;&#10;AI-generated content may be incorrect.">
            <a:extLst>
              <a:ext uri="{FF2B5EF4-FFF2-40B4-BE49-F238E27FC236}">
                <a16:creationId xmlns:a16="http://schemas.microsoft.com/office/drawing/2014/main" id="{79C80CDE-7BA3-549F-D192-13305C15AB95}"/>
              </a:ext>
            </a:extLst>
          </p:cNvPr>
          <p:cNvPicPr>
            <a:picLocks noChangeAspect="1"/>
          </p:cNvPicPr>
          <p:nvPr/>
        </p:nvPicPr>
        <p:blipFill>
          <a:blip r:embed="rId3"/>
          <a:stretch>
            <a:fillRect/>
          </a:stretch>
        </p:blipFill>
        <p:spPr>
          <a:xfrm flipH="1">
            <a:off x="370955" y="784063"/>
            <a:ext cx="3082499" cy="1478820"/>
          </a:xfrm>
          <a:prstGeom prst="rect">
            <a:avLst/>
          </a:prstGeom>
        </p:spPr>
      </p:pic>
      <p:sp>
        <p:nvSpPr>
          <p:cNvPr id="11" name="TextBox 10">
            <a:extLst>
              <a:ext uri="{FF2B5EF4-FFF2-40B4-BE49-F238E27FC236}">
                <a16:creationId xmlns:a16="http://schemas.microsoft.com/office/drawing/2014/main" id="{1BF27394-FF14-57B5-297E-607761FDBF0B}"/>
              </a:ext>
            </a:extLst>
          </p:cNvPr>
          <p:cNvSpPr txBox="1"/>
          <p:nvPr/>
        </p:nvSpPr>
        <p:spPr>
          <a:xfrm>
            <a:off x="270642" y="5750771"/>
            <a:ext cx="6132786" cy="646331"/>
          </a:xfrm>
          <a:prstGeom prst="rect">
            <a:avLst/>
          </a:prstGeom>
          <a:noFill/>
        </p:spPr>
        <p:txBody>
          <a:bodyPr wrap="square">
            <a:spAutoFit/>
          </a:bodyPr>
          <a:lstStyle/>
          <a:p>
            <a:r>
              <a:rPr lang="en-US" dirty="0">
                <a:latin typeface="Baskerville" panose="02020502070401020303" pitchFamily="18" charset="0"/>
                <a:ea typeface="Baskerville" panose="02020502070401020303" pitchFamily="18" charset="0"/>
              </a:rPr>
              <a:t>Credit: Vanessa Bailey</a:t>
            </a:r>
          </a:p>
          <a:p>
            <a:r>
              <a:rPr lang="en-US" dirty="0">
                <a:latin typeface="Baskerville" panose="02020502070401020303" pitchFamily="18" charset="0"/>
                <a:ea typeface="Baskerville" panose="02020502070401020303" pitchFamily="18" charset="0"/>
              </a:rPr>
              <a:t>From: https://</a:t>
            </a:r>
            <a:r>
              <a:rPr lang="en-US" dirty="0" err="1">
                <a:latin typeface="Baskerville" panose="02020502070401020303" pitchFamily="18" charset="0"/>
                <a:ea typeface="Baskerville" panose="02020502070401020303" pitchFamily="18" charset="0"/>
              </a:rPr>
              <a:t>github.com</a:t>
            </a:r>
            <a:r>
              <a:rPr lang="en-US" dirty="0">
                <a:latin typeface="Baskerville" panose="02020502070401020303" pitchFamily="18" charset="0"/>
                <a:ea typeface="Baskerville" panose="02020502070401020303" pitchFamily="18" charset="0"/>
              </a:rPr>
              <a:t>/</a:t>
            </a:r>
            <a:r>
              <a:rPr lang="en-US" dirty="0" err="1">
                <a:latin typeface="Baskerville" panose="02020502070401020303" pitchFamily="18" charset="0"/>
                <a:ea typeface="Baskerville" panose="02020502070401020303" pitchFamily="18" charset="0"/>
              </a:rPr>
              <a:t>nasavbailey</a:t>
            </a:r>
            <a:r>
              <a:rPr lang="en-US" dirty="0">
                <a:latin typeface="Baskerville" panose="02020502070401020303" pitchFamily="18" charset="0"/>
                <a:ea typeface="Baskerville" panose="02020502070401020303" pitchFamily="18" charset="0"/>
              </a:rPr>
              <a:t>/DI-flux-ratio-plot</a:t>
            </a:r>
          </a:p>
        </p:txBody>
      </p:sp>
      <p:sp>
        <p:nvSpPr>
          <p:cNvPr id="2" name="Slide Number Placeholder 1">
            <a:extLst>
              <a:ext uri="{FF2B5EF4-FFF2-40B4-BE49-F238E27FC236}">
                <a16:creationId xmlns:a16="http://schemas.microsoft.com/office/drawing/2014/main" id="{DE2508E1-BED8-2FC9-B743-4EFAEFF20342}"/>
              </a:ext>
            </a:extLst>
          </p:cNvPr>
          <p:cNvSpPr>
            <a:spLocks noGrp="1"/>
          </p:cNvSpPr>
          <p:nvPr>
            <p:ph type="sldNum" sz="quarter" idx="4"/>
          </p:nvPr>
        </p:nvSpPr>
        <p:spPr/>
        <p:txBody>
          <a:bodyPr/>
          <a:lstStyle/>
          <a:p>
            <a:fld id="{ADD2A1D5-2242-2445-A787-A1ADAF4A1717}" type="slidenum">
              <a:rPr lang="en-US" smtClean="0"/>
              <a:t>102</a:t>
            </a:fld>
            <a:endParaRPr lang="en-US"/>
          </a:p>
        </p:txBody>
      </p:sp>
    </p:spTree>
    <p:extLst>
      <p:ext uri="{BB962C8B-B14F-4D97-AF65-F5344CB8AC3E}">
        <p14:creationId xmlns:p14="http://schemas.microsoft.com/office/powerpoint/2010/main" val="4226715896"/>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black hole with a red circle and white text&#10;&#10;AI-generated content may be incorrect.">
            <a:extLst>
              <a:ext uri="{FF2B5EF4-FFF2-40B4-BE49-F238E27FC236}">
                <a16:creationId xmlns:a16="http://schemas.microsoft.com/office/drawing/2014/main" id="{7311EA8A-97ED-C2DC-8925-74E7BA948A18}"/>
              </a:ext>
            </a:extLst>
          </p:cNvPr>
          <p:cNvPicPr>
            <a:picLocks noGrp="1" noChangeAspect="1"/>
          </p:cNvPicPr>
          <p:nvPr>
            <p:ph idx="1"/>
          </p:nvPr>
        </p:nvPicPr>
        <p:blipFill>
          <a:blip r:embed="rId2"/>
          <a:stretch>
            <a:fillRect/>
          </a:stretch>
        </p:blipFill>
        <p:spPr>
          <a:xfrm>
            <a:off x="2945606" y="2355850"/>
            <a:ext cx="6375400" cy="3009900"/>
          </a:xfrm>
        </p:spPr>
      </p:pic>
      <p:sp>
        <p:nvSpPr>
          <p:cNvPr id="3" name="Title 2">
            <a:extLst>
              <a:ext uri="{FF2B5EF4-FFF2-40B4-BE49-F238E27FC236}">
                <a16:creationId xmlns:a16="http://schemas.microsoft.com/office/drawing/2014/main" id="{F2B37AB7-AA32-C2B9-472C-F9FE576AAC12}"/>
              </a:ext>
            </a:extLst>
          </p:cNvPr>
          <p:cNvSpPr>
            <a:spLocks noGrp="1"/>
          </p:cNvSpPr>
          <p:nvPr>
            <p:ph type="title"/>
          </p:nvPr>
        </p:nvSpPr>
        <p:spPr/>
        <p:txBody>
          <a:bodyPr>
            <a:noAutofit/>
          </a:bodyPr>
          <a:lstStyle/>
          <a:p>
            <a:r>
              <a:rPr lang="en-US" sz="2400" dirty="0"/>
              <a:t>Habitable worlds (HWO) will detect Earth-like planets in HZ in reflected light</a:t>
            </a:r>
          </a:p>
        </p:txBody>
      </p:sp>
      <p:sp>
        <p:nvSpPr>
          <p:cNvPr id="6" name="TextBox 5">
            <a:extLst>
              <a:ext uri="{FF2B5EF4-FFF2-40B4-BE49-F238E27FC236}">
                <a16:creationId xmlns:a16="http://schemas.microsoft.com/office/drawing/2014/main" id="{DDF14D63-370A-91C2-3A7A-6D532D957612}"/>
              </a:ext>
            </a:extLst>
          </p:cNvPr>
          <p:cNvSpPr txBox="1"/>
          <p:nvPr/>
        </p:nvSpPr>
        <p:spPr>
          <a:xfrm>
            <a:off x="3273171" y="1401743"/>
            <a:ext cx="6047835" cy="954107"/>
          </a:xfrm>
          <a:prstGeom prst="rect">
            <a:avLst/>
          </a:prstGeom>
          <a:noFill/>
        </p:spPr>
        <p:txBody>
          <a:bodyPr wrap="square" rtlCol="0">
            <a:spAutoFit/>
          </a:bodyPr>
          <a:lstStyle/>
          <a:p>
            <a:pPr algn="ctr"/>
            <a:r>
              <a:rPr lang="en-US" sz="2800" dirty="0">
                <a:latin typeface="Baskerville" panose="02020502070401020303" pitchFamily="18" charset="0"/>
                <a:ea typeface="Baskerville" panose="02020502070401020303" pitchFamily="18" charset="0"/>
              </a:rPr>
              <a:t>Simulation of our solar system viewed with a Hab Worlds-like platform</a:t>
            </a:r>
          </a:p>
        </p:txBody>
      </p:sp>
      <p:sp>
        <p:nvSpPr>
          <p:cNvPr id="7" name="TextBox 6">
            <a:extLst>
              <a:ext uri="{FF2B5EF4-FFF2-40B4-BE49-F238E27FC236}">
                <a16:creationId xmlns:a16="http://schemas.microsoft.com/office/drawing/2014/main" id="{BF69756B-A627-C86C-DB17-BEF6FD399DE5}"/>
              </a:ext>
            </a:extLst>
          </p:cNvPr>
          <p:cNvSpPr txBox="1"/>
          <p:nvPr/>
        </p:nvSpPr>
        <p:spPr>
          <a:xfrm>
            <a:off x="2020641" y="5365750"/>
            <a:ext cx="8225329" cy="369332"/>
          </a:xfrm>
          <a:prstGeom prst="rect">
            <a:avLst/>
          </a:prstGeom>
          <a:noFill/>
        </p:spPr>
        <p:txBody>
          <a:bodyPr wrap="none" rtlCol="0">
            <a:spAutoFit/>
          </a:bodyPr>
          <a:lstStyle/>
          <a:p>
            <a:r>
              <a:rPr lang="en-US" dirty="0">
                <a:latin typeface="Baskerville" panose="02020502070401020303" pitchFamily="18" charset="0"/>
                <a:ea typeface="Baskerville" panose="02020502070401020303" pitchFamily="18" charset="0"/>
              </a:rPr>
              <a:t>From: https://</a:t>
            </a:r>
            <a:r>
              <a:rPr lang="en-US" dirty="0" err="1">
                <a:latin typeface="Baskerville" panose="02020502070401020303" pitchFamily="18" charset="0"/>
                <a:ea typeface="Baskerville" panose="02020502070401020303" pitchFamily="18" charset="0"/>
              </a:rPr>
              <a:t>science.nasa.gov</a:t>
            </a:r>
            <a:r>
              <a:rPr lang="en-US" dirty="0">
                <a:latin typeface="Baskerville" panose="02020502070401020303" pitchFamily="18" charset="0"/>
                <a:ea typeface="Baskerville" panose="02020502070401020303" pitchFamily="18" charset="0"/>
              </a:rPr>
              <a:t>/astrophysics/programs/habitable-worlds-observatory/</a:t>
            </a:r>
          </a:p>
        </p:txBody>
      </p:sp>
      <p:sp>
        <p:nvSpPr>
          <p:cNvPr id="2" name="Slide Number Placeholder 1">
            <a:extLst>
              <a:ext uri="{FF2B5EF4-FFF2-40B4-BE49-F238E27FC236}">
                <a16:creationId xmlns:a16="http://schemas.microsoft.com/office/drawing/2014/main" id="{FEB7ECB4-E5DD-30C9-1313-87822DFE29AB}"/>
              </a:ext>
            </a:extLst>
          </p:cNvPr>
          <p:cNvSpPr>
            <a:spLocks noGrp="1"/>
          </p:cNvSpPr>
          <p:nvPr>
            <p:ph type="sldNum" sz="quarter" idx="4"/>
          </p:nvPr>
        </p:nvSpPr>
        <p:spPr/>
        <p:txBody>
          <a:bodyPr/>
          <a:lstStyle/>
          <a:p>
            <a:fld id="{ADD2A1D5-2242-2445-A787-A1ADAF4A1717}" type="slidenum">
              <a:rPr lang="en-US" smtClean="0"/>
              <a:t>103</a:t>
            </a:fld>
            <a:endParaRPr lang="en-US"/>
          </a:p>
        </p:txBody>
      </p:sp>
    </p:spTree>
    <p:extLst>
      <p:ext uri="{BB962C8B-B14F-4D97-AF65-F5344CB8AC3E}">
        <p14:creationId xmlns:p14="http://schemas.microsoft.com/office/powerpoint/2010/main" val="221682749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4874E3E-8A85-697D-52AB-E168D15CACCE}"/>
              </a:ext>
            </a:extLst>
          </p:cNvPr>
          <p:cNvSpPr>
            <a:spLocks noGrp="1"/>
          </p:cNvSpPr>
          <p:nvPr>
            <p:ph type="title"/>
          </p:nvPr>
        </p:nvSpPr>
        <p:spPr/>
        <p:txBody>
          <a:bodyPr>
            <a:noAutofit/>
          </a:bodyPr>
          <a:lstStyle/>
          <a:p>
            <a:r>
              <a:rPr lang="en-US" sz="3600" dirty="0"/>
              <a:t>Exomoons and Exorings complicate exoplanet detections!</a:t>
            </a:r>
          </a:p>
        </p:txBody>
      </p:sp>
      <p:pic>
        <p:nvPicPr>
          <p:cNvPr id="8" name="Picture 7" descr="A graph showing a wave of light&#10;&#10;AI-generated content may be incorrect.">
            <a:extLst>
              <a:ext uri="{FF2B5EF4-FFF2-40B4-BE49-F238E27FC236}">
                <a16:creationId xmlns:a16="http://schemas.microsoft.com/office/drawing/2014/main" id="{1F221D48-9D94-9138-8ABF-6696E7C0A16E}"/>
              </a:ext>
            </a:extLst>
          </p:cNvPr>
          <p:cNvPicPr>
            <a:picLocks noChangeAspect="1"/>
          </p:cNvPicPr>
          <p:nvPr/>
        </p:nvPicPr>
        <p:blipFill>
          <a:blip r:embed="rId2"/>
          <a:stretch>
            <a:fillRect/>
          </a:stretch>
        </p:blipFill>
        <p:spPr>
          <a:xfrm>
            <a:off x="6394233" y="2647925"/>
            <a:ext cx="5635662" cy="3904293"/>
          </a:xfrm>
          <a:prstGeom prst="rect">
            <a:avLst/>
          </a:prstGeom>
        </p:spPr>
      </p:pic>
      <p:pic>
        <p:nvPicPr>
          <p:cNvPr id="10" name="Picture 9" descr="A graph showing a wave of light&#10;&#10;AI-generated content may be incorrect.">
            <a:extLst>
              <a:ext uri="{FF2B5EF4-FFF2-40B4-BE49-F238E27FC236}">
                <a16:creationId xmlns:a16="http://schemas.microsoft.com/office/drawing/2014/main" id="{8985232F-99EF-92AF-3BF3-3E1ED840D90D}"/>
              </a:ext>
            </a:extLst>
          </p:cNvPr>
          <p:cNvPicPr>
            <a:picLocks noChangeAspect="1"/>
          </p:cNvPicPr>
          <p:nvPr/>
        </p:nvPicPr>
        <p:blipFill>
          <a:blip r:embed="rId3"/>
          <a:stretch>
            <a:fillRect/>
          </a:stretch>
        </p:blipFill>
        <p:spPr>
          <a:xfrm>
            <a:off x="429289" y="2663199"/>
            <a:ext cx="5690171" cy="3873743"/>
          </a:xfrm>
          <a:prstGeom prst="rect">
            <a:avLst/>
          </a:prstGeom>
        </p:spPr>
      </p:pic>
      <p:pic>
        <p:nvPicPr>
          <p:cNvPr id="11" name="Picture 10" descr="A bright light in the sky&#10;&#10;Description automatically generated">
            <a:extLst>
              <a:ext uri="{FF2B5EF4-FFF2-40B4-BE49-F238E27FC236}">
                <a16:creationId xmlns:a16="http://schemas.microsoft.com/office/drawing/2014/main" id="{C2F2C9F3-5191-F783-94CC-F0AAA3411D13}"/>
              </a:ext>
            </a:extLst>
          </p:cNvPr>
          <p:cNvPicPr>
            <a:picLocks noChangeAspect="1"/>
          </p:cNvPicPr>
          <p:nvPr/>
        </p:nvPicPr>
        <p:blipFill>
          <a:blip r:embed="rId4"/>
          <a:stretch>
            <a:fillRect/>
          </a:stretch>
        </p:blipFill>
        <p:spPr>
          <a:xfrm>
            <a:off x="251067" y="1350311"/>
            <a:ext cx="2078689" cy="2078689"/>
          </a:xfrm>
          <a:prstGeom prst="rect">
            <a:avLst/>
          </a:prstGeom>
          <a:ln w="53975">
            <a:solidFill>
              <a:schemeClr val="bg1"/>
            </a:solidFill>
          </a:ln>
        </p:spPr>
      </p:pic>
      <p:pic>
        <p:nvPicPr>
          <p:cNvPr id="12" name="Picture 2">
            <a:extLst>
              <a:ext uri="{FF2B5EF4-FFF2-40B4-BE49-F238E27FC236}">
                <a16:creationId xmlns:a16="http://schemas.microsoft.com/office/drawing/2014/main" id="{7AE5AF12-89A3-E6A9-E1C4-356BA5D5CC80}"/>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3908" r="16648"/>
          <a:stretch/>
        </p:blipFill>
        <p:spPr bwMode="auto">
          <a:xfrm>
            <a:off x="5703155" y="1135624"/>
            <a:ext cx="2395115" cy="1934774"/>
          </a:xfrm>
          <a:prstGeom prst="rect">
            <a:avLst/>
          </a:prstGeom>
          <a:noFill/>
          <a:ln w="41275">
            <a:solidFill>
              <a:schemeClr val="bg1"/>
            </a:solidFill>
          </a:ln>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E8D5B87F-5C16-12AF-FF99-3632C2B95B2F}"/>
              </a:ext>
            </a:extLst>
          </p:cNvPr>
          <p:cNvSpPr txBox="1"/>
          <p:nvPr/>
        </p:nvSpPr>
        <p:spPr>
          <a:xfrm>
            <a:off x="1585260" y="3524858"/>
            <a:ext cx="2975623" cy="369332"/>
          </a:xfrm>
          <a:prstGeom prst="rect">
            <a:avLst/>
          </a:prstGeom>
          <a:noFill/>
        </p:spPr>
        <p:txBody>
          <a:bodyPr wrap="none" rtlCol="0">
            <a:spAutoFit/>
          </a:bodyPr>
          <a:lstStyle/>
          <a:p>
            <a:r>
              <a:rPr lang="en-US" dirty="0">
                <a:latin typeface="Baskerville" panose="02020502070401020303" pitchFamily="18" charset="0"/>
                <a:ea typeface="Baskerville" panose="02020502070401020303" pitchFamily="18" charset="0"/>
              </a:rPr>
              <a:t>Triton brighter than Neptune</a:t>
            </a:r>
          </a:p>
        </p:txBody>
      </p:sp>
      <p:sp>
        <p:nvSpPr>
          <p:cNvPr id="14" name="Rectangle 13">
            <a:extLst>
              <a:ext uri="{FF2B5EF4-FFF2-40B4-BE49-F238E27FC236}">
                <a16:creationId xmlns:a16="http://schemas.microsoft.com/office/drawing/2014/main" id="{E480FF18-906B-1012-3BD1-4385481E1D28}"/>
              </a:ext>
            </a:extLst>
          </p:cNvPr>
          <p:cNvSpPr/>
          <p:nvPr/>
        </p:nvSpPr>
        <p:spPr>
          <a:xfrm>
            <a:off x="1114097" y="3070398"/>
            <a:ext cx="4981903" cy="1417519"/>
          </a:xfrm>
          <a:prstGeom prst="rect">
            <a:avLst/>
          </a:prstGeom>
          <a:noFill/>
          <a:ln w="38100">
            <a:solidFill>
              <a:srgbClr val="0C9F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C39D3562-910B-AA65-D4E0-4D3D1E4CAC0D}"/>
              </a:ext>
            </a:extLst>
          </p:cNvPr>
          <p:cNvSpPr/>
          <p:nvPr/>
        </p:nvSpPr>
        <p:spPr>
          <a:xfrm>
            <a:off x="6900712" y="2647925"/>
            <a:ext cx="5129183" cy="3352293"/>
          </a:xfrm>
          <a:prstGeom prst="rect">
            <a:avLst/>
          </a:prstGeom>
          <a:noFill/>
          <a:ln w="38100">
            <a:solidFill>
              <a:srgbClr val="0C9F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B63FA1B4-13F4-23EB-9472-2C49B7950CDC}"/>
              </a:ext>
            </a:extLst>
          </p:cNvPr>
          <p:cNvSpPr txBox="1"/>
          <p:nvPr/>
        </p:nvSpPr>
        <p:spPr>
          <a:xfrm>
            <a:off x="8576271" y="2885732"/>
            <a:ext cx="2698944" cy="369332"/>
          </a:xfrm>
          <a:prstGeom prst="rect">
            <a:avLst/>
          </a:prstGeom>
          <a:noFill/>
        </p:spPr>
        <p:txBody>
          <a:bodyPr wrap="none" rtlCol="0">
            <a:spAutoFit/>
          </a:bodyPr>
          <a:lstStyle/>
          <a:p>
            <a:r>
              <a:rPr lang="en-US" dirty="0">
                <a:latin typeface="Baskerville" panose="02020502070401020303" pitchFamily="18" charset="0"/>
                <a:ea typeface="Baskerville" panose="02020502070401020303" pitchFamily="18" charset="0"/>
              </a:rPr>
              <a:t>Rings brighter than Saturn</a:t>
            </a:r>
          </a:p>
        </p:txBody>
      </p:sp>
      <p:sp>
        <p:nvSpPr>
          <p:cNvPr id="17" name="TextBox 16">
            <a:extLst>
              <a:ext uri="{FF2B5EF4-FFF2-40B4-BE49-F238E27FC236}">
                <a16:creationId xmlns:a16="http://schemas.microsoft.com/office/drawing/2014/main" id="{2B609640-C906-2C3B-B759-3BAE9797A5B9}"/>
              </a:ext>
            </a:extLst>
          </p:cNvPr>
          <p:cNvSpPr txBox="1"/>
          <p:nvPr/>
        </p:nvSpPr>
        <p:spPr>
          <a:xfrm>
            <a:off x="8156619" y="1179681"/>
            <a:ext cx="3708837" cy="923330"/>
          </a:xfrm>
          <a:prstGeom prst="rect">
            <a:avLst/>
          </a:prstGeom>
          <a:noFill/>
        </p:spPr>
        <p:txBody>
          <a:bodyPr wrap="none" rtlCol="0">
            <a:spAutoFit/>
          </a:bodyPr>
          <a:lstStyle/>
          <a:p>
            <a:pPr algn="ctr"/>
            <a:r>
              <a:rPr lang="en-US" dirty="0">
                <a:latin typeface="Baskerville" panose="02020502070401020303" pitchFamily="18" charset="0"/>
                <a:ea typeface="Baskerville" panose="02020502070401020303" pitchFamily="18" charset="0"/>
              </a:rPr>
              <a:t>Work by UM undergrad Sam Hopper</a:t>
            </a:r>
          </a:p>
          <a:p>
            <a:pPr algn="ctr"/>
            <a:endParaRPr lang="en-US" dirty="0">
              <a:latin typeface="Baskerville" panose="02020502070401020303" pitchFamily="18" charset="0"/>
              <a:ea typeface="Baskerville" panose="02020502070401020303" pitchFamily="18" charset="0"/>
            </a:endParaRPr>
          </a:p>
          <a:p>
            <a:pPr algn="ctr"/>
            <a:r>
              <a:rPr lang="en-US" dirty="0">
                <a:latin typeface="Baskerville" panose="02020502070401020303" pitchFamily="18" charset="0"/>
                <a:ea typeface="Baskerville" panose="02020502070401020303" pitchFamily="18" charset="0"/>
              </a:rPr>
              <a:t>Hopper et al. (submitted)</a:t>
            </a:r>
          </a:p>
        </p:txBody>
      </p:sp>
      <p:sp>
        <p:nvSpPr>
          <p:cNvPr id="2" name="Slide Number Placeholder 1">
            <a:extLst>
              <a:ext uri="{FF2B5EF4-FFF2-40B4-BE49-F238E27FC236}">
                <a16:creationId xmlns:a16="http://schemas.microsoft.com/office/drawing/2014/main" id="{BEF60352-2CC0-2185-4DB8-AD3AE219B9D9}"/>
              </a:ext>
            </a:extLst>
          </p:cNvPr>
          <p:cNvSpPr>
            <a:spLocks noGrp="1"/>
          </p:cNvSpPr>
          <p:nvPr>
            <p:ph type="sldNum" sz="quarter" idx="4"/>
          </p:nvPr>
        </p:nvSpPr>
        <p:spPr/>
        <p:txBody>
          <a:bodyPr/>
          <a:lstStyle/>
          <a:p>
            <a:fld id="{ADD2A1D5-2242-2445-A787-A1ADAF4A1717}" type="slidenum">
              <a:rPr lang="en-US" smtClean="0"/>
              <a:t>104</a:t>
            </a:fld>
            <a:endParaRPr lang="en-US"/>
          </a:p>
        </p:txBody>
      </p:sp>
    </p:spTree>
    <p:extLst>
      <p:ext uri="{BB962C8B-B14F-4D97-AF65-F5344CB8AC3E}">
        <p14:creationId xmlns:p14="http://schemas.microsoft.com/office/powerpoint/2010/main" val="206764401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89831238-4D6A-BA9E-0830-0D0B1C0B9E61}"/>
              </a:ext>
            </a:extLst>
          </p:cNvPr>
          <p:cNvPicPr>
            <a:picLocks noChangeAspect="1"/>
          </p:cNvPicPr>
          <p:nvPr/>
        </p:nvPicPr>
        <p:blipFill>
          <a:blip r:embed="rId2"/>
          <a:stretch>
            <a:fillRect/>
          </a:stretch>
        </p:blipFill>
        <p:spPr>
          <a:xfrm>
            <a:off x="2213331" y="1312802"/>
            <a:ext cx="7241060" cy="5545198"/>
          </a:xfrm>
          <a:prstGeom prst="rect">
            <a:avLst/>
          </a:prstGeom>
        </p:spPr>
      </p:pic>
      <p:sp>
        <p:nvSpPr>
          <p:cNvPr id="5" name="TextBox 4">
            <a:extLst>
              <a:ext uri="{FF2B5EF4-FFF2-40B4-BE49-F238E27FC236}">
                <a16:creationId xmlns:a16="http://schemas.microsoft.com/office/drawing/2014/main" id="{8FD853FD-0E4C-25D5-BCD0-4AA1B3249B67}"/>
              </a:ext>
            </a:extLst>
          </p:cNvPr>
          <p:cNvSpPr txBox="1"/>
          <p:nvPr/>
        </p:nvSpPr>
        <p:spPr>
          <a:xfrm>
            <a:off x="2963115" y="2014833"/>
            <a:ext cx="3282502" cy="461665"/>
          </a:xfrm>
          <a:prstGeom prst="rect">
            <a:avLst/>
          </a:prstGeom>
          <a:solidFill>
            <a:schemeClr val="tx1"/>
          </a:solidFill>
        </p:spPr>
        <p:txBody>
          <a:bodyPr wrap="none" rtlCol="0">
            <a:spAutoFit/>
          </a:bodyPr>
          <a:lstStyle/>
          <a:p>
            <a:pPr algn="ctr"/>
            <a:r>
              <a:rPr lang="en-US" sz="2400" b="1" cap="small" dirty="0">
                <a:solidFill>
                  <a:schemeClr val="bg1"/>
                </a:solidFill>
                <a:latin typeface="Avenir Book" panose="02000503020000020003" pitchFamily="2" charset="0"/>
              </a:rPr>
              <a:t>Mostly Saturn’s rings</a:t>
            </a:r>
          </a:p>
        </p:txBody>
      </p:sp>
      <p:sp>
        <p:nvSpPr>
          <p:cNvPr id="6" name="TextBox 5">
            <a:extLst>
              <a:ext uri="{FF2B5EF4-FFF2-40B4-BE49-F238E27FC236}">
                <a16:creationId xmlns:a16="http://schemas.microsoft.com/office/drawing/2014/main" id="{CF15CC70-41A1-8244-4BA1-F934613E37AC}"/>
              </a:ext>
            </a:extLst>
          </p:cNvPr>
          <p:cNvSpPr txBox="1"/>
          <p:nvPr/>
        </p:nvSpPr>
        <p:spPr>
          <a:xfrm>
            <a:off x="8817454" y="4085401"/>
            <a:ext cx="2231546" cy="1646605"/>
          </a:xfrm>
          <a:prstGeom prst="rect">
            <a:avLst/>
          </a:prstGeom>
          <a:solidFill>
            <a:schemeClr val="tx1"/>
          </a:solidFill>
        </p:spPr>
        <p:txBody>
          <a:bodyPr wrap="square" rtlCol="0">
            <a:spAutoFit/>
          </a:bodyPr>
          <a:lstStyle/>
          <a:p>
            <a:pPr algn="ctr"/>
            <a:r>
              <a:rPr lang="en-US" sz="2400" b="1" cap="small" dirty="0">
                <a:solidFill>
                  <a:schemeClr val="bg1"/>
                </a:solidFill>
                <a:latin typeface="Avenir Book" panose="02000503020000020003" pitchFamily="2" charset="0"/>
              </a:rPr>
              <a:t>Earth + some moon light </a:t>
            </a:r>
          </a:p>
          <a:p>
            <a:pPr algn="ctr">
              <a:spcBef>
                <a:spcPts val="600"/>
              </a:spcBef>
            </a:pPr>
            <a:r>
              <a:rPr lang="en-US" sz="1600" b="1" cap="small" dirty="0">
                <a:solidFill>
                  <a:schemeClr val="bg1"/>
                </a:solidFill>
                <a:latin typeface="Avenir Book" panose="02000503020000020003" pitchFamily="2" charset="0"/>
              </a:rPr>
              <a:t>(that might impact your spectral retrieval!)</a:t>
            </a:r>
          </a:p>
        </p:txBody>
      </p:sp>
      <p:cxnSp>
        <p:nvCxnSpPr>
          <p:cNvPr id="7" name="Straight Connector 6">
            <a:extLst>
              <a:ext uri="{FF2B5EF4-FFF2-40B4-BE49-F238E27FC236}">
                <a16:creationId xmlns:a16="http://schemas.microsoft.com/office/drawing/2014/main" id="{637BE4E9-BA19-BCBC-EC3F-55935E10F187}"/>
              </a:ext>
            </a:extLst>
          </p:cNvPr>
          <p:cNvCxnSpPr>
            <a:cxnSpLocks/>
          </p:cNvCxnSpPr>
          <p:nvPr/>
        </p:nvCxnSpPr>
        <p:spPr>
          <a:xfrm flipV="1">
            <a:off x="4093029" y="2476498"/>
            <a:ext cx="1034142" cy="255816"/>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F19F903-47B8-8A6C-C9EF-F7514FE945D2}"/>
              </a:ext>
            </a:extLst>
          </p:cNvPr>
          <p:cNvCxnSpPr>
            <a:cxnSpLocks/>
          </p:cNvCxnSpPr>
          <p:nvPr/>
        </p:nvCxnSpPr>
        <p:spPr>
          <a:xfrm flipV="1">
            <a:off x="7826829" y="4354286"/>
            <a:ext cx="990625" cy="293914"/>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3E03C0F3-4CDB-BE3C-C322-E1E61138A08F}"/>
              </a:ext>
            </a:extLst>
          </p:cNvPr>
          <p:cNvCxnSpPr>
            <a:cxnSpLocks/>
          </p:cNvCxnSpPr>
          <p:nvPr/>
        </p:nvCxnSpPr>
        <p:spPr>
          <a:xfrm>
            <a:off x="7826829" y="4354286"/>
            <a:ext cx="990625" cy="293914"/>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6060D1C9-4A97-F663-67AF-D305D513E61D}"/>
              </a:ext>
            </a:extLst>
          </p:cNvPr>
          <p:cNvCxnSpPr>
            <a:cxnSpLocks/>
          </p:cNvCxnSpPr>
          <p:nvPr/>
        </p:nvCxnSpPr>
        <p:spPr>
          <a:xfrm>
            <a:off x="4093029" y="2476498"/>
            <a:ext cx="1009588" cy="255816"/>
          </a:xfrm>
          <a:prstGeom prst="line">
            <a:avLst/>
          </a:prstGeom>
          <a:ln w="41275">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2">
            <a:extLst>
              <a:ext uri="{FF2B5EF4-FFF2-40B4-BE49-F238E27FC236}">
                <a16:creationId xmlns:a16="http://schemas.microsoft.com/office/drawing/2014/main" id="{EE155339-B91B-75B1-55B3-CA1BF36ECB4B}"/>
              </a:ext>
            </a:extLst>
          </p:cNvPr>
          <p:cNvSpPr txBox="1">
            <a:spLocks/>
          </p:cNvSpPr>
          <p:nvPr/>
        </p:nvSpPr>
        <p:spPr>
          <a:xfrm>
            <a:off x="639982" y="178327"/>
            <a:ext cx="11211269" cy="752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skerville" panose="02020502070401020303" pitchFamily="18" charset="0"/>
                <a:ea typeface="Baskerville" panose="02020502070401020303" pitchFamily="18" charset="0"/>
                <a:cs typeface="+mj-cs"/>
              </a:defRPr>
            </a:lvl1pPr>
          </a:lstStyle>
          <a:p>
            <a:r>
              <a:rPr lang="en-US" sz="2800" dirty="0"/>
              <a:t>Hab worlds (HWO) will detect Earth-like planets in HZ in reflected light</a:t>
            </a:r>
          </a:p>
        </p:txBody>
      </p:sp>
      <p:sp>
        <p:nvSpPr>
          <p:cNvPr id="11" name="Rounded Rectangle 10">
            <a:extLst>
              <a:ext uri="{FF2B5EF4-FFF2-40B4-BE49-F238E27FC236}">
                <a16:creationId xmlns:a16="http://schemas.microsoft.com/office/drawing/2014/main" id="{924B3717-DE33-7B62-47FE-1B6DB8FB33CC}"/>
              </a:ext>
            </a:extLst>
          </p:cNvPr>
          <p:cNvSpPr/>
          <p:nvPr/>
        </p:nvSpPr>
        <p:spPr>
          <a:xfrm rot="20701521">
            <a:off x="5354216" y="288137"/>
            <a:ext cx="3847960" cy="82663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skerville" panose="02020502070401020303" pitchFamily="18" charset="0"/>
                <a:ea typeface="Baskerville" panose="02020502070401020303" pitchFamily="18" charset="0"/>
              </a:rPr>
              <a:t>And rings and moons!</a:t>
            </a:r>
          </a:p>
        </p:txBody>
      </p:sp>
      <p:sp>
        <p:nvSpPr>
          <p:cNvPr id="12" name="Slide Number Placeholder 11">
            <a:extLst>
              <a:ext uri="{FF2B5EF4-FFF2-40B4-BE49-F238E27FC236}">
                <a16:creationId xmlns:a16="http://schemas.microsoft.com/office/drawing/2014/main" id="{C5EB0A15-3399-9CB2-1A44-9047CEE108CF}"/>
              </a:ext>
            </a:extLst>
          </p:cNvPr>
          <p:cNvSpPr>
            <a:spLocks noGrp="1"/>
          </p:cNvSpPr>
          <p:nvPr>
            <p:ph type="sldNum" sz="quarter" idx="4"/>
          </p:nvPr>
        </p:nvSpPr>
        <p:spPr/>
        <p:txBody>
          <a:bodyPr/>
          <a:lstStyle/>
          <a:p>
            <a:fld id="{ADD2A1D5-2242-2445-A787-A1ADAF4A1717}" type="slidenum">
              <a:rPr lang="en-US" smtClean="0"/>
              <a:t>105</a:t>
            </a:fld>
            <a:endParaRPr lang="en-US"/>
          </a:p>
        </p:txBody>
      </p:sp>
    </p:spTree>
    <p:extLst>
      <p:ext uri="{BB962C8B-B14F-4D97-AF65-F5344CB8AC3E}">
        <p14:creationId xmlns:p14="http://schemas.microsoft.com/office/powerpoint/2010/main" val="3994762874"/>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6B53B82-DE10-2C18-9A63-395D9F39D6A6}"/>
              </a:ext>
            </a:extLst>
          </p:cNvPr>
          <p:cNvSpPr>
            <a:spLocks noGrp="1"/>
          </p:cNvSpPr>
          <p:nvPr>
            <p:ph type="title"/>
          </p:nvPr>
        </p:nvSpPr>
        <p:spPr/>
        <p:txBody>
          <a:bodyPr>
            <a:normAutofit/>
          </a:bodyPr>
          <a:lstStyle/>
          <a:p>
            <a:r>
              <a:rPr lang="en-US" dirty="0"/>
              <a:t>Roman can use phase curves to distinguish rings </a:t>
            </a:r>
          </a:p>
        </p:txBody>
      </p:sp>
      <p:pic>
        <p:nvPicPr>
          <p:cNvPr id="4" name="Picture 3" descr="A graph with lines and text&#10;&#10;Description automatically generated with medium confidence">
            <a:extLst>
              <a:ext uri="{FF2B5EF4-FFF2-40B4-BE49-F238E27FC236}">
                <a16:creationId xmlns:a16="http://schemas.microsoft.com/office/drawing/2014/main" id="{AEBE0190-F201-E4C2-B6E9-02741F7DB9CB}"/>
              </a:ext>
            </a:extLst>
          </p:cNvPr>
          <p:cNvPicPr>
            <a:picLocks noChangeAspect="1"/>
          </p:cNvPicPr>
          <p:nvPr/>
        </p:nvPicPr>
        <p:blipFill rotWithShape="1">
          <a:blip r:embed="rId2"/>
          <a:srcRect r="18034"/>
          <a:stretch/>
        </p:blipFill>
        <p:spPr>
          <a:xfrm>
            <a:off x="399393" y="1187670"/>
            <a:ext cx="6479483" cy="5166114"/>
          </a:xfrm>
          <a:prstGeom prst="rect">
            <a:avLst/>
          </a:prstGeom>
        </p:spPr>
      </p:pic>
      <p:pic>
        <p:nvPicPr>
          <p:cNvPr id="5" name="Picture 4" descr="A circle with numbers and circles in the center&#10;&#10;Description automatically generated with medium confidence">
            <a:extLst>
              <a:ext uri="{FF2B5EF4-FFF2-40B4-BE49-F238E27FC236}">
                <a16:creationId xmlns:a16="http://schemas.microsoft.com/office/drawing/2014/main" id="{0AA6310D-A414-8B80-68EA-762FDBC3F721}"/>
              </a:ext>
            </a:extLst>
          </p:cNvPr>
          <p:cNvPicPr>
            <a:picLocks noChangeAspect="1"/>
          </p:cNvPicPr>
          <p:nvPr/>
        </p:nvPicPr>
        <p:blipFill>
          <a:blip r:embed="rId3"/>
          <a:stretch>
            <a:fillRect/>
          </a:stretch>
        </p:blipFill>
        <p:spPr>
          <a:xfrm>
            <a:off x="7018998" y="1187670"/>
            <a:ext cx="3991566" cy="3214684"/>
          </a:xfrm>
          <a:prstGeom prst="rect">
            <a:avLst/>
          </a:prstGeom>
        </p:spPr>
      </p:pic>
      <p:pic>
        <p:nvPicPr>
          <p:cNvPr id="6" name="Picture 4">
            <a:extLst>
              <a:ext uri="{FF2B5EF4-FFF2-40B4-BE49-F238E27FC236}">
                <a16:creationId xmlns:a16="http://schemas.microsoft.com/office/drawing/2014/main" id="{BCFE7CA3-6CA0-5B97-D2D7-5C57A7ECEF1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21612" t="6667" r="31921" b="29885"/>
          <a:stretch/>
        </p:blipFill>
        <p:spPr bwMode="auto">
          <a:xfrm>
            <a:off x="7890228" y="4402354"/>
            <a:ext cx="2249106" cy="2195442"/>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1E2423A-FA33-8750-064F-D3B338C2DA70}"/>
              </a:ext>
            </a:extLst>
          </p:cNvPr>
          <p:cNvSpPr txBox="1"/>
          <p:nvPr/>
        </p:nvSpPr>
        <p:spPr>
          <a:xfrm>
            <a:off x="4161496" y="6211669"/>
            <a:ext cx="3588610" cy="646331"/>
          </a:xfrm>
          <a:prstGeom prst="rect">
            <a:avLst/>
          </a:prstGeom>
          <a:noFill/>
        </p:spPr>
        <p:txBody>
          <a:bodyPr wrap="none" rtlCol="0">
            <a:spAutoFit/>
          </a:bodyPr>
          <a:lstStyle/>
          <a:p>
            <a:pPr algn="ctr"/>
            <a:r>
              <a:rPr lang="en-US" dirty="0">
                <a:latin typeface="Baskerville" panose="02020502070401020303" pitchFamily="18" charset="0"/>
                <a:ea typeface="Baskerville" panose="02020502070401020303" pitchFamily="18" charset="0"/>
              </a:rPr>
              <a:t>Work by UM undergrad Lizzie Lane</a:t>
            </a:r>
          </a:p>
          <a:p>
            <a:pPr algn="ctr"/>
            <a:r>
              <a:rPr lang="en-US" dirty="0">
                <a:latin typeface="Baskerville" panose="02020502070401020303" pitchFamily="18" charset="0"/>
                <a:ea typeface="Baskerville" panose="02020502070401020303" pitchFamily="18" charset="0"/>
              </a:rPr>
              <a:t>Lane et al. (in prep)</a:t>
            </a:r>
          </a:p>
        </p:txBody>
      </p:sp>
      <p:sp>
        <p:nvSpPr>
          <p:cNvPr id="2" name="Slide Number Placeholder 1">
            <a:extLst>
              <a:ext uri="{FF2B5EF4-FFF2-40B4-BE49-F238E27FC236}">
                <a16:creationId xmlns:a16="http://schemas.microsoft.com/office/drawing/2014/main" id="{698F3CB0-FC04-8909-1613-412134D26378}"/>
              </a:ext>
            </a:extLst>
          </p:cNvPr>
          <p:cNvSpPr>
            <a:spLocks noGrp="1"/>
          </p:cNvSpPr>
          <p:nvPr>
            <p:ph type="sldNum" sz="quarter" idx="4"/>
          </p:nvPr>
        </p:nvSpPr>
        <p:spPr/>
        <p:txBody>
          <a:bodyPr/>
          <a:lstStyle/>
          <a:p>
            <a:fld id="{ADD2A1D5-2242-2445-A787-A1ADAF4A1717}" type="slidenum">
              <a:rPr lang="en-US" smtClean="0"/>
              <a:t>106</a:t>
            </a:fld>
            <a:endParaRPr lang="en-US"/>
          </a:p>
        </p:txBody>
      </p:sp>
    </p:spTree>
    <p:extLst>
      <p:ext uri="{BB962C8B-B14F-4D97-AF65-F5344CB8AC3E}">
        <p14:creationId xmlns:p14="http://schemas.microsoft.com/office/powerpoint/2010/main" val="707397271"/>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28660987-AC71-CC66-E9CC-132E9A60B529}"/>
              </a:ext>
            </a:extLst>
          </p:cNvPr>
          <p:cNvSpPr>
            <a:spLocks noGrp="1"/>
          </p:cNvSpPr>
          <p:nvPr>
            <p:ph type="title"/>
          </p:nvPr>
        </p:nvSpPr>
        <p:spPr/>
        <p:txBody>
          <a:bodyPr/>
          <a:lstStyle/>
          <a:p>
            <a:r>
              <a:rPr lang="en-US" dirty="0"/>
              <a:t>Ground based HCI complements space-based</a:t>
            </a:r>
          </a:p>
        </p:txBody>
      </p:sp>
      <p:pic>
        <p:nvPicPr>
          <p:cNvPr id="4" name="Picture 3" descr="A cartoon of a fan&#10;&#10;Description automatically generated">
            <a:extLst>
              <a:ext uri="{FF2B5EF4-FFF2-40B4-BE49-F238E27FC236}">
                <a16:creationId xmlns:a16="http://schemas.microsoft.com/office/drawing/2014/main" id="{AEDD69D7-4B1C-270B-E5DE-8307EB378183}"/>
              </a:ext>
            </a:extLst>
          </p:cNvPr>
          <p:cNvPicPr>
            <a:picLocks noChangeAspect="1"/>
          </p:cNvPicPr>
          <p:nvPr/>
        </p:nvPicPr>
        <p:blipFill rotWithShape="1">
          <a:blip r:embed="rId2"/>
          <a:srcRect l="32698" t="22812" r="17936" b="29526"/>
          <a:stretch/>
        </p:blipFill>
        <p:spPr>
          <a:xfrm>
            <a:off x="8027363" y="2822098"/>
            <a:ext cx="4180113" cy="4035902"/>
          </a:xfrm>
          <a:prstGeom prst="rect">
            <a:avLst/>
          </a:prstGeom>
        </p:spPr>
      </p:pic>
      <p:pic>
        <p:nvPicPr>
          <p:cNvPr id="5" name="Picture 4" descr="A drawing of a solar powered rocket&#10;&#10;AI-generated content may be incorrect.">
            <a:extLst>
              <a:ext uri="{FF2B5EF4-FFF2-40B4-BE49-F238E27FC236}">
                <a16:creationId xmlns:a16="http://schemas.microsoft.com/office/drawing/2014/main" id="{6F0CABD0-B3E6-C6BA-93C1-163FB0E8A7FA}"/>
              </a:ext>
            </a:extLst>
          </p:cNvPr>
          <p:cNvPicPr>
            <a:picLocks noChangeAspect="1"/>
          </p:cNvPicPr>
          <p:nvPr/>
        </p:nvPicPr>
        <p:blipFill>
          <a:blip r:embed="rId3"/>
          <a:stretch>
            <a:fillRect/>
          </a:stretch>
        </p:blipFill>
        <p:spPr>
          <a:xfrm flipH="1">
            <a:off x="144177" y="3860285"/>
            <a:ext cx="5351475" cy="2567354"/>
          </a:xfrm>
          <a:prstGeom prst="rect">
            <a:avLst/>
          </a:prstGeom>
        </p:spPr>
      </p:pic>
      <p:sp>
        <p:nvSpPr>
          <p:cNvPr id="6" name="Rounded Rectangle 5">
            <a:extLst>
              <a:ext uri="{FF2B5EF4-FFF2-40B4-BE49-F238E27FC236}">
                <a16:creationId xmlns:a16="http://schemas.microsoft.com/office/drawing/2014/main" id="{5CBFFA15-4F6E-2D2D-2696-63F5144F7A98}"/>
              </a:ext>
            </a:extLst>
          </p:cNvPr>
          <p:cNvSpPr/>
          <p:nvPr/>
        </p:nvSpPr>
        <p:spPr>
          <a:xfrm>
            <a:off x="642921" y="2462916"/>
            <a:ext cx="5351475" cy="1427860"/>
          </a:xfrm>
          <a:prstGeom prst="roundRect">
            <a:avLst/>
          </a:prstGeom>
          <a:solidFill>
            <a:srgbClr val="0C9FD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skerville" panose="02020502070401020303" pitchFamily="18" charset="0"/>
                <a:ea typeface="Baskerville" panose="02020502070401020303" pitchFamily="18" charset="0"/>
              </a:rPr>
              <a:t>Space based:</a:t>
            </a:r>
          </a:p>
          <a:p>
            <a:pPr algn="ctr"/>
            <a:r>
              <a:rPr lang="en-US" sz="2400" dirty="0">
                <a:latin typeface="Baskerville" panose="02020502070401020303" pitchFamily="18" charset="0"/>
                <a:ea typeface="Baskerville" panose="02020502070401020303" pitchFamily="18" charset="0"/>
              </a:rPr>
              <a:t> - Lower background -&gt; higher contrasts</a:t>
            </a:r>
          </a:p>
          <a:p>
            <a:pPr algn="ctr"/>
            <a:r>
              <a:rPr lang="en-US" sz="2400" dirty="0">
                <a:latin typeface="Baskerville" panose="02020502070401020303" pitchFamily="18" charset="0"/>
                <a:ea typeface="Baskerville" panose="02020502070401020303" pitchFamily="18" charset="0"/>
              </a:rPr>
              <a:t> - Smaller primary -&gt; wider separations</a:t>
            </a:r>
          </a:p>
        </p:txBody>
      </p:sp>
      <p:sp>
        <p:nvSpPr>
          <p:cNvPr id="7" name="Rounded Rectangle 6">
            <a:extLst>
              <a:ext uri="{FF2B5EF4-FFF2-40B4-BE49-F238E27FC236}">
                <a16:creationId xmlns:a16="http://schemas.microsoft.com/office/drawing/2014/main" id="{8F513D13-A067-2ABD-AFD6-CC90A0F9174B}"/>
              </a:ext>
            </a:extLst>
          </p:cNvPr>
          <p:cNvSpPr/>
          <p:nvPr/>
        </p:nvSpPr>
        <p:spPr>
          <a:xfrm>
            <a:off x="6343384" y="2462916"/>
            <a:ext cx="5704439" cy="1427861"/>
          </a:xfrm>
          <a:prstGeom prst="roundRect">
            <a:avLst/>
          </a:prstGeom>
          <a:solidFill>
            <a:srgbClr val="0C9FD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skerville" panose="02020502070401020303" pitchFamily="18" charset="0"/>
                <a:ea typeface="Baskerville" panose="02020502070401020303" pitchFamily="18" charset="0"/>
              </a:rPr>
              <a:t>Ground based:</a:t>
            </a:r>
          </a:p>
          <a:p>
            <a:pPr algn="ctr"/>
            <a:r>
              <a:rPr lang="en-US" sz="2400" dirty="0">
                <a:latin typeface="Baskerville" panose="02020502070401020303" pitchFamily="18" charset="0"/>
                <a:ea typeface="Baskerville" panose="02020502070401020303" pitchFamily="18" charset="0"/>
              </a:rPr>
              <a:t> - Higher background -&gt; lower contrasts</a:t>
            </a:r>
          </a:p>
          <a:p>
            <a:pPr algn="ctr"/>
            <a:r>
              <a:rPr lang="en-US" sz="2400" dirty="0">
                <a:latin typeface="Baskerville" panose="02020502070401020303" pitchFamily="18" charset="0"/>
                <a:ea typeface="Baskerville" panose="02020502070401020303" pitchFamily="18" charset="0"/>
              </a:rPr>
              <a:t> - Larger primary -&gt; closer separations</a:t>
            </a:r>
          </a:p>
        </p:txBody>
      </p:sp>
      <p:sp>
        <p:nvSpPr>
          <p:cNvPr id="8" name="Rounded Rectangle 7">
            <a:extLst>
              <a:ext uri="{FF2B5EF4-FFF2-40B4-BE49-F238E27FC236}">
                <a16:creationId xmlns:a16="http://schemas.microsoft.com/office/drawing/2014/main" id="{63623A1C-08E1-0FE8-A62F-46C34848C5FD}"/>
              </a:ext>
            </a:extLst>
          </p:cNvPr>
          <p:cNvSpPr/>
          <p:nvPr/>
        </p:nvSpPr>
        <p:spPr>
          <a:xfrm>
            <a:off x="642921" y="1731829"/>
            <a:ext cx="1574917" cy="1090269"/>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skerville" panose="02020502070401020303" pitchFamily="18" charset="0"/>
                <a:ea typeface="Baskerville" panose="02020502070401020303" pitchFamily="18" charset="0"/>
              </a:rPr>
              <a:t>Roman</a:t>
            </a:r>
          </a:p>
          <a:p>
            <a:pPr algn="ctr"/>
            <a:r>
              <a:rPr lang="en-US" sz="2800" dirty="0">
                <a:solidFill>
                  <a:schemeClr val="tx1"/>
                </a:solidFill>
                <a:latin typeface="Baskerville" panose="02020502070401020303" pitchFamily="18" charset="0"/>
                <a:ea typeface="Baskerville" panose="02020502070401020303" pitchFamily="18" charset="0"/>
              </a:rPr>
              <a:t>HWO</a:t>
            </a:r>
          </a:p>
        </p:txBody>
      </p:sp>
      <p:sp>
        <p:nvSpPr>
          <p:cNvPr id="9" name="Rounded Rectangle 8">
            <a:extLst>
              <a:ext uri="{FF2B5EF4-FFF2-40B4-BE49-F238E27FC236}">
                <a16:creationId xmlns:a16="http://schemas.microsoft.com/office/drawing/2014/main" id="{A1BF8356-9F2F-3875-7A12-38D30E5E6F22}"/>
              </a:ext>
            </a:extLst>
          </p:cNvPr>
          <p:cNvSpPr/>
          <p:nvPr/>
        </p:nvSpPr>
        <p:spPr>
          <a:xfrm>
            <a:off x="6280613" y="842485"/>
            <a:ext cx="5911387" cy="1526247"/>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skerville" panose="02020502070401020303" pitchFamily="18" charset="0"/>
                <a:ea typeface="Baskerville" panose="02020502070401020303" pitchFamily="18" charset="0"/>
              </a:rPr>
              <a:t>Giant Magellan Telescope (GMT)</a:t>
            </a:r>
          </a:p>
          <a:p>
            <a:pPr algn="ctr"/>
            <a:r>
              <a:rPr lang="en-US" sz="2800" dirty="0">
                <a:solidFill>
                  <a:schemeClr val="tx1"/>
                </a:solidFill>
                <a:latin typeface="Baskerville" panose="02020502070401020303" pitchFamily="18" charset="0"/>
                <a:ea typeface="Baskerville" panose="02020502070401020303" pitchFamily="18" charset="0"/>
              </a:rPr>
              <a:t>Extremely Large Telescope (ELT)</a:t>
            </a:r>
          </a:p>
          <a:p>
            <a:pPr algn="ctr"/>
            <a:r>
              <a:rPr lang="en-US" sz="2800" dirty="0">
                <a:solidFill>
                  <a:schemeClr val="tx1"/>
                </a:solidFill>
                <a:latin typeface="Baskerville" panose="02020502070401020303" pitchFamily="18" charset="0"/>
                <a:ea typeface="Baskerville" panose="02020502070401020303" pitchFamily="18" charset="0"/>
              </a:rPr>
              <a:t>Thirty Meter Telescope (TMT)</a:t>
            </a:r>
          </a:p>
        </p:txBody>
      </p:sp>
      <p:sp>
        <p:nvSpPr>
          <p:cNvPr id="10" name="Slide Number Placeholder 9">
            <a:extLst>
              <a:ext uri="{FF2B5EF4-FFF2-40B4-BE49-F238E27FC236}">
                <a16:creationId xmlns:a16="http://schemas.microsoft.com/office/drawing/2014/main" id="{84D0F4F7-27B0-FA41-76D2-3FF65BB93443}"/>
              </a:ext>
            </a:extLst>
          </p:cNvPr>
          <p:cNvSpPr>
            <a:spLocks noGrp="1"/>
          </p:cNvSpPr>
          <p:nvPr>
            <p:ph type="sldNum" sz="quarter" idx="4"/>
          </p:nvPr>
        </p:nvSpPr>
        <p:spPr/>
        <p:txBody>
          <a:bodyPr/>
          <a:lstStyle/>
          <a:p>
            <a:fld id="{ADD2A1D5-2242-2445-A787-A1ADAF4A1717}" type="slidenum">
              <a:rPr lang="en-US" smtClean="0"/>
              <a:t>107</a:t>
            </a:fld>
            <a:endParaRPr lang="en-US"/>
          </a:p>
        </p:txBody>
      </p:sp>
    </p:spTree>
    <p:extLst>
      <p:ext uri="{BB962C8B-B14F-4D97-AF65-F5344CB8AC3E}">
        <p14:creationId xmlns:p14="http://schemas.microsoft.com/office/powerpoint/2010/main" val="2642046665"/>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014BD0-3666-78E0-B569-B341984D0D0E}"/>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494A11AC-9212-D483-BB12-A77CFADC2271}"/>
              </a:ext>
            </a:extLst>
          </p:cNvPr>
          <p:cNvSpPr>
            <a:spLocks noGrp="1"/>
          </p:cNvSpPr>
          <p:nvPr>
            <p:ph type="title"/>
          </p:nvPr>
        </p:nvSpPr>
        <p:spPr/>
        <p:txBody>
          <a:bodyPr>
            <a:noAutofit/>
          </a:bodyPr>
          <a:lstStyle/>
          <a:p>
            <a:r>
              <a:rPr lang="en-US" sz="3200" dirty="0"/>
              <a:t>ELT, GMT, TMT instruments for direct imaging science</a:t>
            </a:r>
          </a:p>
        </p:txBody>
      </p:sp>
      <p:sp>
        <p:nvSpPr>
          <p:cNvPr id="4" name="Rounded Rectangle 3">
            <a:extLst>
              <a:ext uri="{FF2B5EF4-FFF2-40B4-BE49-F238E27FC236}">
                <a16:creationId xmlns:a16="http://schemas.microsoft.com/office/drawing/2014/main" id="{027E1BD3-D3F1-F40A-1417-5496D5242D34}"/>
              </a:ext>
            </a:extLst>
          </p:cNvPr>
          <p:cNvSpPr/>
          <p:nvPr/>
        </p:nvSpPr>
        <p:spPr>
          <a:xfrm>
            <a:off x="769730" y="1177158"/>
            <a:ext cx="2677664" cy="752700"/>
          </a:xfrm>
          <a:prstGeom prst="roundRect">
            <a:avLst/>
          </a:prstGeom>
          <a:solidFill>
            <a:srgbClr val="0C9FD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skerville" panose="02020502070401020303" pitchFamily="18" charset="0"/>
                <a:ea typeface="Baskerville" panose="02020502070401020303" pitchFamily="18" charset="0"/>
              </a:rPr>
              <a:t>ELT</a:t>
            </a:r>
          </a:p>
        </p:txBody>
      </p:sp>
      <p:sp>
        <p:nvSpPr>
          <p:cNvPr id="5" name="TextBox 4">
            <a:extLst>
              <a:ext uri="{FF2B5EF4-FFF2-40B4-BE49-F238E27FC236}">
                <a16:creationId xmlns:a16="http://schemas.microsoft.com/office/drawing/2014/main" id="{73163ECD-3AEA-51E5-8DEF-87BFA77B551A}"/>
              </a:ext>
            </a:extLst>
          </p:cNvPr>
          <p:cNvSpPr txBox="1"/>
          <p:nvPr/>
        </p:nvSpPr>
        <p:spPr>
          <a:xfrm>
            <a:off x="533247" y="1998080"/>
            <a:ext cx="3150630" cy="1477328"/>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Thermal: ELT-METIS</a:t>
            </a:r>
          </a:p>
          <a:p>
            <a:r>
              <a:rPr lang="en-US" dirty="0">
                <a:latin typeface="Baskerville" panose="02020502070401020303" pitchFamily="18" charset="0"/>
                <a:ea typeface="Baskerville" panose="02020502070401020303" pitchFamily="18" charset="0"/>
              </a:rPr>
              <a:t>1</a:t>
            </a:r>
            <a:r>
              <a:rPr lang="en-US" baseline="30000" dirty="0">
                <a:latin typeface="Baskerville" panose="02020502070401020303" pitchFamily="18" charset="0"/>
                <a:ea typeface="Baskerville" panose="02020502070401020303" pitchFamily="18" charset="0"/>
              </a:rPr>
              <a:t>st</a:t>
            </a:r>
            <a:r>
              <a:rPr lang="en-US" dirty="0">
                <a:latin typeface="Baskerville" panose="02020502070401020303" pitchFamily="18" charset="0"/>
                <a:ea typeface="Baskerville" panose="02020502070401020303" pitchFamily="18" charset="0"/>
              </a:rPr>
              <a:t> gen instrument</a:t>
            </a:r>
          </a:p>
          <a:p>
            <a:endParaRPr lang="en-US" dirty="0">
              <a:latin typeface="Baskerville" panose="02020502070401020303" pitchFamily="18" charset="0"/>
              <a:ea typeface="Baskerville" panose="02020502070401020303" pitchFamily="18" charset="0"/>
            </a:endParaRPr>
          </a:p>
          <a:p>
            <a:r>
              <a:rPr lang="en-US" dirty="0">
                <a:latin typeface="Baskerville" panose="02020502070401020303" pitchFamily="18" charset="0"/>
                <a:ea typeface="Baskerville" panose="02020502070401020303" pitchFamily="18" charset="0"/>
              </a:rPr>
              <a:t>Visible: ELT-PCS</a:t>
            </a:r>
          </a:p>
          <a:p>
            <a:r>
              <a:rPr lang="en-US" dirty="0">
                <a:latin typeface="Baskerville" panose="02020502070401020303" pitchFamily="18" charset="0"/>
                <a:ea typeface="Baskerville" panose="02020502070401020303" pitchFamily="18" charset="0"/>
              </a:rPr>
              <a:t>2</a:t>
            </a:r>
            <a:r>
              <a:rPr lang="en-US" baseline="30000" dirty="0">
                <a:latin typeface="Baskerville" panose="02020502070401020303" pitchFamily="18" charset="0"/>
                <a:ea typeface="Baskerville" panose="02020502070401020303" pitchFamily="18" charset="0"/>
              </a:rPr>
              <a:t>nd</a:t>
            </a:r>
            <a:r>
              <a:rPr lang="en-US" dirty="0">
                <a:latin typeface="Baskerville" panose="02020502070401020303" pitchFamily="18" charset="0"/>
                <a:ea typeface="Baskerville" panose="02020502070401020303" pitchFamily="18" charset="0"/>
              </a:rPr>
              <a:t> gen instrument</a:t>
            </a:r>
          </a:p>
        </p:txBody>
      </p:sp>
      <p:sp>
        <p:nvSpPr>
          <p:cNvPr id="7" name="Rounded Rectangle 6">
            <a:extLst>
              <a:ext uri="{FF2B5EF4-FFF2-40B4-BE49-F238E27FC236}">
                <a16:creationId xmlns:a16="http://schemas.microsoft.com/office/drawing/2014/main" id="{4A0F2506-60F1-AF10-3659-518916937B4D}"/>
              </a:ext>
            </a:extLst>
          </p:cNvPr>
          <p:cNvSpPr/>
          <p:nvPr/>
        </p:nvSpPr>
        <p:spPr>
          <a:xfrm>
            <a:off x="4508620" y="1177158"/>
            <a:ext cx="2677664" cy="752700"/>
          </a:xfrm>
          <a:prstGeom prst="roundRect">
            <a:avLst/>
          </a:prstGeom>
          <a:solidFill>
            <a:srgbClr val="0C9FD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skerville" panose="02020502070401020303" pitchFamily="18" charset="0"/>
                <a:ea typeface="Baskerville" panose="02020502070401020303" pitchFamily="18" charset="0"/>
              </a:rPr>
              <a:t>GMT</a:t>
            </a:r>
          </a:p>
        </p:txBody>
      </p:sp>
      <p:sp>
        <p:nvSpPr>
          <p:cNvPr id="8" name="TextBox 7">
            <a:extLst>
              <a:ext uri="{FF2B5EF4-FFF2-40B4-BE49-F238E27FC236}">
                <a16:creationId xmlns:a16="http://schemas.microsoft.com/office/drawing/2014/main" id="{DF708123-87A9-B482-7282-2A7A26757C29}"/>
              </a:ext>
            </a:extLst>
          </p:cNvPr>
          <p:cNvSpPr txBox="1"/>
          <p:nvPr/>
        </p:nvSpPr>
        <p:spPr>
          <a:xfrm>
            <a:off x="4272137" y="1998080"/>
            <a:ext cx="3150630" cy="1477328"/>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Thermal: GMTNIRS</a:t>
            </a:r>
          </a:p>
          <a:p>
            <a:r>
              <a:rPr lang="en-US" dirty="0">
                <a:latin typeface="Baskerville" panose="02020502070401020303" pitchFamily="18" charset="0"/>
                <a:ea typeface="Baskerville" panose="02020502070401020303" pitchFamily="18" charset="0"/>
              </a:rPr>
              <a:t>1</a:t>
            </a:r>
            <a:r>
              <a:rPr lang="en-US" baseline="30000" dirty="0">
                <a:latin typeface="Baskerville" panose="02020502070401020303" pitchFamily="18" charset="0"/>
                <a:ea typeface="Baskerville" panose="02020502070401020303" pitchFamily="18" charset="0"/>
              </a:rPr>
              <a:t>st</a:t>
            </a:r>
            <a:r>
              <a:rPr lang="en-US" dirty="0">
                <a:latin typeface="Baskerville" panose="02020502070401020303" pitchFamily="18" charset="0"/>
                <a:ea typeface="Baskerville" panose="02020502070401020303" pitchFamily="18" charset="0"/>
              </a:rPr>
              <a:t> gen instrument</a:t>
            </a:r>
          </a:p>
          <a:p>
            <a:endParaRPr lang="en-US" dirty="0">
              <a:latin typeface="Baskerville" panose="02020502070401020303" pitchFamily="18" charset="0"/>
              <a:ea typeface="Baskerville" panose="02020502070401020303" pitchFamily="18" charset="0"/>
            </a:endParaRPr>
          </a:p>
          <a:p>
            <a:r>
              <a:rPr lang="en-US" dirty="0">
                <a:latin typeface="Baskerville" panose="02020502070401020303" pitchFamily="18" charset="0"/>
                <a:ea typeface="Baskerville" panose="02020502070401020303" pitchFamily="18" charset="0"/>
              </a:rPr>
              <a:t>Visible: </a:t>
            </a:r>
            <a:r>
              <a:rPr lang="en-US" dirty="0" err="1">
                <a:latin typeface="Baskerville" panose="02020502070401020303" pitchFamily="18" charset="0"/>
                <a:ea typeface="Baskerville" panose="02020502070401020303" pitchFamily="18" charset="0"/>
              </a:rPr>
              <a:t>GMagAO</a:t>
            </a:r>
            <a:r>
              <a:rPr lang="en-US" dirty="0">
                <a:latin typeface="Baskerville" panose="02020502070401020303" pitchFamily="18" charset="0"/>
                <a:ea typeface="Baskerville" panose="02020502070401020303" pitchFamily="18" charset="0"/>
              </a:rPr>
              <a:t>-X</a:t>
            </a:r>
          </a:p>
          <a:p>
            <a:r>
              <a:rPr lang="en-US" dirty="0">
                <a:latin typeface="Baskerville" panose="02020502070401020303" pitchFamily="18" charset="0"/>
                <a:ea typeface="Baskerville" panose="02020502070401020303" pitchFamily="18" charset="0"/>
              </a:rPr>
              <a:t>1</a:t>
            </a:r>
            <a:r>
              <a:rPr lang="en-US" baseline="30000" dirty="0">
                <a:latin typeface="Baskerville" panose="02020502070401020303" pitchFamily="18" charset="0"/>
                <a:ea typeface="Baskerville" panose="02020502070401020303" pitchFamily="18" charset="0"/>
              </a:rPr>
              <a:t>st</a:t>
            </a:r>
            <a:r>
              <a:rPr lang="en-US" dirty="0">
                <a:latin typeface="Baskerville" panose="02020502070401020303" pitchFamily="18" charset="0"/>
                <a:ea typeface="Baskerville" panose="02020502070401020303" pitchFamily="18" charset="0"/>
              </a:rPr>
              <a:t> gen instrument</a:t>
            </a:r>
          </a:p>
        </p:txBody>
      </p:sp>
      <p:sp>
        <p:nvSpPr>
          <p:cNvPr id="9" name="Rounded Rectangle 8">
            <a:extLst>
              <a:ext uri="{FF2B5EF4-FFF2-40B4-BE49-F238E27FC236}">
                <a16:creationId xmlns:a16="http://schemas.microsoft.com/office/drawing/2014/main" id="{A3B9066F-2ECF-5CBC-D125-A24BBF4EB479}"/>
              </a:ext>
            </a:extLst>
          </p:cNvPr>
          <p:cNvSpPr/>
          <p:nvPr/>
        </p:nvSpPr>
        <p:spPr>
          <a:xfrm>
            <a:off x="8247510" y="1177158"/>
            <a:ext cx="2677664" cy="752700"/>
          </a:xfrm>
          <a:prstGeom prst="roundRect">
            <a:avLst/>
          </a:prstGeom>
          <a:solidFill>
            <a:srgbClr val="0C9FD5"/>
          </a:solidFill>
          <a:ln>
            <a:no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latin typeface="Baskerville" panose="02020502070401020303" pitchFamily="18" charset="0"/>
                <a:ea typeface="Baskerville" panose="02020502070401020303" pitchFamily="18" charset="0"/>
              </a:rPr>
              <a:t>TMT</a:t>
            </a:r>
          </a:p>
        </p:txBody>
      </p:sp>
      <p:sp>
        <p:nvSpPr>
          <p:cNvPr id="10" name="TextBox 9">
            <a:extLst>
              <a:ext uri="{FF2B5EF4-FFF2-40B4-BE49-F238E27FC236}">
                <a16:creationId xmlns:a16="http://schemas.microsoft.com/office/drawing/2014/main" id="{18AA8DF4-CEF7-82AC-04F8-98C3F3F02BA5}"/>
              </a:ext>
            </a:extLst>
          </p:cNvPr>
          <p:cNvSpPr txBox="1"/>
          <p:nvPr/>
        </p:nvSpPr>
        <p:spPr>
          <a:xfrm>
            <a:off x="8011027" y="1998080"/>
            <a:ext cx="3150630" cy="1477328"/>
          </a:xfrm>
          <a:prstGeom prst="rect">
            <a:avLst/>
          </a:prstGeom>
          <a:noFill/>
        </p:spPr>
        <p:txBody>
          <a:bodyPr wrap="square" rtlCol="0">
            <a:spAutoFit/>
          </a:bodyPr>
          <a:lstStyle/>
          <a:p>
            <a:r>
              <a:rPr lang="en-US" dirty="0">
                <a:latin typeface="Baskerville" panose="02020502070401020303" pitchFamily="18" charset="0"/>
                <a:ea typeface="Baskerville" panose="02020502070401020303" pitchFamily="18" charset="0"/>
              </a:rPr>
              <a:t>Thermal: IRIS &amp; MODHIS</a:t>
            </a:r>
          </a:p>
          <a:p>
            <a:r>
              <a:rPr lang="en-US" dirty="0">
                <a:latin typeface="Baskerville" panose="02020502070401020303" pitchFamily="18" charset="0"/>
                <a:ea typeface="Baskerville" panose="02020502070401020303" pitchFamily="18" charset="0"/>
              </a:rPr>
              <a:t>1</a:t>
            </a:r>
            <a:r>
              <a:rPr lang="en-US" baseline="30000" dirty="0">
                <a:latin typeface="Baskerville" panose="02020502070401020303" pitchFamily="18" charset="0"/>
                <a:ea typeface="Baskerville" panose="02020502070401020303" pitchFamily="18" charset="0"/>
              </a:rPr>
              <a:t>st</a:t>
            </a:r>
            <a:r>
              <a:rPr lang="en-US" dirty="0">
                <a:latin typeface="Baskerville" panose="02020502070401020303" pitchFamily="18" charset="0"/>
                <a:ea typeface="Baskerville" panose="02020502070401020303" pitchFamily="18" charset="0"/>
              </a:rPr>
              <a:t> gen instrument</a:t>
            </a:r>
          </a:p>
          <a:p>
            <a:endParaRPr lang="en-US" dirty="0">
              <a:latin typeface="Baskerville" panose="02020502070401020303" pitchFamily="18" charset="0"/>
              <a:ea typeface="Baskerville" panose="02020502070401020303" pitchFamily="18" charset="0"/>
            </a:endParaRPr>
          </a:p>
          <a:p>
            <a:r>
              <a:rPr lang="en-US" dirty="0">
                <a:latin typeface="Baskerville" panose="02020502070401020303" pitchFamily="18" charset="0"/>
                <a:ea typeface="Baskerville" panose="02020502070401020303" pitchFamily="18" charset="0"/>
              </a:rPr>
              <a:t>Visible: TMT PSI</a:t>
            </a:r>
          </a:p>
          <a:p>
            <a:r>
              <a:rPr lang="en-US" dirty="0">
                <a:latin typeface="Baskerville" panose="02020502070401020303" pitchFamily="18" charset="0"/>
                <a:ea typeface="Baskerville" panose="02020502070401020303" pitchFamily="18" charset="0"/>
              </a:rPr>
              <a:t>2</a:t>
            </a:r>
            <a:r>
              <a:rPr lang="en-US" baseline="30000" dirty="0">
                <a:latin typeface="Baskerville" panose="02020502070401020303" pitchFamily="18" charset="0"/>
                <a:ea typeface="Baskerville" panose="02020502070401020303" pitchFamily="18" charset="0"/>
              </a:rPr>
              <a:t>nd</a:t>
            </a:r>
            <a:r>
              <a:rPr lang="en-US" dirty="0">
                <a:latin typeface="Baskerville" panose="02020502070401020303" pitchFamily="18" charset="0"/>
                <a:ea typeface="Baskerville" panose="02020502070401020303" pitchFamily="18" charset="0"/>
              </a:rPr>
              <a:t> gen instrument </a:t>
            </a:r>
          </a:p>
        </p:txBody>
      </p:sp>
      <p:pic>
        <p:nvPicPr>
          <p:cNvPr id="2" name="Picture 2" descr="The construction of the European ELT (Extremely Large Telescope) is  continuing at pace with the telescope now topped out at over 80m in height.  ELT sits atop the Cerro Armazones mountain in">
            <a:extLst>
              <a:ext uri="{FF2B5EF4-FFF2-40B4-BE49-F238E27FC236}">
                <a16:creationId xmlns:a16="http://schemas.microsoft.com/office/drawing/2014/main" id="{FF12C2ED-58CE-5BAF-596A-14800FC868F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247" y="3615316"/>
            <a:ext cx="2857500" cy="2857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onstruction of Giant Telescope Begins ...">
            <a:extLst>
              <a:ext uri="{FF2B5EF4-FFF2-40B4-BE49-F238E27FC236}">
                <a16:creationId xmlns:a16="http://schemas.microsoft.com/office/drawing/2014/main" id="{11EFAF8B-6F15-E690-2874-4082D7451F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51125" y="3737952"/>
            <a:ext cx="3365500" cy="24130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6" descr="In Hawaii, new state panel stirs hope ...">
            <a:extLst>
              <a:ext uri="{FF2B5EF4-FFF2-40B4-BE49-F238E27FC236}">
                <a16:creationId xmlns:a16="http://schemas.microsoft.com/office/drawing/2014/main" id="{50BE72AD-E3D9-6453-5F9B-EE651F6C34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90015" y="3751997"/>
            <a:ext cx="3505200" cy="2311400"/>
          </a:xfrm>
          <a:prstGeom prst="rect">
            <a:avLst/>
          </a:prstGeom>
          <a:noFill/>
          <a:extLst>
            <a:ext uri="{909E8E84-426E-40DD-AFC4-6F175D3DCCD1}">
              <a14:hiddenFill xmlns:a14="http://schemas.microsoft.com/office/drawing/2010/main">
                <a:solidFill>
                  <a:srgbClr val="FFFFFF"/>
                </a:solidFill>
              </a14:hiddenFill>
            </a:ext>
          </a:extLst>
        </p:spPr>
      </p:pic>
      <p:sp>
        <p:nvSpPr>
          <p:cNvPr id="12" name="Slide Number Placeholder 11">
            <a:extLst>
              <a:ext uri="{FF2B5EF4-FFF2-40B4-BE49-F238E27FC236}">
                <a16:creationId xmlns:a16="http://schemas.microsoft.com/office/drawing/2014/main" id="{237C441B-790F-738E-5A61-59913D34C706}"/>
              </a:ext>
            </a:extLst>
          </p:cNvPr>
          <p:cNvSpPr>
            <a:spLocks noGrp="1"/>
          </p:cNvSpPr>
          <p:nvPr>
            <p:ph type="sldNum" sz="quarter" idx="4"/>
          </p:nvPr>
        </p:nvSpPr>
        <p:spPr/>
        <p:txBody>
          <a:bodyPr/>
          <a:lstStyle/>
          <a:p>
            <a:fld id="{ADD2A1D5-2242-2445-A787-A1ADAF4A1717}" type="slidenum">
              <a:rPr lang="en-US" smtClean="0"/>
              <a:t>108</a:t>
            </a:fld>
            <a:endParaRPr lang="en-US"/>
          </a:p>
        </p:txBody>
      </p:sp>
    </p:spTree>
    <p:extLst>
      <p:ext uri="{BB962C8B-B14F-4D97-AF65-F5344CB8AC3E}">
        <p14:creationId xmlns:p14="http://schemas.microsoft.com/office/powerpoint/2010/main" val="701110116"/>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A diagram of a graph&#10;&#10;AI-generated content may be incorrect.">
            <a:extLst>
              <a:ext uri="{FF2B5EF4-FFF2-40B4-BE49-F238E27FC236}">
                <a16:creationId xmlns:a16="http://schemas.microsoft.com/office/drawing/2014/main" id="{6B27230F-4477-1B4F-AC39-6B8209956777}"/>
              </a:ext>
            </a:extLst>
          </p:cNvPr>
          <p:cNvPicPr>
            <a:picLocks noChangeAspect="1"/>
          </p:cNvPicPr>
          <p:nvPr/>
        </p:nvPicPr>
        <p:blipFill>
          <a:blip r:embed="rId2"/>
          <a:stretch>
            <a:fillRect/>
          </a:stretch>
        </p:blipFill>
        <p:spPr>
          <a:xfrm>
            <a:off x="1923393" y="0"/>
            <a:ext cx="8833069" cy="6640031"/>
          </a:xfrm>
          <a:prstGeom prst="rect">
            <a:avLst/>
          </a:prstGeom>
        </p:spPr>
      </p:pic>
      <p:sp>
        <p:nvSpPr>
          <p:cNvPr id="10" name="TextBox 9">
            <a:extLst>
              <a:ext uri="{FF2B5EF4-FFF2-40B4-BE49-F238E27FC236}">
                <a16:creationId xmlns:a16="http://schemas.microsoft.com/office/drawing/2014/main" id="{6ACA1920-989E-6206-AC7A-203FFF5AAC54}"/>
              </a:ext>
            </a:extLst>
          </p:cNvPr>
          <p:cNvSpPr txBox="1"/>
          <p:nvPr/>
        </p:nvSpPr>
        <p:spPr>
          <a:xfrm>
            <a:off x="4672724" y="5328744"/>
            <a:ext cx="704424" cy="338554"/>
          </a:xfrm>
          <a:prstGeom prst="rect">
            <a:avLst/>
          </a:prstGeom>
          <a:noFill/>
          <a:ln>
            <a:noFill/>
          </a:ln>
        </p:spPr>
        <p:txBody>
          <a:bodyPr wrap="square" rtlCol="0">
            <a:spAutoFit/>
          </a:bodyPr>
          <a:lstStyle/>
          <a:p>
            <a:r>
              <a:rPr lang="en-US" sz="1600" dirty="0">
                <a:solidFill>
                  <a:srgbClr val="1C90FF"/>
                </a:solidFill>
                <a:latin typeface="Baskerville" panose="02020502070401020303" pitchFamily="18" charset="0"/>
                <a:ea typeface="Baskerville" panose="02020502070401020303" pitchFamily="18" charset="0"/>
              </a:rPr>
              <a:t>HWO</a:t>
            </a:r>
          </a:p>
        </p:txBody>
      </p:sp>
      <p:cxnSp>
        <p:nvCxnSpPr>
          <p:cNvPr id="12" name="Straight Arrow Connector 11">
            <a:extLst>
              <a:ext uri="{FF2B5EF4-FFF2-40B4-BE49-F238E27FC236}">
                <a16:creationId xmlns:a16="http://schemas.microsoft.com/office/drawing/2014/main" id="{BEA37746-0632-258F-2F2E-79D323215C35}"/>
              </a:ext>
            </a:extLst>
          </p:cNvPr>
          <p:cNvCxnSpPr>
            <a:cxnSpLocks/>
            <a:stCxn id="10" idx="2"/>
          </p:cNvCxnSpPr>
          <p:nvPr/>
        </p:nvCxnSpPr>
        <p:spPr>
          <a:xfrm>
            <a:off x="5024936" y="5667298"/>
            <a:ext cx="0" cy="239517"/>
          </a:xfrm>
          <a:prstGeom prst="straightConnector1">
            <a:avLst/>
          </a:prstGeom>
          <a:ln w="38100">
            <a:solidFill>
              <a:srgbClr val="1C90FF"/>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D7A2DF8A-0B83-E5DC-A9ED-7B52BD7E17C4}"/>
              </a:ext>
            </a:extLst>
          </p:cNvPr>
          <p:cNvCxnSpPr>
            <a:cxnSpLocks/>
          </p:cNvCxnSpPr>
          <p:nvPr/>
        </p:nvCxnSpPr>
        <p:spPr>
          <a:xfrm>
            <a:off x="5276192" y="5495950"/>
            <a:ext cx="243398" cy="0"/>
          </a:xfrm>
          <a:prstGeom prst="straightConnector1">
            <a:avLst/>
          </a:prstGeom>
          <a:ln w="38100">
            <a:solidFill>
              <a:srgbClr val="1C90FF"/>
            </a:solidFill>
            <a:tailEnd type="triangle"/>
          </a:ln>
        </p:spPr>
        <p:style>
          <a:lnRef idx="2">
            <a:schemeClr val="accent1"/>
          </a:lnRef>
          <a:fillRef idx="0">
            <a:schemeClr val="accent1"/>
          </a:fillRef>
          <a:effectRef idx="1">
            <a:schemeClr val="accent1"/>
          </a:effectRef>
          <a:fontRef idx="minor">
            <a:schemeClr val="tx1"/>
          </a:fontRef>
        </p:style>
      </p:cxnSp>
      <p:sp>
        <p:nvSpPr>
          <p:cNvPr id="2" name="Slide Number Placeholder 1">
            <a:extLst>
              <a:ext uri="{FF2B5EF4-FFF2-40B4-BE49-F238E27FC236}">
                <a16:creationId xmlns:a16="http://schemas.microsoft.com/office/drawing/2014/main" id="{A8D57417-7666-0CF8-C8B2-EFD478938988}"/>
              </a:ext>
            </a:extLst>
          </p:cNvPr>
          <p:cNvSpPr>
            <a:spLocks noGrp="1"/>
          </p:cNvSpPr>
          <p:nvPr>
            <p:ph type="sldNum" sz="quarter" idx="4"/>
          </p:nvPr>
        </p:nvSpPr>
        <p:spPr/>
        <p:txBody>
          <a:bodyPr/>
          <a:lstStyle/>
          <a:p>
            <a:fld id="{ADD2A1D5-2242-2445-A787-A1ADAF4A1717}" type="slidenum">
              <a:rPr lang="en-US" smtClean="0"/>
              <a:t>109</a:t>
            </a:fld>
            <a:endParaRPr lang="en-US"/>
          </a:p>
        </p:txBody>
      </p:sp>
    </p:spTree>
    <p:extLst>
      <p:ext uri="{BB962C8B-B14F-4D97-AF65-F5344CB8AC3E}">
        <p14:creationId xmlns:p14="http://schemas.microsoft.com/office/powerpoint/2010/main" val="312705674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4AEBE749-CFC9-0C4B-50FF-55AB1AD37364}"/>
              </a:ext>
            </a:extLst>
          </p:cNvPr>
          <p:cNvSpPr>
            <a:spLocks noGrp="1"/>
          </p:cNvSpPr>
          <p:nvPr>
            <p:ph type="title"/>
          </p:nvPr>
        </p:nvSpPr>
        <p:spPr/>
        <p:txBody>
          <a:bodyPr/>
          <a:lstStyle/>
          <a:p>
            <a:r>
              <a:rPr lang="en-US" dirty="0"/>
              <a:t>Contrast: planet/star flux ratio</a:t>
            </a:r>
          </a:p>
        </p:txBody>
      </p:sp>
      <p:pic>
        <p:nvPicPr>
          <p:cNvPr id="4" name="Content Placeholder 4" descr="A diagram of solar system&#10;&#10;Description automatically generated">
            <a:extLst>
              <a:ext uri="{FF2B5EF4-FFF2-40B4-BE49-F238E27FC236}">
                <a16:creationId xmlns:a16="http://schemas.microsoft.com/office/drawing/2014/main" id="{F784E0E8-7350-7BFD-9291-C697D88D0810}"/>
              </a:ext>
            </a:extLst>
          </p:cNvPr>
          <p:cNvPicPr>
            <a:picLocks noGrp="1" noChangeAspect="1"/>
          </p:cNvPicPr>
          <p:nvPr>
            <p:ph idx="1"/>
          </p:nvPr>
        </p:nvPicPr>
        <p:blipFill>
          <a:blip r:embed="rId2"/>
          <a:stretch>
            <a:fillRect/>
          </a:stretch>
        </p:blipFill>
        <p:spPr>
          <a:xfrm>
            <a:off x="1914331" y="1017542"/>
            <a:ext cx="8410258" cy="5840458"/>
          </a:xfrm>
          <a:effectLst>
            <a:outerShdw blurRad="50800" dist="38100" dir="2700000" algn="tl" rotWithShape="0">
              <a:prstClr val="black">
                <a:alpha val="40000"/>
              </a:prstClr>
            </a:outerShdw>
          </a:effectLst>
        </p:spPr>
      </p:pic>
      <p:sp>
        <p:nvSpPr>
          <p:cNvPr id="5" name="TextBox 4">
            <a:extLst>
              <a:ext uri="{FF2B5EF4-FFF2-40B4-BE49-F238E27FC236}">
                <a16:creationId xmlns:a16="http://schemas.microsoft.com/office/drawing/2014/main" id="{C3A590BC-A6B9-3CAD-9F37-F1973DEE8B34}"/>
              </a:ext>
            </a:extLst>
          </p:cNvPr>
          <p:cNvSpPr txBox="1"/>
          <p:nvPr/>
        </p:nvSpPr>
        <p:spPr>
          <a:xfrm>
            <a:off x="295547" y="1017542"/>
            <a:ext cx="1836850"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Follette 2023</a:t>
            </a:r>
          </a:p>
        </p:txBody>
      </p:sp>
      <p:sp>
        <p:nvSpPr>
          <p:cNvPr id="2" name="Slide Number Placeholder 1">
            <a:extLst>
              <a:ext uri="{FF2B5EF4-FFF2-40B4-BE49-F238E27FC236}">
                <a16:creationId xmlns:a16="http://schemas.microsoft.com/office/drawing/2014/main" id="{6DFF88A0-DCEE-27F3-7535-725091F87C36}"/>
              </a:ext>
            </a:extLst>
          </p:cNvPr>
          <p:cNvSpPr>
            <a:spLocks noGrp="1"/>
          </p:cNvSpPr>
          <p:nvPr>
            <p:ph type="sldNum" sz="quarter" idx="4"/>
          </p:nvPr>
        </p:nvSpPr>
        <p:spPr/>
        <p:txBody>
          <a:bodyPr/>
          <a:lstStyle/>
          <a:p>
            <a:fld id="{ADD2A1D5-2242-2445-A787-A1ADAF4A1717}" type="slidenum">
              <a:rPr lang="en-US" smtClean="0"/>
              <a:t>11</a:t>
            </a:fld>
            <a:endParaRPr lang="en-US"/>
          </a:p>
        </p:txBody>
      </p:sp>
    </p:spTree>
    <p:extLst>
      <p:ext uri="{BB962C8B-B14F-4D97-AF65-F5344CB8AC3E}">
        <p14:creationId xmlns:p14="http://schemas.microsoft.com/office/powerpoint/2010/main" val="2597275321"/>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CAFFFD-6B49-3FB8-7EE1-5973A2FBB4B8}"/>
            </a:ext>
          </a:extLst>
        </p:cNvPr>
        <p:cNvGrpSpPr/>
        <p:nvPr/>
      </p:nvGrpSpPr>
      <p:grpSpPr>
        <a:xfrm>
          <a:off x="0" y="0"/>
          <a:ext cx="0" cy="0"/>
          <a:chOff x="0" y="0"/>
          <a:chExt cx="0" cy="0"/>
        </a:xfrm>
      </p:grpSpPr>
      <p:pic>
        <p:nvPicPr>
          <p:cNvPr id="6" name="Picture 5" descr="A graph of different colored lines&#10;&#10;AI-generated content may be incorrect.">
            <a:extLst>
              <a:ext uri="{FF2B5EF4-FFF2-40B4-BE49-F238E27FC236}">
                <a16:creationId xmlns:a16="http://schemas.microsoft.com/office/drawing/2014/main" id="{038787A5-5BA9-9027-08C7-0488FCB04B1A}"/>
              </a:ext>
            </a:extLst>
          </p:cNvPr>
          <p:cNvPicPr>
            <a:picLocks noChangeAspect="1"/>
          </p:cNvPicPr>
          <p:nvPr/>
        </p:nvPicPr>
        <p:blipFill>
          <a:blip r:embed="rId2"/>
          <a:srcRect t="47672"/>
          <a:stretch>
            <a:fillRect/>
          </a:stretch>
        </p:blipFill>
        <p:spPr>
          <a:xfrm>
            <a:off x="147145" y="2132309"/>
            <a:ext cx="6350297" cy="3240636"/>
          </a:xfrm>
          <a:prstGeom prst="rect">
            <a:avLst/>
          </a:prstGeom>
        </p:spPr>
      </p:pic>
      <p:pic>
        <p:nvPicPr>
          <p:cNvPr id="5" name="Content Placeholder 4" descr="A graph of a number of planets&#10;&#10;AI-generated content may be incorrect.">
            <a:extLst>
              <a:ext uri="{FF2B5EF4-FFF2-40B4-BE49-F238E27FC236}">
                <a16:creationId xmlns:a16="http://schemas.microsoft.com/office/drawing/2014/main" id="{20015532-AE91-09AD-3C10-5B4EA7BDD7B1}"/>
              </a:ext>
            </a:extLst>
          </p:cNvPr>
          <p:cNvPicPr>
            <a:picLocks noGrp="1" noChangeAspect="1"/>
          </p:cNvPicPr>
          <p:nvPr>
            <p:ph idx="1"/>
          </p:nvPr>
        </p:nvPicPr>
        <p:blipFill>
          <a:blip r:embed="rId3"/>
          <a:stretch>
            <a:fillRect/>
          </a:stretch>
        </p:blipFill>
        <p:spPr>
          <a:xfrm>
            <a:off x="5987146" y="1052289"/>
            <a:ext cx="5409891" cy="5400675"/>
          </a:xfrm>
        </p:spPr>
      </p:pic>
      <p:sp>
        <p:nvSpPr>
          <p:cNvPr id="3" name="Title 2">
            <a:extLst>
              <a:ext uri="{FF2B5EF4-FFF2-40B4-BE49-F238E27FC236}">
                <a16:creationId xmlns:a16="http://schemas.microsoft.com/office/drawing/2014/main" id="{495B5095-72FC-FDEB-47A0-AF1FCFDC5B58}"/>
              </a:ext>
            </a:extLst>
          </p:cNvPr>
          <p:cNvSpPr>
            <a:spLocks noGrp="1"/>
          </p:cNvSpPr>
          <p:nvPr>
            <p:ph type="title"/>
          </p:nvPr>
        </p:nvSpPr>
        <p:spPr/>
        <p:txBody>
          <a:bodyPr>
            <a:normAutofit fontScale="90000"/>
          </a:bodyPr>
          <a:lstStyle/>
          <a:p>
            <a:r>
              <a:rPr lang="en-US" dirty="0"/>
              <a:t>O2 detection is only available to direct spectroscopy</a:t>
            </a:r>
          </a:p>
        </p:txBody>
      </p:sp>
      <p:sp>
        <p:nvSpPr>
          <p:cNvPr id="2" name="TextBox 1">
            <a:extLst>
              <a:ext uri="{FF2B5EF4-FFF2-40B4-BE49-F238E27FC236}">
                <a16:creationId xmlns:a16="http://schemas.microsoft.com/office/drawing/2014/main" id="{86F1BEB1-14D6-7D7A-E90C-A9E8048C1C06}"/>
              </a:ext>
            </a:extLst>
          </p:cNvPr>
          <p:cNvSpPr txBox="1"/>
          <p:nvPr/>
        </p:nvSpPr>
        <p:spPr>
          <a:xfrm>
            <a:off x="1367495" y="1522704"/>
            <a:ext cx="3909596"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Hardegree-Ullman et al. 2023</a:t>
            </a:r>
          </a:p>
        </p:txBody>
      </p:sp>
      <p:sp>
        <p:nvSpPr>
          <p:cNvPr id="8" name="TextBox 7">
            <a:extLst>
              <a:ext uri="{FF2B5EF4-FFF2-40B4-BE49-F238E27FC236}">
                <a16:creationId xmlns:a16="http://schemas.microsoft.com/office/drawing/2014/main" id="{5CBC5135-66D0-72CA-051A-B9209CE52178}"/>
              </a:ext>
            </a:extLst>
          </p:cNvPr>
          <p:cNvSpPr txBox="1"/>
          <p:nvPr/>
        </p:nvSpPr>
        <p:spPr>
          <a:xfrm>
            <a:off x="6898861" y="6389301"/>
            <a:ext cx="3909596"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Hardegree-Ullman et al. 2025</a:t>
            </a:r>
          </a:p>
        </p:txBody>
      </p:sp>
      <p:pic>
        <p:nvPicPr>
          <p:cNvPr id="13" name="Picture 12" descr="A close up of a sign&#10;&#10;AI-generated content may be incorrect.">
            <a:extLst>
              <a:ext uri="{FF2B5EF4-FFF2-40B4-BE49-F238E27FC236}">
                <a16:creationId xmlns:a16="http://schemas.microsoft.com/office/drawing/2014/main" id="{0FCA419E-6670-79E6-86E4-C85D09B5FAA7}"/>
              </a:ext>
            </a:extLst>
          </p:cNvPr>
          <p:cNvPicPr>
            <a:picLocks noChangeAspect="1"/>
          </p:cNvPicPr>
          <p:nvPr/>
        </p:nvPicPr>
        <p:blipFill>
          <a:blip r:embed="rId4"/>
          <a:stretch>
            <a:fillRect/>
          </a:stretch>
        </p:blipFill>
        <p:spPr>
          <a:xfrm>
            <a:off x="0" y="1637821"/>
            <a:ext cx="647700" cy="3924300"/>
          </a:xfrm>
          <a:prstGeom prst="rect">
            <a:avLst/>
          </a:prstGeom>
        </p:spPr>
      </p:pic>
      <p:cxnSp>
        <p:nvCxnSpPr>
          <p:cNvPr id="15" name="Straight Connector 14">
            <a:extLst>
              <a:ext uri="{FF2B5EF4-FFF2-40B4-BE49-F238E27FC236}">
                <a16:creationId xmlns:a16="http://schemas.microsoft.com/office/drawing/2014/main" id="{3BCDC53F-E088-FDD0-1AF7-E542E3FF56C7}"/>
              </a:ext>
            </a:extLst>
          </p:cNvPr>
          <p:cNvCxnSpPr/>
          <p:nvPr/>
        </p:nvCxnSpPr>
        <p:spPr>
          <a:xfrm flipV="1">
            <a:off x="1946772" y="4522986"/>
            <a:ext cx="0" cy="821966"/>
          </a:xfrm>
          <a:prstGeom prst="line">
            <a:avLst/>
          </a:prstGeom>
          <a:ln w="57150">
            <a:solidFill>
              <a:srgbClr val="1C90FF"/>
            </a:solidFill>
          </a:ln>
        </p:spPr>
        <p:style>
          <a:lnRef idx="2">
            <a:schemeClr val="accent1"/>
          </a:lnRef>
          <a:fillRef idx="0">
            <a:schemeClr val="accent1"/>
          </a:fillRef>
          <a:effectRef idx="1">
            <a:schemeClr val="accent1"/>
          </a:effectRef>
          <a:fontRef idx="minor">
            <a:schemeClr val="tx1"/>
          </a:fontRef>
        </p:style>
      </p:cxnSp>
      <p:cxnSp>
        <p:nvCxnSpPr>
          <p:cNvPr id="16" name="Straight Connector 15">
            <a:extLst>
              <a:ext uri="{FF2B5EF4-FFF2-40B4-BE49-F238E27FC236}">
                <a16:creationId xmlns:a16="http://schemas.microsoft.com/office/drawing/2014/main" id="{EB558627-8808-3764-9739-2078950B5994}"/>
              </a:ext>
            </a:extLst>
          </p:cNvPr>
          <p:cNvCxnSpPr>
            <a:cxnSpLocks/>
          </p:cNvCxnSpPr>
          <p:nvPr/>
        </p:nvCxnSpPr>
        <p:spPr>
          <a:xfrm>
            <a:off x="830317" y="4550979"/>
            <a:ext cx="1135117" cy="0"/>
          </a:xfrm>
          <a:prstGeom prst="line">
            <a:avLst/>
          </a:prstGeom>
          <a:ln w="57150">
            <a:solidFill>
              <a:srgbClr val="1C90FF"/>
            </a:solidFill>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5DF1C268-1B80-7BA3-549D-FF5D9D187A51}"/>
              </a:ext>
            </a:extLst>
          </p:cNvPr>
          <p:cNvSpPr>
            <a:spLocks noGrp="1"/>
          </p:cNvSpPr>
          <p:nvPr>
            <p:ph type="sldNum" sz="quarter" idx="4"/>
          </p:nvPr>
        </p:nvSpPr>
        <p:spPr/>
        <p:txBody>
          <a:bodyPr/>
          <a:lstStyle/>
          <a:p>
            <a:fld id="{ADD2A1D5-2242-2445-A787-A1ADAF4A1717}" type="slidenum">
              <a:rPr lang="en-US" smtClean="0"/>
              <a:t>110</a:t>
            </a:fld>
            <a:endParaRPr lang="en-US"/>
          </a:p>
        </p:txBody>
      </p:sp>
    </p:spTree>
    <p:extLst>
      <p:ext uri="{BB962C8B-B14F-4D97-AF65-F5344CB8AC3E}">
        <p14:creationId xmlns:p14="http://schemas.microsoft.com/office/powerpoint/2010/main" val="3019835166"/>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diagram of a normalized image&#10;&#10;AI-generated content may be incorrect.">
            <a:extLst>
              <a:ext uri="{FF2B5EF4-FFF2-40B4-BE49-F238E27FC236}">
                <a16:creationId xmlns:a16="http://schemas.microsoft.com/office/drawing/2014/main" id="{7A3E5EA5-9D54-F368-4739-880A7522337E}"/>
              </a:ext>
            </a:extLst>
          </p:cNvPr>
          <p:cNvPicPr>
            <a:picLocks noChangeAspect="1"/>
          </p:cNvPicPr>
          <p:nvPr/>
        </p:nvPicPr>
        <p:blipFill>
          <a:blip r:embed="rId2"/>
          <a:stretch>
            <a:fillRect/>
          </a:stretch>
        </p:blipFill>
        <p:spPr>
          <a:xfrm>
            <a:off x="2624571" y="1059714"/>
            <a:ext cx="9443545" cy="5155284"/>
          </a:xfrm>
          <a:prstGeom prst="rect">
            <a:avLst/>
          </a:prstGeom>
        </p:spPr>
      </p:pic>
      <p:sp>
        <p:nvSpPr>
          <p:cNvPr id="5" name="Title 2">
            <a:extLst>
              <a:ext uri="{FF2B5EF4-FFF2-40B4-BE49-F238E27FC236}">
                <a16:creationId xmlns:a16="http://schemas.microsoft.com/office/drawing/2014/main" id="{F3C55EA7-5353-1211-DD73-B701FFE51B64}"/>
              </a:ext>
            </a:extLst>
          </p:cNvPr>
          <p:cNvSpPr txBox="1">
            <a:spLocks/>
          </p:cNvSpPr>
          <p:nvPr/>
        </p:nvSpPr>
        <p:spPr>
          <a:xfrm>
            <a:off x="615110" y="125013"/>
            <a:ext cx="11211269" cy="752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skerville" panose="02020502070401020303" pitchFamily="18" charset="0"/>
                <a:ea typeface="Baskerville" panose="02020502070401020303" pitchFamily="18" charset="0"/>
                <a:cs typeface="+mj-cs"/>
              </a:defRPr>
            </a:lvl1pPr>
          </a:lstStyle>
          <a:p>
            <a:r>
              <a:rPr lang="en-US" sz="3200" dirty="0"/>
              <a:t>New coronagraph designs, AO operating modes are achieving required contrasts in lab</a:t>
            </a:r>
          </a:p>
        </p:txBody>
      </p:sp>
      <p:sp>
        <p:nvSpPr>
          <p:cNvPr id="6" name="TextBox 5">
            <a:extLst>
              <a:ext uri="{FF2B5EF4-FFF2-40B4-BE49-F238E27FC236}">
                <a16:creationId xmlns:a16="http://schemas.microsoft.com/office/drawing/2014/main" id="{08406FF1-3A39-72FA-3BAB-5D9AF57743BA}"/>
              </a:ext>
            </a:extLst>
          </p:cNvPr>
          <p:cNvSpPr txBox="1"/>
          <p:nvPr/>
        </p:nvSpPr>
        <p:spPr>
          <a:xfrm>
            <a:off x="692665" y="1197401"/>
            <a:ext cx="1937775" cy="1384995"/>
          </a:xfrm>
          <a:prstGeom prst="rect">
            <a:avLst/>
          </a:prstGeom>
          <a:noFill/>
        </p:spPr>
        <p:txBody>
          <a:bodyPr wrap="none" rtlCol="0">
            <a:spAutoFit/>
          </a:bodyPr>
          <a:lstStyle/>
          <a:p>
            <a:pPr algn="ctr"/>
            <a:r>
              <a:rPr lang="en-US" sz="3600" dirty="0">
                <a:latin typeface="Baskerville" panose="02020502070401020303" pitchFamily="18" charset="0"/>
                <a:ea typeface="Baskerville" panose="02020502070401020303" pitchFamily="18" charset="0"/>
              </a:rPr>
              <a:t>EFC</a:t>
            </a:r>
          </a:p>
          <a:p>
            <a:pPr algn="ctr"/>
            <a:r>
              <a:rPr lang="en-US" sz="2400" dirty="0">
                <a:latin typeface="Baskerville" panose="02020502070401020303" pitchFamily="18" charset="0"/>
                <a:ea typeface="Baskerville" panose="02020502070401020303" pitchFamily="18" charset="0"/>
              </a:rPr>
              <a:t>Kenworthy &amp; </a:t>
            </a:r>
          </a:p>
          <a:p>
            <a:pPr algn="ctr"/>
            <a:r>
              <a:rPr lang="en-US" sz="2400" dirty="0" err="1">
                <a:latin typeface="Baskerville" panose="02020502070401020303" pitchFamily="18" charset="0"/>
                <a:ea typeface="Baskerville" panose="02020502070401020303" pitchFamily="18" charset="0"/>
              </a:rPr>
              <a:t>Haffert</a:t>
            </a:r>
            <a:r>
              <a:rPr lang="en-US" sz="2400" dirty="0">
                <a:latin typeface="Baskerville" panose="02020502070401020303" pitchFamily="18" charset="0"/>
                <a:ea typeface="Baskerville" panose="02020502070401020303" pitchFamily="18" charset="0"/>
              </a:rPr>
              <a:t> 2025</a:t>
            </a:r>
          </a:p>
        </p:txBody>
      </p:sp>
      <p:sp>
        <p:nvSpPr>
          <p:cNvPr id="2" name="Slide Number Placeholder 1">
            <a:extLst>
              <a:ext uri="{FF2B5EF4-FFF2-40B4-BE49-F238E27FC236}">
                <a16:creationId xmlns:a16="http://schemas.microsoft.com/office/drawing/2014/main" id="{B94B850A-7F08-46A6-DAB3-ACE29A95B5E1}"/>
              </a:ext>
            </a:extLst>
          </p:cNvPr>
          <p:cNvSpPr>
            <a:spLocks noGrp="1"/>
          </p:cNvSpPr>
          <p:nvPr>
            <p:ph type="sldNum" sz="quarter" idx="4"/>
          </p:nvPr>
        </p:nvSpPr>
        <p:spPr/>
        <p:txBody>
          <a:bodyPr/>
          <a:lstStyle/>
          <a:p>
            <a:fld id="{ADD2A1D5-2242-2445-A787-A1ADAF4A1717}" type="slidenum">
              <a:rPr lang="en-US" smtClean="0"/>
              <a:t>111</a:t>
            </a:fld>
            <a:endParaRPr lang="en-US"/>
          </a:p>
        </p:txBody>
      </p:sp>
    </p:spTree>
    <p:extLst>
      <p:ext uri="{BB962C8B-B14F-4D97-AF65-F5344CB8AC3E}">
        <p14:creationId xmlns:p14="http://schemas.microsoft.com/office/powerpoint/2010/main" val="3773482245"/>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C2B0F7-26B2-A7EF-31A4-A80327B4B981}"/>
            </a:ext>
          </a:extLst>
        </p:cNvPr>
        <p:cNvGrpSpPr/>
        <p:nvPr/>
      </p:nvGrpSpPr>
      <p:grpSpPr>
        <a:xfrm>
          <a:off x="0" y="0"/>
          <a:ext cx="0" cy="0"/>
          <a:chOff x="0" y="0"/>
          <a:chExt cx="0" cy="0"/>
        </a:xfrm>
      </p:grpSpPr>
      <p:pic>
        <p:nvPicPr>
          <p:cNvPr id="4" name="Picture 3" descr="A diagram of a normalized image&#10;&#10;AI-generated content may be incorrect.">
            <a:extLst>
              <a:ext uri="{FF2B5EF4-FFF2-40B4-BE49-F238E27FC236}">
                <a16:creationId xmlns:a16="http://schemas.microsoft.com/office/drawing/2014/main" id="{E7AB606C-EA2D-DF49-DBCE-097892999AB4}"/>
              </a:ext>
            </a:extLst>
          </p:cNvPr>
          <p:cNvPicPr>
            <a:picLocks noChangeAspect="1"/>
          </p:cNvPicPr>
          <p:nvPr/>
        </p:nvPicPr>
        <p:blipFill>
          <a:blip r:embed="rId2"/>
          <a:stretch>
            <a:fillRect/>
          </a:stretch>
        </p:blipFill>
        <p:spPr>
          <a:xfrm>
            <a:off x="2624571" y="1059714"/>
            <a:ext cx="9443545" cy="5155284"/>
          </a:xfrm>
          <a:prstGeom prst="rect">
            <a:avLst/>
          </a:prstGeom>
        </p:spPr>
      </p:pic>
      <p:sp>
        <p:nvSpPr>
          <p:cNvPr id="5" name="Title 2">
            <a:extLst>
              <a:ext uri="{FF2B5EF4-FFF2-40B4-BE49-F238E27FC236}">
                <a16:creationId xmlns:a16="http://schemas.microsoft.com/office/drawing/2014/main" id="{52732EA7-D985-9F5C-60A2-A3ED1AF45802}"/>
              </a:ext>
            </a:extLst>
          </p:cNvPr>
          <p:cNvSpPr txBox="1">
            <a:spLocks/>
          </p:cNvSpPr>
          <p:nvPr/>
        </p:nvSpPr>
        <p:spPr>
          <a:xfrm>
            <a:off x="615110" y="125013"/>
            <a:ext cx="11211269" cy="752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skerville" panose="02020502070401020303" pitchFamily="18" charset="0"/>
                <a:ea typeface="Baskerville" panose="02020502070401020303" pitchFamily="18" charset="0"/>
                <a:cs typeface="+mj-cs"/>
              </a:defRPr>
            </a:lvl1pPr>
          </a:lstStyle>
          <a:p>
            <a:r>
              <a:rPr lang="en-US" sz="3200" dirty="0"/>
              <a:t>New coronagraph designs, AO operating modes are achieving required contrasts in lab</a:t>
            </a:r>
          </a:p>
        </p:txBody>
      </p:sp>
      <p:sp>
        <p:nvSpPr>
          <p:cNvPr id="6" name="TextBox 5">
            <a:extLst>
              <a:ext uri="{FF2B5EF4-FFF2-40B4-BE49-F238E27FC236}">
                <a16:creationId xmlns:a16="http://schemas.microsoft.com/office/drawing/2014/main" id="{681B2ACF-DA98-BFB4-7285-E8B2B1CFF1F6}"/>
              </a:ext>
            </a:extLst>
          </p:cNvPr>
          <p:cNvSpPr txBox="1"/>
          <p:nvPr/>
        </p:nvSpPr>
        <p:spPr>
          <a:xfrm>
            <a:off x="692665" y="1197401"/>
            <a:ext cx="1937775" cy="1384995"/>
          </a:xfrm>
          <a:prstGeom prst="rect">
            <a:avLst/>
          </a:prstGeom>
          <a:noFill/>
        </p:spPr>
        <p:txBody>
          <a:bodyPr wrap="none" rtlCol="0">
            <a:spAutoFit/>
          </a:bodyPr>
          <a:lstStyle/>
          <a:p>
            <a:pPr algn="ctr"/>
            <a:r>
              <a:rPr lang="en-US" sz="3600" dirty="0">
                <a:latin typeface="Baskerville" panose="02020502070401020303" pitchFamily="18" charset="0"/>
                <a:ea typeface="Baskerville" panose="02020502070401020303" pitchFamily="18" charset="0"/>
              </a:rPr>
              <a:t>EFC</a:t>
            </a:r>
          </a:p>
          <a:p>
            <a:pPr algn="ctr"/>
            <a:r>
              <a:rPr lang="en-US" sz="2400" dirty="0">
                <a:latin typeface="Baskerville" panose="02020502070401020303" pitchFamily="18" charset="0"/>
                <a:ea typeface="Baskerville" panose="02020502070401020303" pitchFamily="18" charset="0"/>
              </a:rPr>
              <a:t>Kenworthy &amp; </a:t>
            </a:r>
          </a:p>
          <a:p>
            <a:pPr algn="ctr"/>
            <a:r>
              <a:rPr lang="en-US" sz="2400" dirty="0" err="1">
                <a:latin typeface="Baskerville" panose="02020502070401020303" pitchFamily="18" charset="0"/>
                <a:ea typeface="Baskerville" panose="02020502070401020303" pitchFamily="18" charset="0"/>
              </a:rPr>
              <a:t>Haffert</a:t>
            </a:r>
            <a:r>
              <a:rPr lang="en-US" sz="2400" dirty="0">
                <a:latin typeface="Baskerville" panose="02020502070401020303" pitchFamily="18" charset="0"/>
                <a:ea typeface="Baskerville" panose="02020502070401020303" pitchFamily="18" charset="0"/>
              </a:rPr>
              <a:t> 2025</a:t>
            </a:r>
          </a:p>
        </p:txBody>
      </p:sp>
      <p:sp>
        <p:nvSpPr>
          <p:cNvPr id="2" name="Rounded Rectangle 1">
            <a:extLst>
              <a:ext uri="{FF2B5EF4-FFF2-40B4-BE49-F238E27FC236}">
                <a16:creationId xmlns:a16="http://schemas.microsoft.com/office/drawing/2014/main" id="{66CAECE5-1905-5452-9298-A62409ACB8B0}"/>
              </a:ext>
            </a:extLst>
          </p:cNvPr>
          <p:cNvSpPr/>
          <p:nvPr/>
        </p:nvSpPr>
        <p:spPr>
          <a:xfrm>
            <a:off x="1603726" y="895669"/>
            <a:ext cx="8537024" cy="4876076"/>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5400" dirty="0">
                <a:latin typeface="Baskerville" panose="02020502070401020303" pitchFamily="18" charset="0"/>
                <a:ea typeface="Baskerville" panose="02020502070401020303" pitchFamily="18" charset="0"/>
              </a:rPr>
              <a:t>Direct reflected light detection is on the horizon in the next few years with MagAO-X and Roman</a:t>
            </a:r>
          </a:p>
        </p:txBody>
      </p:sp>
      <p:sp>
        <p:nvSpPr>
          <p:cNvPr id="3" name="Slide Number Placeholder 2">
            <a:extLst>
              <a:ext uri="{FF2B5EF4-FFF2-40B4-BE49-F238E27FC236}">
                <a16:creationId xmlns:a16="http://schemas.microsoft.com/office/drawing/2014/main" id="{6E121F27-909C-DA4F-88BB-90AA5ED19E3D}"/>
              </a:ext>
            </a:extLst>
          </p:cNvPr>
          <p:cNvSpPr>
            <a:spLocks noGrp="1"/>
          </p:cNvSpPr>
          <p:nvPr>
            <p:ph type="sldNum" sz="quarter" idx="4"/>
          </p:nvPr>
        </p:nvSpPr>
        <p:spPr/>
        <p:txBody>
          <a:bodyPr/>
          <a:lstStyle/>
          <a:p>
            <a:fld id="{ADD2A1D5-2242-2445-A787-A1ADAF4A1717}" type="slidenum">
              <a:rPr lang="en-US" smtClean="0"/>
              <a:t>112</a:t>
            </a:fld>
            <a:endParaRPr lang="en-US"/>
          </a:p>
        </p:txBody>
      </p:sp>
    </p:spTree>
    <p:extLst>
      <p:ext uri="{BB962C8B-B14F-4D97-AF65-F5344CB8AC3E}">
        <p14:creationId xmlns:p14="http://schemas.microsoft.com/office/powerpoint/2010/main" val="2647296686"/>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descr="A drawing of a solar powered rocket&#10;&#10;AI-generated content may be incorrect.">
            <a:extLst>
              <a:ext uri="{FF2B5EF4-FFF2-40B4-BE49-F238E27FC236}">
                <a16:creationId xmlns:a16="http://schemas.microsoft.com/office/drawing/2014/main" id="{B50E7E74-6BE3-05D3-981D-025146534C4C}"/>
              </a:ext>
            </a:extLst>
          </p:cNvPr>
          <p:cNvPicPr>
            <a:picLocks noChangeAspect="1"/>
          </p:cNvPicPr>
          <p:nvPr/>
        </p:nvPicPr>
        <p:blipFill>
          <a:blip r:embed="rId2"/>
          <a:stretch>
            <a:fillRect/>
          </a:stretch>
        </p:blipFill>
        <p:spPr>
          <a:xfrm>
            <a:off x="5983537" y="1085436"/>
            <a:ext cx="3535270" cy="1696035"/>
          </a:xfrm>
          <a:prstGeom prst="rect">
            <a:avLst/>
          </a:prstGeom>
        </p:spPr>
      </p:pic>
      <p:pic>
        <p:nvPicPr>
          <p:cNvPr id="4" name="Picture 3" descr="A sun with a face drawn on it&#10;&#10;Description automatically generated">
            <a:extLst>
              <a:ext uri="{FF2B5EF4-FFF2-40B4-BE49-F238E27FC236}">
                <a16:creationId xmlns:a16="http://schemas.microsoft.com/office/drawing/2014/main" id="{239E3E1B-127D-D77B-6451-A721242A1D18}"/>
              </a:ext>
            </a:extLst>
          </p:cNvPr>
          <p:cNvPicPr>
            <a:picLocks noChangeAspect="1"/>
          </p:cNvPicPr>
          <p:nvPr/>
        </p:nvPicPr>
        <p:blipFill>
          <a:blip r:embed="rId3"/>
          <a:stretch>
            <a:fillRect/>
          </a:stretch>
        </p:blipFill>
        <p:spPr>
          <a:xfrm>
            <a:off x="365621" y="944049"/>
            <a:ext cx="2484951" cy="2484951"/>
          </a:xfrm>
          <a:prstGeom prst="rect">
            <a:avLst/>
          </a:prstGeom>
        </p:spPr>
      </p:pic>
      <p:pic>
        <p:nvPicPr>
          <p:cNvPr id="5" name="Picture 4" descr="A satellite with a large light&#10;&#10;AI-generated content may be incorrect.">
            <a:extLst>
              <a:ext uri="{FF2B5EF4-FFF2-40B4-BE49-F238E27FC236}">
                <a16:creationId xmlns:a16="http://schemas.microsoft.com/office/drawing/2014/main" id="{A5565E17-A1C6-0673-8539-4121A12A73A4}"/>
              </a:ext>
            </a:extLst>
          </p:cNvPr>
          <p:cNvPicPr>
            <a:picLocks noChangeAspect="1"/>
          </p:cNvPicPr>
          <p:nvPr/>
        </p:nvPicPr>
        <p:blipFill>
          <a:blip r:embed="rId4"/>
          <a:stretch>
            <a:fillRect/>
          </a:stretch>
        </p:blipFill>
        <p:spPr>
          <a:xfrm rot="1430488" flipH="1">
            <a:off x="9581904" y="2411483"/>
            <a:ext cx="2449674" cy="1791671"/>
          </a:xfrm>
          <a:prstGeom prst="rect">
            <a:avLst/>
          </a:prstGeom>
        </p:spPr>
      </p:pic>
      <p:pic>
        <p:nvPicPr>
          <p:cNvPr id="6" name="Picture 5" descr="A cartoon of a lighthouse&#10;&#10;Description automatically generated">
            <a:extLst>
              <a:ext uri="{FF2B5EF4-FFF2-40B4-BE49-F238E27FC236}">
                <a16:creationId xmlns:a16="http://schemas.microsoft.com/office/drawing/2014/main" id="{111D52AB-483D-1B24-8406-01F753AE2478}"/>
              </a:ext>
            </a:extLst>
          </p:cNvPr>
          <p:cNvPicPr>
            <a:picLocks noChangeAspect="1"/>
          </p:cNvPicPr>
          <p:nvPr/>
        </p:nvPicPr>
        <p:blipFill rotWithShape="1">
          <a:blip r:embed="rId5"/>
          <a:srcRect l="32829" t="6108" r="7717" b="14924"/>
          <a:stretch/>
        </p:blipFill>
        <p:spPr>
          <a:xfrm>
            <a:off x="294286" y="4173660"/>
            <a:ext cx="1804913" cy="2397309"/>
          </a:xfrm>
          <a:prstGeom prst="rect">
            <a:avLst/>
          </a:prstGeom>
        </p:spPr>
      </p:pic>
      <p:grpSp>
        <p:nvGrpSpPr>
          <p:cNvPr id="7" name="Group 6">
            <a:extLst>
              <a:ext uri="{FF2B5EF4-FFF2-40B4-BE49-F238E27FC236}">
                <a16:creationId xmlns:a16="http://schemas.microsoft.com/office/drawing/2014/main" id="{678815C2-DCEB-3FCB-E6A5-80B77BBDB705}"/>
              </a:ext>
            </a:extLst>
          </p:cNvPr>
          <p:cNvGrpSpPr/>
          <p:nvPr/>
        </p:nvGrpSpPr>
        <p:grpSpPr>
          <a:xfrm>
            <a:off x="5762896" y="3860285"/>
            <a:ext cx="3248366" cy="2644172"/>
            <a:chOff x="9501583" y="80538"/>
            <a:chExt cx="2594249" cy="2134028"/>
          </a:xfrm>
        </p:grpSpPr>
        <p:pic>
          <p:nvPicPr>
            <p:cNvPr id="8" name="Picture 7" descr="A yellow sun with a face drawn on it&#10;&#10;Description automatically generated">
              <a:extLst>
                <a:ext uri="{FF2B5EF4-FFF2-40B4-BE49-F238E27FC236}">
                  <a16:creationId xmlns:a16="http://schemas.microsoft.com/office/drawing/2014/main" id="{14840F41-E1EB-B95E-363C-E518A4473888}"/>
                </a:ext>
              </a:extLst>
            </p:cNvPr>
            <p:cNvPicPr>
              <a:picLocks noChangeAspect="1"/>
            </p:cNvPicPr>
            <p:nvPr/>
          </p:nvPicPr>
          <p:blipFill rotWithShape="1">
            <a:blip r:embed="rId6"/>
            <a:srcRect l="12945" t="5802" r="15171" b="20401"/>
            <a:stretch/>
          </p:blipFill>
          <p:spPr>
            <a:xfrm>
              <a:off x="9501583" y="886252"/>
              <a:ext cx="1293881" cy="1328314"/>
            </a:xfrm>
            <a:prstGeom prst="rect">
              <a:avLst/>
            </a:prstGeom>
          </p:spPr>
        </p:pic>
        <p:grpSp>
          <p:nvGrpSpPr>
            <p:cNvPr id="9" name="Group 8">
              <a:extLst>
                <a:ext uri="{FF2B5EF4-FFF2-40B4-BE49-F238E27FC236}">
                  <a16:creationId xmlns:a16="http://schemas.microsoft.com/office/drawing/2014/main" id="{A7CBEAC1-0169-B554-6421-5242B866E5F4}"/>
                </a:ext>
              </a:extLst>
            </p:cNvPr>
            <p:cNvGrpSpPr/>
            <p:nvPr/>
          </p:nvGrpSpPr>
          <p:grpSpPr>
            <a:xfrm>
              <a:off x="10306347" y="80538"/>
              <a:ext cx="1789485" cy="1532326"/>
              <a:chOff x="10306347" y="80538"/>
              <a:chExt cx="1789485" cy="1532326"/>
            </a:xfrm>
          </p:grpSpPr>
          <p:pic>
            <p:nvPicPr>
              <p:cNvPr id="10" name="Picture 9" descr="A blue and green circle with a face&#10;&#10;Description automatically generated">
                <a:extLst>
                  <a:ext uri="{FF2B5EF4-FFF2-40B4-BE49-F238E27FC236}">
                    <a16:creationId xmlns:a16="http://schemas.microsoft.com/office/drawing/2014/main" id="{61FD9288-836B-ABB2-43C8-F9EC964A1D59}"/>
                  </a:ext>
                </a:extLst>
              </p:cNvPr>
              <p:cNvPicPr>
                <a:picLocks noChangeAspect="1"/>
              </p:cNvPicPr>
              <p:nvPr/>
            </p:nvPicPr>
            <p:blipFill>
              <a:blip r:embed="rId7"/>
              <a:stretch>
                <a:fillRect/>
              </a:stretch>
            </p:blipFill>
            <p:spPr>
              <a:xfrm>
                <a:off x="10727016" y="80538"/>
                <a:ext cx="1368816" cy="1368816"/>
              </a:xfrm>
              <a:prstGeom prst="rect">
                <a:avLst/>
              </a:prstGeom>
            </p:spPr>
          </p:pic>
          <p:sp>
            <p:nvSpPr>
              <p:cNvPr id="11" name="Chord 10">
                <a:extLst>
                  <a:ext uri="{FF2B5EF4-FFF2-40B4-BE49-F238E27FC236}">
                    <a16:creationId xmlns:a16="http://schemas.microsoft.com/office/drawing/2014/main" id="{74868F1B-0AF2-CC79-B993-1430BFF78525}"/>
                  </a:ext>
                </a:extLst>
              </p:cNvPr>
              <p:cNvSpPr/>
              <p:nvPr/>
            </p:nvSpPr>
            <p:spPr>
              <a:xfrm rot="10170486">
                <a:off x="10999490" y="267631"/>
                <a:ext cx="889612" cy="851416"/>
              </a:xfrm>
              <a:prstGeom prst="chord">
                <a:avLst>
                  <a:gd name="adj1" fmla="val 3525354"/>
                  <a:gd name="adj2" fmla="val 14183526"/>
                </a:avLst>
              </a:prstGeom>
              <a:solidFill>
                <a:srgbClr val="000000">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2" name="Straight Connector 11">
                <a:extLst>
                  <a:ext uri="{FF2B5EF4-FFF2-40B4-BE49-F238E27FC236}">
                    <a16:creationId xmlns:a16="http://schemas.microsoft.com/office/drawing/2014/main" id="{AD989FFD-828E-2A9D-4383-340899E978DA}"/>
                  </a:ext>
                </a:extLst>
              </p:cNvPr>
              <p:cNvCxnSpPr>
                <a:cxnSpLocks/>
              </p:cNvCxnSpPr>
              <p:nvPr/>
            </p:nvCxnSpPr>
            <p:spPr>
              <a:xfrm flipV="1">
                <a:off x="10794777" y="1254257"/>
                <a:ext cx="421356" cy="107400"/>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114864-EA9B-CBC5-FD3B-A82E1E8E4BFE}"/>
                  </a:ext>
                </a:extLst>
              </p:cNvPr>
              <p:cNvCxnSpPr>
                <a:cxnSpLocks/>
                <a:endCxn id="10" idx="1"/>
              </p:cNvCxnSpPr>
              <p:nvPr/>
            </p:nvCxnSpPr>
            <p:spPr>
              <a:xfrm flipV="1">
                <a:off x="10529002" y="764946"/>
                <a:ext cx="198014" cy="220937"/>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BE3C4FC4-DB6B-8210-4463-306469CAE30F}"/>
                  </a:ext>
                </a:extLst>
              </p:cNvPr>
              <p:cNvCxnSpPr>
                <a:cxnSpLocks/>
              </p:cNvCxnSpPr>
              <p:nvPr/>
            </p:nvCxnSpPr>
            <p:spPr>
              <a:xfrm flipV="1">
                <a:off x="10686885" y="1020043"/>
                <a:ext cx="282653" cy="165895"/>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23CB998-9FF5-69B0-2F65-FAFF0CCA776B}"/>
                  </a:ext>
                </a:extLst>
              </p:cNvPr>
              <p:cNvCxnSpPr>
                <a:cxnSpLocks/>
              </p:cNvCxnSpPr>
              <p:nvPr/>
            </p:nvCxnSpPr>
            <p:spPr>
              <a:xfrm flipV="1">
                <a:off x="10306347" y="508771"/>
                <a:ext cx="148282" cy="418982"/>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655D2ADF-0AED-3F15-904A-359C02312369}"/>
                  </a:ext>
                </a:extLst>
              </p:cNvPr>
              <p:cNvCxnSpPr>
                <a:cxnSpLocks/>
              </p:cNvCxnSpPr>
              <p:nvPr/>
            </p:nvCxnSpPr>
            <p:spPr>
              <a:xfrm>
                <a:off x="10775595" y="1593650"/>
                <a:ext cx="439850" cy="19214"/>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grpSp>
      </p:grpSp>
      <p:sp>
        <p:nvSpPr>
          <p:cNvPr id="2" name="Content Placeholder 1">
            <a:extLst>
              <a:ext uri="{FF2B5EF4-FFF2-40B4-BE49-F238E27FC236}">
                <a16:creationId xmlns:a16="http://schemas.microsoft.com/office/drawing/2014/main" id="{596EFB7F-5352-8C68-DF5E-C0560033D768}"/>
              </a:ext>
            </a:extLst>
          </p:cNvPr>
          <p:cNvSpPr>
            <a:spLocks noGrp="1"/>
          </p:cNvSpPr>
          <p:nvPr>
            <p:ph idx="1"/>
          </p:nvPr>
        </p:nvSpPr>
        <p:spPr>
          <a:solidFill>
            <a:schemeClr val="bg1">
              <a:alpha val="88018"/>
            </a:schemeClr>
          </a:solidFill>
        </p:spPr>
        <p:txBody>
          <a:bodyPr>
            <a:normAutofit fontScale="92500"/>
          </a:bodyPr>
          <a:lstStyle/>
          <a:p>
            <a:r>
              <a:rPr lang="en-US" dirty="0"/>
              <a:t>Direct exoplanet imaging delivers </a:t>
            </a:r>
            <a:r>
              <a:rPr lang="en-US" b="1" dirty="0">
                <a:solidFill>
                  <a:srgbClr val="0C9FD5"/>
                </a:solidFill>
              </a:rPr>
              <a:t>exoplanet atmospheres, formation mechanisms, mass, population statistics, potentially biosignatures</a:t>
            </a:r>
          </a:p>
          <a:p>
            <a:r>
              <a:rPr lang="en-US" dirty="0"/>
              <a:t>High contrast imaging is achieved through a combination of </a:t>
            </a:r>
            <a:r>
              <a:rPr lang="en-US" b="1" dirty="0">
                <a:solidFill>
                  <a:srgbClr val="0C9FD5"/>
                </a:solidFill>
              </a:rPr>
              <a:t>adaptive optics</a:t>
            </a:r>
            <a:r>
              <a:rPr lang="en-US" b="1" dirty="0"/>
              <a:t>, </a:t>
            </a:r>
            <a:r>
              <a:rPr lang="en-US" b="1" dirty="0" err="1">
                <a:solidFill>
                  <a:srgbClr val="0C9FD5"/>
                </a:solidFill>
              </a:rPr>
              <a:t>coronagraphy</a:t>
            </a:r>
            <a:r>
              <a:rPr lang="en-US" b="1" dirty="0"/>
              <a:t>,</a:t>
            </a:r>
            <a:r>
              <a:rPr lang="en-US" dirty="0"/>
              <a:t> and </a:t>
            </a:r>
            <a:r>
              <a:rPr lang="en-US" b="1" dirty="0">
                <a:solidFill>
                  <a:srgbClr val="0C9FD5"/>
                </a:solidFill>
              </a:rPr>
              <a:t>post-processing</a:t>
            </a:r>
          </a:p>
          <a:p>
            <a:r>
              <a:rPr lang="en-US" dirty="0"/>
              <a:t>JWST is making enormous breakthroughs in </a:t>
            </a:r>
            <a:r>
              <a:rPr lang="en-US" b="1" dirty="0">
                <a:solidFill>
                  <a:srgbClr val="0C9FD5"/>
                </a:solidFill>
              </a:rPr>
              <a:t>thermal emission </a:t>
            </a:r>
            <a:r>
              <a:rPr lang="en-US" dirty="0"/>
              <a:t>imaging of cold exoplanets, white dwarfs planets, atmospheric spectra, and more</a:t>
            </a:r>
          </a:p>
          <a:p>
            <a:r>
              <a:rPr lang="en-US" dirty="0"/>
              <a:t>Current ground-based platforms are delivering new discoveries, </a:t>
            </a:r>
            <a:r>
              <a:rPr lang="en-US" b="1" dirty="0">
                <a:solidFill>
                  <a:srgbClr val="0C9FD5"/>
                </a:solidFill>
              </a:rPr>
              <a:t>dynamical masses</a:t>
            </a:r>
            <a:r>
              <a:rPr lang="en-US" b="1" dirty="0"/>
              <a:t>, </a:t>
            </a:r>
            <a:r>
              <a:rPr lang="en-US" b="1" dirty="0">
                <a:solidFill>
                  <a:srgbClr val="0C9FD5"/>
                </a:solidFill>
              </a:rPr>
              <a:t>forming protoplanets</a:t>
            </a:r>
            <a:r>
              <a:rPr lang="en-US" b="1" dirty="0"/>
              <a:t>, </a:t>
            </a:r>
            <a:r>
              <a:rPr lang="en-US" b="1" dirty="0">
                <a:solidFill>
                  <a:srgbClr val="0C9FD5"/>
                </a:solidFill>
              </a:rPr>
              <a:t>formation process probes</a:t>
            </a:r>
            <a:r>
              <a:rPr lang="en-US" dirty="0"/>
              <a:t>, and more</a:t>
            </a:r>
          </a:p>
          <a:p>
            <a:r>
              <a:rPr lang="en-US" dirty="0"/>
              <a:t>The next generation space- and ground-based platforms will deliver </a:t>
            </a:r>
            <a:r>
              <a:rPr lang="en-US" b="1" dirty="0">
                <a:solidFill>
                  <a:srgbClr val="0C9FD5"/>
                </a:solidFill>
              </a:rPr>
              <a:t>reflected light detections</a:t>
            </a:r>
            <a:r>
              <a:rPr lang="en-US" dirty="0"/>
              <a:t> for the first time</a:t>
            </a:r>
          </a:p>
          <a:p>
            <a:r>
              <a:rPr lang="en-US" dirty="0"/>
              <a:t>Technology breakthroughs will deliver </a:t>
            </a:r>
            <a:r>
              <a:rPr lang="en-US" b="1" dirty="0">
                <a:solidFill>
                  <a:srgbClr val="0C9FD5"/>
                </a:solidFill>
              </a:rPr>
              <a:t>contrasts</a:t>
            </a:r>
            <a:r>
              <a:rPr lang="en-US" dirty="0"/>
              <a:t> and </a:t>
            </a:r>
            <a:r>
              <a:rPr lang="en-US" b="1" dirty="0">
                <a:solidFill>
                  <a:srgbClr val="0C9FD5"/>
                </a:solidFill>
              </a:rPr>
              <a:t>separations</a:t>
            </a:r>
            <a:r>
              <a:rPr lang="en-US" dirty="0"/>
              <a:t> necessary to image HZ planets and eventually </a:t>
            </a:r>
            <a:r>
              <a:rPr lang="en-US" dirty="0" err="1"/>
              <a:t>exo</a:t>
            </a:r>
            <a:r>
              <a:rPr lang="en-US" dirty="0"/>
              <a:t>-Earths (if they exist) soon!</a:t>
            </a:r>
          </a:p>
        </p:txBody>
      </p:sp>
      <p:sp>
        <p:nvSpPr>
          <p:cNvPr id="3" name="Title 2">
            <a:extLst>
              <a:ext uri="{FF2B5EF4-FFF2-40B4-BE49-F238E27FC236}">
                <a16:creationId xmlns:a16="http://schemas.microsoft.com/office/drawing/2014/main" id="{E3019D55-99A3-279C-1444-CDCB763DD194}"/>
              </a:ext>
            </a:extLst>
          </p:cNvPr>
          <p:cNvSpPr>
            <a:spLocks noGrp="1"/>
          </p:cNvSpPr>
          <p:nvPr>
            <p:ph type="title"/>
          </p:nvPr>
        </p:nvSpPr>
        <p:spPr/>
        <p:txBody>
          <a:bodyPr/>
          <a:lstStyle/>
          <a:p>
            <a:r>
              <a:rPr lang="en-US" dirty="0"/>
              <a:t>Summary</a:t>
            </a:r>
          </a:p>
        </p:txBody>
      </p:sp>
      <p:sp>
        <p:nvSpPr>
          <p:cNvPr id="18" name="TextBox 17">
            <a:extLst>
              <a:ext uri="{FF2B5EF4-FFF2-40B4-BE49-F238E27FC236}">
                <a16:creationId xmlns:a16="http://schemas.microsoft.com/office/drawing/2014/main" id="{FAD52BB3-2559-DD67-91BD-B6C8F0E388A5}"/>
              </a:ext>
            </a:extLst>
          </p:cNvPr>
          <p:cNvSpPr txBox="1"/>
          <p:nvPr/>
        </p:nvSpPr>
        <p:spPr>
          <a:xfrm>
            <a:off x="6442110" y="153323"/>
            <a:ext cx="5282985" cy="584775"/>
          </a:xfrm>
          <a:prstGeom prst="rect">
            <a:avLst/>
          </a:prstGeom>
          <a:noFill/>
        </p:spPr>
        <p:txBody>
          <a:bodyPr wrap="none" rtlCol="0">
            <a:spAutoFit/>
          </a:bodyPr>
          <a:lstStyle/>
          <a:p>
            <a:r>
              <a:rPr lang="en-US" sz="3200" dirty="0">
                <a:latin typeface="Baskerville" panose="02020502070401020303" pitchFamily="18" charset="0"/>
                <a:ea typeface="Baskerville" panose="02020502070401020303" pitchFamily="18" charset="0"/>
              </a:rPr>
              <a:t>More at </a:t>
            </a:r>
            <a:r>
              <a:rPr lang="en-US" sz="3200" dirty="0">
                <a:latin typeface="Baskerville" panose="02020502070401020303" pitchFamily="18" charset="0"/>
                <a:ea typeface="Baskerville" panose="02020502070401020303" pitchFamily="18" charset="0"/>
                <a:hlinkClick r:id="rId8"/>
              </a:rPr>
              <a:t>www.loganpearce.com</a:t>
            </a:r>
            <a:endParaRPr lang="en-US" sz="3200" dirty="0">
              <a:latin typeface="Baskerville" panose="02020502070401020303" pitchFamily="18" charset="0"/>
              <a:ea typeface="Baskerville" panose="02020502070401020303" pitchFamily="18" charset="0"/>
            </a:endParaRPr>
          </a:p>
        </p:txBody>
      </p:sp>
      <p:sp>
        <p:nvSpPr>
          <p:cNvPr id="19" name="TextBox 18">
            <a:extLst>
              <a:ext uri="{FF2B5EF4-FFF2-40B4-BE49-F238E27FC236}">
                <a16:creationId xmlns:a16="http://schemas.microsoft.com/office/drawing/2014/main" id="{E387E9FD-2672-58F3-471C-9F12BE0DB1E9}"/>
              </a:ext>
            </a:extLst>
          </p:cNvPr>
          <p:cNvSpPr txBox="1"/>
          <p:nvPr/>
        </p:nvSpPr>
        <p:spPr>
          <a:xfrm>
            <a:off x="9127884" y="645522"/>
            <a:ext cx="2295821" cy="369332"/>
          </a:xfrm>
          <a:prstGeom prst="rect">
            <a:avLst/>
          </a:prstGeom>
          <a:noFill/>
        </p:spPr>
        <p:txBody>
          <a:bodyPr wrap="none" rtlCol="0">
            <a:spAutoFit/>
          </a:bodyPr>
          <a:lstStyle/>
          <a:p>
            <a:r>
              <a:rPr lang="en-US" dirty="0">
                <a:latin typeface="Baskerville" panose="02020502070401020303" pitchFamily="18" charset="0"/>
                <a:ea typeface="Baskerville" panose="02020502070401020303" pitchFamily="18" charset="0"/>
              </a:rPr>
              <a:t>(including these slides!)</a:t>
            </a:r>
          </a:p>
        </p:txBody>
      </p:sp>
      <p:sp>
        <p:nvSpPr>
          <p:cNvPr id="20" name="Slide Number Placeholder 19">
            <a:extLst>
              <a:ext uri="{FF2B5EF4-FFF2-40B4-BE49-F238E27FC236}">
                <a16:creationId xmlns:a16="http://schemas.microsoft.com/office/drawing/2014/main" id="{1B664F4A-70BC-F0A0-17B6-D588E2546C1E}"/>
              </a:ext>
            </a:extLst>
          </p:cNvPr>
          <p:cNvSpPr>
            <a:spLocks noGrp="1"/>
          </p:cNvSpPr>
          <p:nvPr>
            <p:ph type="sldNum" sz="quarter" idx="4"/>
          </p:nvPr>
        </p:nvSpPr>
        <p:spPr/>
        <p:txBody>
          <a:bodyPr/>
          <a:lstStyle/>
          <a:p>
            <a:fld id="{ADD2A1D5-2242-2445-A787-A1ADAF4A1717}" type="slidenum">
              <a:rPr lang="en-US" smtClean="0"/>
              <a:t>113</a:t>
            </a:fld>
            <a:endParaRPr lang="en-US"/>
          </a:p>
        </p:txBody>
      </p:sp>
    </p:spTree>
    <p:extLst>
      <p:ext uri="{BB962C8B-B14F-4D97-AF65-F5344CB8AC3E}">
        <p14:creationId xmlns:p14="http://schemas.microsoft.com/office/powerpoint/2010/main" val="2905930139"/>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5439294-3D29-C9F3-D0E8-63402F9B3761}"/>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DF366AB-D2A5-B585-5B69-6E967125D0FF}"/>
              </a:ext>
            </a:extLst>
          </p:cNvPr>
          <p:cNvSpPr>
            <a:spLocks noGrp="1"/>
          </p:cNvSpPr>
          <p:nvPr>
            <p:ph type="title"/>
          </p:nvPr>
        </p:nvSpPr>
        <p:spPr/>
        <p:txBody>
          <a:bodyPr>
            <a:noAutofit/>
          </a:bodyPr>
          <a:lstStyle/>
          <a:p>
            <a:r>
              <a:rPr lang="en-US" sz="2800" dirty="0"/>
              <a:t>White Dwarf planets: Planetary system at the end of their star’s lifetime</a:t>
            </a:r>
          </a:p>
        </p:txBody>
      </p:sp>
      <p:pic>
        <p:nvPicPr>
          <p:cNvPr id="37890" name="Picture 2" descr="A pinkish planet around a white dwarf star">
            <a:extLst>
              <a:ext uri="{FF2B5EF4-FFF2-40B4-BE49-F238E27FC236}">
                <a16:creationId xmlns:a16="http://schemas.microsoft.com/office/drawing/2014/main" id="{EC02C57A-DEFE-38CF-61D9-C6EB0E271AE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93297" y="1179155"/>
            <a:ext cx="7209453" cy="4055317"/>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B5CA8C76-FF3A-27A8-1E14-CCB19564AF81}"/>
              </a:ext>
            </a:extLst>
          </p:cNvPr>
          <p:cNvSpPr txBox="1"/>
          <p:nvPr/>
        </p:nvSpPr>
        <p:spPr>
          <a:xfrm>
            <a:off x="289250" y="1179155"/>
            <a:ext cx="4254758" cy="4154984"/>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WD 1856 b</a:t>
            </a:r>
          </a:p>
          <a:p>
            <a:pPr algn="ctr"/>
            <a:endParaRPr lang="en-US" sz="2400" dirty="0">
              <a:latin typeface="Baskerville" panose="02020502070401020303" pitchFamily="18" charset="0"/>
              <a:ea typeface="Baskerville" panose="02020502070401020303" pitchFamily="18" charset="0"/>
            </a:endParaRPr>
          </a:p>
          <a:p>
            <a:pPr algn="ctr"/>
            <a:r>
              <a:rPr lang="en-US" sz="2400" dirty="0">
                <a:latin typeface="Baskerville" panose="02020502070401020303" pitchFamily="18" charset="0"/>
                <a:ea typeface="Baskerville" panose="02020502070401020303" pitchFamily="18" charset="0"/>
              </a:rPr>
              <a:t>Discovered via transit (Vanderburg et al. 2020)</a:t>
            </a:r>
          </a:p>
          <a:p>
            <a:pPr algn="ctr"/>
            <a:endParaRPr lang="en-US" sz="2400" dirty="0">
              <a:latin typeface="Baskerville" panose="02020502070401020303" pitchFamily="18" charset="0"/>
              <a:ea typeface="Baskerville" panose="02020502070401020303" pitchFamily="18" charset="0"/>
            </a:endParaRPr>
          </a:p>
          <a:p>
            <a:pPr algn="ctr"/>
            <a:r>
              <a:rPr lang="en-US" sz="2400" dirty="0">
                <a:latin typeface="Baskerville" panose="02020502070401020303" pitchFamily="18" charset="0"/>
                <a:ea typeface="Baskerville" panose="02020502070401020303" pitchFamily="18" charset="0"/>
              </a:rPr>
              <a:t>~5 </a:t>
            </a:r>
            <a:r>
              <a:rPr lang="en-US" sz="2400" dirty="0" err="1">
                <a:latin typeface="Baskerville" panose="02020502070401020303" pitchFamily="18" charset="0"/>
                <a:ea typeface="Baskerville" panose="02020502070401020303" pitchFamily="18" charset="0"/>
              </a:rPr>
              <a:t>Mjup</a:t>
            </a:r>
            <a:endParaRPr lang="en-US" sz="2400" dirty="0">
              <a:latin typeface="Baskerville" panose="02020502070401020303" pitchFamily="18" charset="0"/>
              <a:ea typeface="Baskerville" panose="02020502070401020303" pitchFamily="18" charset="0"/>
            </a:endParaRPr>
          </a:p>
          <a:p>
            <a:pPr algn="ctr"/>
            <a:endParaRPr lang="en-US" sz="2400" dirty="0">
              <a:latin typeface="Baskerville" panose="02020502070401020303" pitchFamily="18" charset="0"/>
              <a:ea typeface="Baskerville" panose="02020502070401020303" pitchFamily="18" charset="0"/>
            </a:endParaRPr>
          </a:p>
          <a:p>
            <a:pPr algn="ctr"/>
            <a:r>
              <a:rPr lang="en-US" sz="2400" dirty="0">
                <a:latin typeface="Baskerville" panose="02020502070401020303" pitchFamily="18" charset="0"/>
                <a:ea typeface="Baskerville" panose="02020502070401020303" pitchFamily="18" charset="0"/>
              </a:rPr>
              <a:t>~10 Gyr</a:t>
            </a:r>
          </a:p>
          <a:p>
            <a:pPr algn="ctr"/>
            <a:endParaRPr lang="en-US" sz="2400" dirty="0">
              <a:latin typeface="Baskerville" panose="02020502070401020303" pitchFamily="18" charset="0"/>
              <a:ea typeface="Baskerville" panose="02020502070401020303" pitchFamily="18" charset="0"/>
            </a:endParaRPr>
          </a:p>
          <a:p>
            <a:pPr algn="ctr"/>
            <a:r>
              <a:rPr lang="en-US" sz="2400" dirty="0">
                <a:latin typeface="Baskerville" panose="02020502070401020303" pitchFamily="18" charset="0"/>
                <a:ea typeface="Baskerville" panose="02020502070401020303" pitchFamily="18" charset="0"/>
              </a:rPr>
              <a:t>184 K</a:t>
            </a:r>
          </a:p>
          <a:p>
            <a:pPr algn="ctr"/>
            <a:r>
              <a:rPr lang="en-US" sz="2400" dirty="0">
                <a:latin typeface="Baskerville" panose="02020502070401020303" pitchFamily="18" charset="0"/>
                <a:ea typeface="Baskerville" panose="02020502070401020303" pitchFamily="18" charset="0"/>
              </a:rPr>
              <a:t>(Limbach et al. 2025)</a:t>
            </a:r>
          </a:p>
        </p:txBody>
      </p:sp>
      <p:sp>
        <p:nvSpPr>
          <p:cNvPr id="4" name="Slide Number Placeholder 3">
            <a:extLst>
              <a:ext uri="{FF2B5EF4-FFF2-40B4-BE49-F238E27FC236}">
                <a16:creationId xmlns:a16="http://schemas.microsoft.com/office/drawing/2014/main" id="{8A6345F4-C931-156E-B373-924EEE81CD9A}"/>
              </a:ext>
            </a:extLst>
          </p:cNvPr>
          <p:cNvSpPr>
            <a:spLocks noGrp="1"/>
          </p:cNvSpPr>
          <p:nvPr>
            <p:ph type="sldNum" sz="quarter" idx="4"/>
          </p:nvPr>
        </p:nvSpPr>
        <p:spPr/>
        <p:txBody>
          <a:bodyPr/>
          <a:lstStyle/>
          <a:p>
            <a:fld id="{ADD2A1D5-2242-2445-A787-A1ADAF4A1717}" type="slidenum">
              <a:rPr lang="en-US" smtClean="0"/>
              <a:t>114</a:t>
            </a:fld>
            <a:endParaRPr lang="en-US"/>
          </a:p>
        </p:txBody>
      </p:sp>
    </p:spTree>
    <p:extLst>
      <p:ext uri="{BB962C8B-B14F-4D97-AF65-F5344CB8AC3E}">
        <p14:creationId xmlns:p14="http://schemas.microsoft.com/office/powerpoint/2010/main" val="3369758916"/>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52C1C33-A9F4-5A3B-E1A9-6097D1E39E2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64F9195-5430-0B90-FF7A-A9BE5DA547B3}"/>
              </a:ext>
            </a:extLst>
          </p:cNvPr>
          <p:cNvSpPr>
            <a:spLocks noGrp="1"/>
          </p:cNvSpPr>
          <p:nvPr>
            <p:ph type="title"/>
          </p:nvPr>
        </p:nvSpPr>
        <p:spPr/>
        <p:txBody>
          <a:bodyPr>
            <a:noAutofit/>
          </a:bodyPr>
          <a:lstStyle/>
          <a:p>
            <a:r>
              <a:rPr lang="en-US" sz="2800" dirty="0"/>
              <a:t>White Dwarf planets: Planetary system at the end of their star’s lifetime</a:t>
            </a:r>
          </a:p>
        </p:txBody>
      </p:sp>
      <p:pic>
        <p:nvPicPr>
          <p:cNvPr id="8" name="Picture 7" descr="A comparison of images of a planet&#10;&#10;AI-generated content may be incorrect.">
            <a:extLst>
              <a:ext uri="{FF2B5EF4-FFF2-40B4-BE49-F238E27FC236}">
                <a16:creationId xmlns:a16="http://schemas.microsoft.com/office/drawing/2014/main" id="{69FE294F-ED64-1147-B0BD-4F95EF2F9785}"/>
              </a:ext>
            </a:extLst>
          </p:cNvPr>
          <p:cNvPicPr>
            <a:picLocks noChangeAspect="1"/>
          </p:cNvPicPr>
          <p:nvPr/>
        </p:nvPicPr>
        <p:blipFill>
          <a:blip r:embed="rId2"/>
          <a:stretch>
            <a:fillRect/>
          </a:stretch>
        </p:blipFill>
        <p:spPr>
          <a:xfrm>
            <a:off x="105410" y="1538284"/>
            <a:ext cx="5397500" cy="2768600"/>
          </a:xfrm>
          <a:prstGeom prst="rect">
            <a:avLst/>
          </a:prstGeom>
        </p:spPr>
      </p:pic>
      <p:sp>
        <p:nvSpPr>
          <p:cNvPr id="9" name="TextBox 8">
            <a:extLst>
              <a:ext uri="{FF2B5EF4-FFF2-40B4-BE49-F238E27FC236}">
                <a16:creationId xmlns:a16="http://schemas.microsoft.com/office/drawing/2014/main" id="{8E6DBB6F-4B2D-9DFB-0109-6EC8553FD142}"/>
              </a:ext>
            </a:extLst>
          </p:cNvPr>
          <p:cNvSpPr txBox="1"/>
          <p:nvPr/>
        </p:nvSpPr>
        <p:spPr>
          <a:xfrm>
            <a:off x="534146" y="1070583"/>
            <a:ext cx="2656240"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Limbach et al. 2024</a:t>
            </a:r>
          </a:p>
        </p:txBody>
      </p:sp>
      <p:pic>
        <p:nvPicPr>
          <p:cNvPr id="11" name="Picture 10" descr="A diagram of a number of different types of light&#10;&#10;AI-generated content may be incorrect.">
            <a:extLst>
              <a:ext uri="{FF2B5EF4-FFF2-40B4-BE49-F238E27FC236}">
                <a16:creationId xmlns:a16="http://schemas.microsoft.com/office/drawing/2014/main" id="{42E9B533-17CB-FC78-35F3-2C1165056233}"/>
              </a:ext>
            </a:extLst>
          </p:cNvPr>
          <p:cNvPicPr>
            <a:picLocks noChangeAspect="1"/>
          </p:cNvPicPr>
          <p:nvPr/>
        </p:nvPicPr>
        <p:blipFill>
          <a:blip r:embed="rId3"/>
          <a:stretch>
            <a:fillRect/>
          </a:stretch>
        </p:blipFill>
        <p:spPr>
          <a:xfrm>
            <a:off x="6096000" y="1076619"/>
            <a:ext cx="5878043" cy="4149207"/>
          </a:xfrm>
          <a:prstGeom prst="rect">
            <a:avLst/>
          </a:prstGeom>
        </p:spPr>
      </p:pic>
      <p:sp>
        <p:nvSpPr>
          <p:cNvPr id="14" name="TextBox 13">
            <a:extLst>
              <a:ext uri="{FF2B5EF4-FFF2-40B4-BE49-F238E27FC236}">
                <a16:creationId xmlns:a16="http://schemas.microsoft.com/office/drawing/2014/main" id="{E3743469-3DC2-0894-D790-54CE78218842}"/>
              </a:ext>
            </a:extLst>
          </p:cNvPr>
          <p:cNvSpPr txBox="1"/>
          <p:nvPr/>
        </p:nvSpPr>
        <p:spPr>
          <a:xfrm>
            <a:off x="9317803" y="5225826"/>
            <a:ext cx="2656240"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Limbach et al. 2025</a:t>
            </a:r>
          </a:p>
        </p:txBody>
      </p:sp>
      <p:pic>
        <p:nvPicPr>
          <p:cNvPr id="16" name="Picture 15" descr="A diagram of different planets&#10;&#10;AI-generated content may be incorrect.">
            <a:extLst>
              <a:ext uri="{FF2B5EF4-FFF2-40B4-BE49-F238E27FC236}">
                <a16:creationId xmlns:a16="http://schemas.microsoft.com/office/drawing/2014/main" id="{86A9EA8F-4804-D401-9363-82F3011D01B4}"/>
              </a:ext>
            </a:extLst>
          </p:cNvPr>
          <p:cNvPicPr>
            <a:picLocks noChangeAspect="1"/>
          </p:cNvPicPr>
          <p:nvPr/>
        </p:nvPicPr>
        <p:blipFill>
          <a:blip r:embed="rId4"/>
          <a:stretch>
            <a:fillRect/>
          </a:stretch>
        </p:blipFill>
        <p:spPr>
          <a:xfrm>
            <a:off x="2677886" y="3928900"/>
            <a:ext cx="3752124" cy="2894496"/>
          </a:xfrm>
          <a:prstGeom prst="rect">
            <a:avLst/>
          </a:prstGeom>
        </p:spPr>
      </p:pic>
      <p:pic>
        <p:nvPicPr>
          <p:cNvPr id="18" name="Picture 17" descr="A cat and planet with text&#10;&#10;AI-generated content may be incorrect.">
            <a:extLst>
              <a:ext uri="{FF2B5EF4-FFF2-40B4-BE49-F238E27FC236}">
                <a16:creationId xmlns:a16="http://schemas.microsoft.com/office/drawing/2014/main" id="{1E864CC7-3AB4-673E-C285-6E47C3EC89BB}"/>
              </a:ext>
            </a:extLst>
          </p:cNvPr>
          <p:cNvPicPr>
            <a:picLocks noChangeAspect="1"/>
          </p:cNvPicPr>
          <p:nvPr/>
        </p:nvPicPr>
        <p:blipFill>
          <a:blip r:embed="rId5"/>
          <a:stretch>
            <a:fillRect/>
          </a:stretch>
        </p:blipFill>
        <p:spPr>
          <a:xfrm>
            <a:off x="6978868" y="5321027"/>
            <a:ext cx="2054993" cy="1404552"/>
          </a:xfrm>
          <a:prstGeom prst="rect">
            <a:avLst/>
          </a:prstGeom>
        </p:spPr>
      </p:pic>
      <p:sp>
        <p:nvSpPr>
          <p:cNvPr id="2" name="Slide Number Placeholder 1">
            <a:extLst>
              <a:ext uri="{FF2B5EF4-FFF2-40B4-BE49-F238E27FC236}">
                <a16:creationId xmlns:a16="http://schemas.microsoft.com/office/drawing/2014/main" id="{9AE07D8D-F9D3-8053-D6DB-B4237D87028F}"/>
              </a:ext>
            </a:extLst>
          </p:cNvPr>
          <p:cNvSpPr>
            <a:spLocks noGrp="1"/>
          </p:cNvSpPr>
          <p:nvPr>
            <p:ph type="sldNum" sz="quarter" idx="4"/>
          </p:nvPr>
        </p:nvSpPr>
        <p:spPr/>
        <p:txBody>
          <a:bodyPr/>
          <a:lstStyle/>
          <a:p>
            <a:fld id="{ADD2A1D5-2242-2445-A787-A1ADAF4A1717}" type="slidenum">
              <a:rPr lang="en-US" smtClean="0"/>
              <a:t>115</a:t>
            </a:fld>
            <a:endParaRPr lang="en-US"/>
          </a:p>
        </p:txBody>
      </p:sp>
    </p:spTree>
    <p:extLst>
      <p:ext uri="{BB962C8B-B14F-4D97-AF65-F5344CB8AC3E}">
        <p14:creationId xmlns:p14="http://schemas.microsoft.com/office/powerpoint/2010/main" val="2239736265"/>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2D8D40C-1096-674D-8C37-C91AC99141F5}"/>
            </a:ext>
          </a:extLst>
        </p:cNvPr>
        <p:cNvGrpSpPr/>
        <p:nvPr/>
      </p:nvGrpSpPr>
      <p:grpSpPr>
        <a:xfrm>
          <a:off x="0" y="0"/>
          <a:ext cx="0" cy="0"/>
          <a:chOff x="0" y="0"/>
          <a:chExt cx="0" cy="0"/>
        </a:xfrm>
      </p:grpSpPr>
      <p:pic>
        <p:nvPicPr>
          <p:cNvPr id="5" name="Content Placeholder 4" descr="A graph of different types of water&#10;&#10;AI-generated content may be incorrect.">
            <a:extLst>
              <a:ext uri="{FF2B5EF4-FFF2-40B4-BE49-F238E27FC236}">
                <a16:creationId xmlns:a16="http://schemas.microsoft.com/office/drawing/2014/main" id="{99985DA5-5299-8CED-227F-8A9EEC1DE264}"/>
              </a:ext>
            </a:extLst>
          </p:cNvPr>
          <p:cNvPicPr>
            <a:picLocks noGrp="1" noChangeAspect="1"/>
          </p:cNvPicPr>
          <p:nvPr>
            <p:ph idx="1"/>
          </p:nvPr>
        </p:nvPicPr>
        <p:blipFill>
          <a:blip r:embed="rId2"/>
          <a:stretch>
            <a:fillRect/>
          </a:stretch>
        </p:blipFill>
        <p:spPr>
          <a:xfrm>
            <a:off x="3172193" y="1056716"/>
            <a:ext cx="7359174" cy="5801284"/>
          </a:xfrm>
        </p:spPr>
      </p:pic>
      <p:sp>
        <p:nvSpPr>
          <p:cNvPr id="3" name="Title 2">
            <a:extLst>
              <a:ext uri="{FF2B5EF4-FFF2-40B4-BE49-F238E27FC236}">
                <a16:creationId xmlns:a16="http://schemas.microsoft.com/office/drawing/2014/main" id="{8065EB93-CE58-95AF-631E-D6762674F3B3}"/>
              </a:ext>
            </a:extLst>
          </p:cNvPr>
          <p:cNvSpPr>
            <a:spLocks noGrp="1"/>
          </p:cNvSpPr>
          <p:nvPr>
            <p:ph type="title"/>
          </p:nvPr>
        </p:nvSpPr>
        <p:spPr/>
        <p:txBody>
          <a:bodyPr/>
          <a:lstStyle/>
          <a:p>
            <a:r>
              <a:rPr lang="en-US" dirty="0"/>
              <a:t>JWST GO 7612: HZ planets around Sirius B</a:t>
            </a:r>
          </a:p>
        </p:txBody>
      </p:sp>
      <p:sp>
        <p:nvSpPr>
          <p:cNvPr id="7" name="Rounded Rectangle 6">
            <a:extLst>
              <a:ext uri="{FF2B5EF4-FFF2-40B4-BE49-F238E27FC236}">
                <a16:creationId xmlns:a16="http://schemas.microsoft.com/office/drawing/2014/main" id="{3F3F5BDF-864D-298E-0772-BCDE0FC635F8}"/>
              </a:ext>
            </a:extLst>
          </p:cNvPr>
          <p:cNvSpPr/>
          <p:nvPr/>
        </p:nvSpPr>
        <p:spPr>
          <a:xfrm>
            <a:off x="5196828" y="5384800"/>
            <a:ext cx="1097280" cy="325120"/>
          </a:xfrm>
          <a:prstGeom prst="roundRect">
            <a:avLst/>
          </a:prstGeom>
          <a:solidFill>
            <a:srgbClr val="A77A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r>
              <a:rPr lang="en-US" dirty="0">
                <a:solidFill>
                  <a:schemeClr val="bg1"/>
                </a:solidFill>
              </a:rPr>
              <a:t>F2550W</a:t>
            </a:r>
          </a:p>
        </p:txBody>
      </p:sp>
      <p:sp>
        <p:nvSpPr>
          <p:cNvPr id="8" name="Rounded Rectangle 7">
            <a:extLst>
              <a:ext uri="{FF2B5EF4-FFF2-40B4-BE49-F238E27FC236}">
                <a16:creationId xmlns:a16="http://schemas.microsoft.com/office/drawing/2014/main" id="{3B5B1996-F9AB-6554-963E-CED8189EEF1C}"/>
              </a:ext>
            </a:extLst>
          </p:cNvPr>
          <p:cNvSpPr/>
          <p:nvPr/>
        </p:nvSpPr>
        <p:spPr>
          <a:xfrm>
            <a:off x="7602685" y="5242560"/>
            <a:ext cx="2346958" cy="467360"/>
          </a:xfrm>
          <a:prstGeom prst="roundRect">
            <a:avLst/>
          </a:prstGeom>
          <a:solidFill>
            <a:srgbClr val="A77AC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F1800W/F2100W</a:t>
            </a:r>
          </a:p>
        </p:txBody>
      </p:sp>
      <p:pic>
        <p:nvPicPr>
          <p:cNvPr id="10" name="Picture 9" descr="A blue square with white text and stars and constellations&#10;&#10;AI-generated content may be incorrect.">
            <a:extLst>
              <a:ext uri="{FF2B5EF4-FFF2-40B4-BE49-F238E27FC236}">
                <a16:creationId xmlns:a16="http://schemas.microsoft.com/office/drawing/2014/main" id="{CDCBA622-894C-6EF6-8B07-9C2D1396B237}"/>
              </a:ext>
            </a:extLst>
          </p:cNvPr>
          <p:cNvPicPr>
            <a:picLocks noChangeAspect="1"/>
          </p:cNvPicPr>
          <p:nvPr/>
        </p:nvPicPr>
        <p:blipFill>
          <a:blip r:embed="rId3"/>
          <a:stretch>
            <a:fillRect/>
          </a:stretch>
        </p:blipFill>
        <p:spPr>
          <a:xfrm>
            <a:off x="286438" y="1214881"/>
            <a:ext cx="2748389" cy="2591073"/>
          </a:xfrm>
          <a:prstGeom prst="rect">
            <a:avLst/>
          </a:prstGeom>
        </p:spPr>
      </p:pic>
      <p:sp>
        <p:nvSpPr>
          <p:cNvPr id="2" name="Slide Number Placeholder 1">
            <a:extLst>
              <a:ext uri="{FF2B5EF4-FFF2-40B4-BE49-F238E27FC236}">
                <a16:creationId xmlns:a16="http://schemas.microsoft.com/office/drawing/2014/main" id="{55B798CC-A15D-59BC-1D49-C5E1136EE3BE}"/>
              </a:ext>
            </a:extLst>
          </p:cNvPr>
          <p:cNvSpPr>
            <a:spLocks noGrp="1"/>
          </p:cNvSpPr>
          <p:nvPr>
            <p:ph type="sldNum" sz="quarter" idx="4"/>
          </p:nvPr>
        </p:nvSpPr>
        <p:spPr/>
        <p:txBody>
          <a:bodyPr/>
          <a:lstStyle/>
          <a:p>
            <a:fld id="{ADD2A1D5-2242-2445-A787-A1ADAF4A1717}" type="slidenum">
              <a:rPr lang="en-US" smtClean="0"/>
              <a:t>116</a:t>
            </a:fld>
            <a:endParaRPr lang="en-US"/>
          </a:p>
        </p:txBody>
      </p:sp>
    </p:spTree>
    <p:extLst>
      <p:ext uri="{BB962C8B-B14F-4D97-AF65-F5344CB8AC3E}">
        <p14:creationId xmlns:p14="http://schemas.microsoft.com/office/powerpoint/2010/main" val="1728214144"/>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3C5A4114-6781-34DA-301D-97B7FBE6DAF6}"/>
              </a:ext>
            </a:extLst>
          </p:cNvPr>
          <p:cNvSpPr>
            <a:spLocks noGrp="1"/>
          </p:cNvSpPr>
          <p:nvPr>
            <p:ph type="title"/>
          </p:nvPr>
        </p:nvSpPr>
        <p:spPr/>
        <p:txBody>
          <a:bodyPr>
            <a:noAutofit/>
          </a:bodyPr>
          <a:lstStyle/>
          <a:p>
            <a:r>
              <a:rPr lang="en-US" sz="2800" dirty="0"/>
              <a:t>MagAO-X is gearing up for reflected light campaign in the next few years</a:t>
            </a:r>
          </a:p>
        </p:txBody>
      </p:sp>
      <p:pic>
        <p:nvPicPr>
          <p:cNvPr id="7" name="Picture 6" descr="A diagram of a graph&#10;&#10;AI-generated content may be incorrect.">
            <a:extLst>
              <a:ext uri="{FF2B5EF4-FFF2-40B4-BE49-F238E27FC236}">
                <a16:creationId xmlns:a16="http://schemas.microsoft.com/office/drawing/2014/main" id="{61BF6EA3-879A-2229-EF40-AC7490246A41}"/>
              </a:ext>
            </a:extLst>
          </p:cNvPr>
          <p:cNvPicPr>
            <a:picLocks noChangeAspect="1"/>
          </p:cNvPicPr>
          <p:nvPr/>
        </p:nvPicPr>
        <p:blipFill>
          <a:blip r:embed="rId2"/>
          <a:stretch>
            <a:fillRect/>
          </a:stretch>
        </p:blipFill>
        <p:spPr>
          <a:xfrm>
            <a:off x="2494015" y="1108071"/>
            <a:ext cx="7741667" cy="5617508"/>
          </a:xfrm>
          <a:prstGeom prst="rect">
            <a:avLst/>
          </a:prstGeom>
        </p:spPr>
      </p:pic>
      <p:sp>
        <p:nvSpPr>
          <p:cNvPr id="2" name="Slide Number Placeholder 1">
            <a:extLst>
              <a:ext uri="{FF2B5EF4-FFF2-40B4-BE49-F238E27FC236}">
                <a16:creationId xmlns:a16="http://schemas.microsoft.com/office/drawing/2014/main" id="{BC55DA66-A4B1-0F06-E87F-8CB5A3F0E16E}"/>
              </a:ext>
            </a:extLst>
          </p:cNvPr>
          <p:cNvSpPr>
            <a:spLocks noGrp="1"/>
          </p:cNvSpPr>
          <p:nvPr>
            <p:ph type="sldNum" sz="quarter" idx="4"/>
          </p:nvPr>
        </p:nvSpPr>
        <p:spPr/>
        <p:txBody>
          <a:bodyPr/>
          <a:lstStyle/>
          <a:p>
            <a:fld id="{ADD2A1D5-2242-2445-A787-A1ADAF4A1717}" type="slidenum">
              <a:rPr lang="en-US" smtClean="0"/>
              <a:t>117</a:t>
            </a:fld>
            <a:endParaRPr lang="en-US"/>
          </a:p>
        </p:txBody>
      </p:sp>
    </p:spTree>
    <p:extLst>
      <p:ext uri="{BB962C8B-B14F-4D97-AF65-F5344CB8AC3E}">
        <p14:creationId xmlns:p14="http://schemas.microsoft.com/office/powerpoint/2010/main" val="2614507290"/>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DB6C0C2-CA81-A843-9674-6239245301E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9EECB0A0-16FB-8B59-0A43-6301156FE1AA}"/>
              </a:ext>
            </a:extLst>
          </p:cNvPr>
          <p:cNvSpPr>
            <a:spLocks noGrp="1"/>
          </p:cNvSpPr>
          <p:nvPr>
            <p:ph type="title"/>
          </p:nvPr>
        </p:nvSpPr>
        <p:spPr/>
        <p:txBody>
          <a:bodyPr>
            <a:noAutofit/>
          </a:bodyPr>
          <a:lstStyle/>
          <a:p>
            <a:r>
              <a:rPr lang="en-US" sz="2800" dirty="0"/>
              <a:t>MagAO-X is gearing up for reflected light campaign in the next few years</a:t>
            </a:r>
          </a:p>
        </p:txBody>
      </p:sp>
      <p:pic>
        <p:nvPicPr>
          <p:cNvPr id="2" name="Content Placeholder 4" descr="A diagram of a circle with different colors&#10;&#10;AI-generated content may be incorrect.">
            <a:extLst>
              <a:ext uri="{FF2B5EF4-FFF2-40B4-BE49-F238E27FC236}">
                <a16:creationId xmlns:a16="http://schemas.microsoft.com/office/drawing/2014/main" id="{218486F2-2793-C129-52BD-A1A8457612C0}"/>
              </a:ext>
            </a:extLst>
          </p:cNvPr>
          <p:cNvPicPr>
            <a:picLocks noGrp="1" noChangeAspect="1"/>
          </p:cNvPicPr>
          <p:nvPr>
            <p:ph idx="1"/>
          </p:nvPr>
        </p:nvPicPr>
        <p:blipFill>
          <a:blip r:embed="rId2"/>
          <a:stretch>
            <a:fillRect/>
          </a:stretch>
        </p:blipFill>
        <p:spPr>
          <a:xfrm>
            <a:off x="4678130" y="1121945"/>
            <a:ext cx="7314431" cy="5736055"/>
          </a:xfrm>
        </p:spPr>
      </p:pic>
      <p:sp>
        <p:nvSpPr>
          <p:cNvPr id="4" name="TextBox 3">
            <a:extLst>
              <a:ext uri="{FF2B5EF4-FFF2-40B4-BE49-F238E27FC236}">
                <a16:creationId xmlns:a16="http://schemas.microsoft.com/office/drawing/2014/main" id="{A017B70B-C8F1-E211-72DB-D35866292E8C}"/>
              </a:ext>
            </a:extLst>
          </p:cNvPr>
          <p:cNvSpPr txBox="1"/>
          <p:nvPr/>
        </p:nvSpPr>
        <p:spPr>
          <a:xfrm>
            <a:off x="368433" y="1017517"/>
            <a:ext cx="2521139"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Pearce et al. 2025b</a:t>
            </a:r>
          </a:p>
        </p:txBody>
      </p:sp>
      <p:sp>
        <p:nvSpPr>
          <p:cNvPr id="5" name="TextBox 4">
            <a:extLst>
              <a:ext uri="{FF2B5EF4-FFF2-40B4-BE49-F238E27FC236}">
                <a16:creationId xmlns:a16="http://schemas.microsoft.com/office/drawing/2014/main" id="{4DAF9900-205E-A281-3FE7-72993789B071}"/>
              </a:ext>
            </a:extLst>
          </p:cNvPr>
          <p:cNvSpPr txBox="1"/>
          <p:nvPr/>
        </p:nvSpPr>
        <p:spPr>
          <a:xfrm>
            <a:off x="513826" y="4958146"/>
            <a:ext cx="4161453" cy="1200329"/>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Predication of </a:t>
            </a:r>
            <a:r>
              <a:rPr lang="en-US" sz="2400" dirty="0" err="1">
                <a:latin typeface="Baskerville" panose="02020502070401020303" pitchFamily="18" charset="0"/>
                <a:ea typeface="Baskerville" panose="02020502070401020303" pitchFamily="18" charset="0"/>
              </a:rPr>
              <a:t>Prox</a:t>
            </a:r>
            <a:r>
              <a:rPr lang="en-US" sz="2400" dirty="0">
                <a:latin typeface="Baskerville" panose="02020502070401020303" pitchFamily="18" charset="0"/>
                <a:ea typeface="Baskerville" panose="02020502070401020303" pitchFamily="18" charset="0"/>
              </a:rPr>
              <a:t> Cen b location on a given date with current best orbit fit </a:t>
            </a:r>
          </a:p>
        </p:txBody>
      </p:sp>
      <p:sp>
        <p:nvSpPr>
          <p:cNvPr id="6" name="Slide Number Placeholder 5">
            <a:extLst>
              <a:ext uri="{FF2B5EF4-FFF2-40B4-BE49-F238E27FC236}">
                <a16:creationId xmlns:a16="http://schemas.microsoft.com/office/drawing/2014/main" id="{69F3969F-2D19-3FA1-2C7D-8FDEB330C8FB}"/>
              </a:ext>
            </a:extLst>
          </p:cNvPr>
          <p:cNvSpPr>
            <a:spLocks noGrp="1"/>
          </p:cNvSpPr>
          <p:nvPr>
            <p:ph type="sldNum" sz="quarter" idx="4"/>
          </p:nvPr>
        </p:nvSpPr>
        <p:spPr/>
        <p:txBody>
          <a:bodyPr/>
          <a:lstStyle/>
          <a:p>
            <a:fld id="{ADD2A1D5-2242-2445-A787-A1ADAF4A1717}" type="slidenum">
              <a:rPr lang="en-US" smtClean="0"/>
              <a:t>118</a:t>
            </a:fld>
            <a:endParaRPr lang="en-US"/>
          </a:p>
        </p:txBody>
      </p:sp>
    </p:spTree>
    <p:extLst>
      <p:ext uri="{BB962C8B-B14F-4D97-AF65-F5344CB8AC3E}">
        <p14:creationId xmlns:p14="http://schemas.microsoft.com/office/powerpoint/2010/main" val="4858604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4770BE-5F2C-92B8-227B-AE75D6E81936}"/>
              </a:ext>
            </a:extLst>
          </p:cNvPr>
          <p:cNvSpPr>
            <a:spLocks noGrp="1"/>
          </p:cNvSpPr>
          <p:nvPr>
            <p:ph type="title"/>
          </p:nvPr>
        </p:nvSpPr>
        <p:spPr/>
        <p:txBody>
          <a:bodyPr>
            <a:normAutofit fontScale="90000"/>
          </a:bodyPr>
          <a:lstStyle/>
          <a:p>
            <a:r>
              <a:rPr lang="en-US" dirty="0"/>
              <a:t>Very faint planets are </a:t>
            </a:r>
            <a:r>
              <a:rPr lang="en-US" dirty="0">
                <a:solidFill>
                  <a:srgbClr val="1C90FF"/>
                </a:solidFill>
              </a:rPr>
              <a:t>very close </a:t>
            </a:r>
            <a:r>
              <a:rPr lang="en-US" dirty="0"/>
              <a:t>to very bright stars</a:t>
            </a:r>
          </a:p>
        </p:txBody>
      </p:sp>
      <p:pic>
        <p:nvPicPr>
          <p:cNvPr id="5" name="Picture 4" descr="A diagram of a number of particles&#10;&#10;AI-generated content may be incorrect.">
            <a:extLst>
              <a:ext uri="{FF2B5EF4-FFF2-40B4-BE49-F238E27FC236}">
                <a16:creationId xmlns:a16="http://schemas.microsoft.com/office/drawing/2014/main" id="{40728A9D-AB2F-C08F-B3C0-2EF9D5AFB557}"/>
              </a:ext>
            </a:extLst>
          </p:cNvPr>
          <p:cNvPicPr>
            <a:picLocks noChangeAspect="1"/>
          </p:cNvPicPr>
          <p:nvPr/>
        </p:nvPicPr>
        <p:blipFill>
          <a:blip r:embed="rId2"/>
          <a:stretch>
            <a:fillRect/>
          </a:stretch>
        </p:blipFill>
        <p:spPr>
          <a:xfrm>
            <a:off x="2526574" y="1490133"/>
            <a:ext cx="7138851" cy="5367867"/>
          </a:xfrm>
          <a:prstGeom prst="rect">
            <a:avLst/>
          </a:prstGeom>
        </p:spPr>
      </p:pic>
      <p:sp>
        <p:nvSpPr>
          <p:cNvPr id="6" name="TextBox 5">
            <a:extLst>
              <a:ext uri="{FF2B5EF4-FFF2-40B4-BE49-F238E27FC236}">
                <a16:creationId xmlns:a16="http://schemas.microsoft.com/office/drawing/2014/main" id="{5BCD2C8C-A101-1B0F-C427-1B438057767E}"/>
              </a:ext>
            </a:extLst>
          </p:cNvPr>
          <p:cNvSpPr txBox="1"/>
          <p:nvPr/>
        </p:nvSpPr>
        <p:spPr>
          <a:xfrm>
            <a:off x="4703848" y="905358"/>
            <a:ext cx="2831224" cy="584775"/>
          </a:xfrm>
          <a:prstGeom prst="rect">
            <a:avLst/>
          </a:prstGeom>
          <a:noFill/>
        </p:spPr>
        <p:txBody>
          <a:bodyPr wrap="none" rtlCol="0">
            <a:spAutoFit/>
          </a:bodyPr>
          <a:lstStyle/>
          <a:p>
            <a:pPr algn="ctr"/>
            <a:r>
              <a:rPr lang="en-US" sz="3200" dirty="0">
                <a:latin typeface="Baskerville" panose="02020502070401020303" pitchFamily="18" charset="0"/>
                <a:ea typeface="Baskerville" panose="02020502070401020303" pitchFamily="18" charset="0"/>
              </a:rPr>
              <a:t>On the moon…</a:t>
            </a:r>
          </a:p>
        </p:txBody>
      </p:sp>
      <p:sp>
        <p:nvSpPr>
          <p:cNvPr id="7" name="Slide Number Placeholder 6">
            <a:extLst>
              <a:ext uri="{FF2B5EF4-FFF2-40B4-BE49-F238E27FC236}">
                <a16:creationId xmlns:a16="http://schemas.microsoft.com/office/drawing/2014/main" id="{2C433F71-6D8D-D534-53B4-B97A33EDD4FF}"/>
              </a:ext>
            </a:extLst>
          </p:cNvPr>
          <p:cNvSpPr>
            <a:spLocks noGrp="1"/>
          </p:cNvSpPr>
          <p:nvPr>
            <p:ph type="sldNum" sz="quarter" idx="4"/>
          </p:nvPr>
        </p:nvSpPr>
        <p:spPr/>
        <p:txBody>
          <a:bodyPr/>
          <a:lstStyle/>
          <a:p>
            <a:fld id="{ADD2A1D5-2242-2445-A787-A1ADAF4A1717}" type="slidenum">
              <a:rPr lang="en-US" smtClean="0"/>
              <a:t>12</a:t>
            </a:fld>
            <a:endParaRPr lang="en-US"/>
          </a:p>
        </p:txBody>
      </p:sp>
    </p:spTree>
    <p:extLst>
      <p:ext uri="{BB962C8B-B14F-4D97-AF65-F5344CB8AC3E}">
        <p14:creationId xmlns:p14="http://schemas.microsoft.com/office/powerpoint/2010/main" val="20351734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94A9F9-45E9-692B-CBDE-19C8EE568C1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1AB8201-A622-9238-1378-8309741EB3F4}"/>
              </a:ext>
            </a:extLst>
          </p:cNvPr>
          <p:cNvSpPr>
            <a:spLocks noGrp="1"/>
          </p:cNvSpPr>
          <p:nvPr>
            <p:ph type="title"/>
          </p:nvPr>
        </p:nvSpPr>
        <p:spPr/>
        <p:txBody>
          <a:bodyPr>
            <a:normAutofit fontScale="90000"/>
          </a:bodyPr>
          <a:lstStyle/>
          <a:p>
            <a:r>
              <a:rPr lang="en-US" dirty="0"/>
              <a:t>Very faint planets are </a:t>
            </a:r>
            <a:r>
              <a:rPr lang="en-US" dirty="0">
                <a:solidFill>
                  <a:srgbClr val="1C90FF"/>
                </a:solidFill>
              </a:rPr>
              <a:t>very close </a:t>
            </a:r>
            <a:r>
              <a:rPr lang="en-US" dirty="0"/>
              <a:t>to very bright stars</a:t>
            </a:r>
          </a:p>
        </p:txBody>
      </p:sp>
      <p:pic>
        <p:nvPicPr>
          <p:cNvPr id="5" name="Picture 4" descr="A diagram of a number of particles&#10;&#10;AI-generated content may be incorrect.">
            <a:extLst>
              <a:ext uri="{FF2B5EF4-FFF2-40B4-BE49-F238E27FC236}">
                <a16:creationId xmlns:a16="http://schemas.microsoft.com/office/drawing/2014/main" id="{D0547BB3-3923-0491-D9B0-51212B502F3F}"/>
              </a:ext>
            </a:extLst>
          </p:cNvPr>
          <p:cNvPicPr>
            <a:picLocks noChangeAspect="1"/>
          </p:cNvPicPr>
          <p:nvPr/>
        </p:nvPicPr>
        <p:blipFill>
          <a:blip r:embed="rId2"/>
          <a:stretch>
            <a:fillRect/>
          </a:stretch>
        </p:blipFill>
        <p:spPr>
          <a:xfrm>
            <a:off x="2526574" y="1490133"/>
            <a:ext cx="7138851" cy="5367867"/>
          </a:xfrm>
          <a:prstGeom prst="rect">
            <a:avLst/>
          </a:prstGeom>
        </p:spPr>
      </p:pic>
      <p:sp>
        <p:nvSpPr>
          <p:cNvPr id="6" name="TextBox 5">
            <a:extLst>
              <a:ext uri="{FF2B5EF4-FFF2-40B4-BE49-F238E27FC236}">
                <a16:creationId xmlns:a16="http://schemas.microsoft.com/office/drawing/2014/main" id="{F571FB82-5A40-11EA-925A-517BB35D9A6F}"/>
              </a:ext>
            </a:extLst>
          </p:cNvPr>
          <p:cNvSpPr txBox="1"/>
          <p:nvPr/>
        </p:nvSpPr>
        <p:spPr>
          <a:xfrm>
            <a:off x="4703848" y="905358"/>
            <a:ext cx="2831224" cy="584775"/>
          </a:xfrm>
          <a:prstGeom prst="rect">
            <a:avLst/>
          </a:prstGeom>
          <a:noFill/>
        </p:spPr>
        <p:txBody>
          <a:bodyPr wrap="none" rtlCol="0">
            <a:spAutoFit/>
          </a:bodyPr>
          <a:lstStyle/>
          <a:p>
            <a:pPr algn="ctr"/>
            <a:r>
              <a:rPr lang="en-US" sz="3200" dirty="0">
                <a:latin typeface="Baskerville" panose="02020502070401020303" pitchFamily="18" charset="0"/>
                <a:ea typeface="Baskerville" panose="02020502070401020303" pitchFamily="18" charset="0"/>
              </a:rPr>
              <a:t>On the moon…</a:t>
            </a:r>
          </a:p>
        </p:txBody>
      </p:sp>
      <p:pic>
        <p:nvPicPr>
          <p:cNvPr id="4" name="Picture 3" descr="A diagram of a number of particles&#10;&#10;AI-generated content may be incorrect.">
            <a:extLst>
              <a:ext uri="{FF2B5EF4-FFF2-40B4-BE49-F238E27FC236}">
                <a16:creationId xmlns:a16="http://schemas.microsoft.com/office/drawing/2014/main" id="{32FDDAE2-02AE-1DBB-8523-076B09A8BC8E}"/>
              </a:ext>
            </a:extLst>
          </p:cNvPr>
          <p:cNvPicPr>
            <a:picLocks noChangeAspect="1"/>
          </p:cNvPicPr>
          <p:nvPr/>
        </p:nvPicPr>
        <p:blipFill>
          <a:blip r:embed="rId3"/>
          <a:stretch>
            <a:fillRect/>
          </a:stretch>
        </p:blipFill>
        <p:spPr>
          <a:xfrm>
            <a:off x="2526574" y="1490133"/>
            <a:ext cx="7138851" cy="5367867"/>
          </a:xfrm>
          <a:prstGeom prst="rect">
            <a:avLst/>
          </a:prstGeom>
        </p:spPr>
      </p:pic>
      <p:pic>
        <p:nvPicPr>
          <p:cNvPr id="8" name="Picture 7" descr="A map with a blue line&#10;&#10;AI-generated content may be incorrect.">
            <a:extLst>
              <a:ext uri="{FF2B5EF4-FFF2-40B4-BE49-F238E27FC236}">
                <a16:creationId xmlns:a16="http://schemas.microsoft.com/office/drawing/2014/main" id="{B74C9586-4C03-7F82-30CA-8772BE8F0C7B}"/>
              </a:ext>
            </a:extLst>
          </p:cNvPr>
          <p:cNvPicPr>
            <a:picLocks noChangeAspect="1"/>
          </p:cNvPicPr>
          <p:nvPr/>
        </p:nvPicPr>
        <p:blipFill>
          <a:blip r:embed="rId4"/>
          <a:stretch>
            <a:fillRect/>
          </a:stretch>
        </p:blipFill>
        <p:spPr>
          <a:xfrm>
            <a:off x="220223" y="2034070"/>
            <a:ext cx="7552177" cy="2515352"/>
          </a:xfrm>
          <a:prstGeom prst="rect">
            <a:avLst/>
          </a:prstGeom>
        </p:spPr>
      </p:pic>
      <p:sp>
        <p:nvSpPr>
          <p:cNvPr id="9" name="Slide Number Placeholder 8">
            <a:extLst>
              <a:ext uri="{FF2B5EF4-FFF2-40B4-BE49-F238E27FC236}">
                <a16:creationId xmlns:a16="http://schemas.microsoft.com/office/drawing/2014/main" id="{F40A78AD-A7A3-93C5-86F1-683D772CBA61}"/>
              </a:ext>
            </a:extLst>
          </p:cNvPr>
          <p:cNvSpPr>
            <a:spLocks noGrp="1"/>
          </p:cNvSpPr>
          <p:nvPr>
            <p:ph type="sldNum" sz="quarter" idx="4"/>
          </p:nvPr>
        </p:nvSpPr>
        <p:spPr/>
        <p:txBody>
          <a:bodyPr/>
          <a:lstStyle/>
          <a:p>
            <a:fld id="{ADD2A1D5-2242-2445-A787-A1ADAF4A1717}" type="slidenum">
              <a:rPr lang="en-US" smtClean="0"/>
              <a:t>13</a:t>
            </a:fld>
            <a:endParaRPr lang="en-US"/>
          </a:p>
        </p:txBody>
      </p:sp>
    </p:spTree>
    <p:extLst>
      <p:ext uri="{BB962C8B-B14F-4D97-AF65-F5344CB8AC3E}">
        <p14:creationId xmlns:p14="http://schemas.microsoft.com/office/powerpoint/2010/main" val="291147072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A4FFEE-05F1-29C2-9E79-2049D02684C2}"/>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101010B-EDFA-3585-4F53-FB96091E57A9}"/>
              </a:ext>
            </a:extLst>
          </p:cNvPr>
          <p:cNvSpPr>
            <a:spLocks noGrp="1"/>
          </p:cNvSpPr>
          <p:nvPr>
            <p:ph type="title"/>
          </p:nvPr>
        </p:nvSpPr>
        <p:spPr/>
        <p:txBody>
          <a:bodyPr>
            <a:normAutofit fontScale="90000"/>
          </a:bodyPr>
          <a:lstStyle/>
          <a:p>
            <a:r>
              <a:rPr lang="en-US" dirty="0"/>
              <a:t>Very faint planets are </a:t>
            </a:r>
            <a:r>
              <a:rPr lang="en-US" dirty="0">
                <a:solidFill>
                  <a:srgbClr val="1C90FF"/>
                </a:solidFill>
              </a:rPr>
              <a:t>very close </a:t>
            </a:r>
            <a:r>
              <a:rPr lang="en-US" dirty="0"/>
              <a:t>to very bright stars</a:t>
            </a:r>
          </a:p>
        </p:txBody>
      </p:sp>
      <p:pic>
        <p:nvPicPr>
          <p:cNvPr id="5" name="Picture 4" descr="A diagram of a number of particles&#10;&#10;AI-generated content may be incorrect.">
            <a:extLst>
              <a:ext uri="{FF2B5EF4-FFF2-40B4-BE49-F238E27FC236}">
                <a16:creationId xmlns:a16="http://schemas.microsoft.com/office/drawing/2014/main" id="{A3A6222F-B671-6025-720F-72F692B9463B}"/>
              </a:ext>
            </a:extLst>
          </p:cNvPr>
          <p:cNvPicPr>
            <a:picLocks noChangeAspect="1"/>
          </p:cNvPicPr>
          <p:nvPr/>
        </p:nvPicPr>
        <p:blipFill>
          <a:blip r:embed="rId2"/>
          <a:stretch>
            <a:fillRect/>
          </a:stretch>
        </p:blipFill>
        <p:spPr>
          <a:xfrm>
            <a:off x="2526574" y="1490133"/>
            <a:ext cx="7138851" cy="5367867"/>
          </a:xfrm>
          <a:prstGeom prst="rect">
            <a:avLst/>
          </a:prstGeom>
        </p:spPr>
      </p:pic>
      <p:sp>
        <p:nvSpPr>
          <p:cNvPr id="6" name="TextBox 5">
            <a:extLst>
              <a:ext uri="{FF2B5EF4-FFF2-40B4-BE49-F238E27FC236}">
                <a16:creationId xmlns:a16="http://schemas.microsoft.com/office/drawing/2014/main" id="{C89AFCA2-7F7E-33F2-7DF5-8C8739438606}"/>
              </a:ext>
            </a:extLst>
          </p:cNvPr>
          <p:cNvSpPr txBox="1"/>
          <p:nvPr/>
        </p:nvSpPr>
        <p:spPr>
          <a:xfrm>
            <a:off x="4703848" y="905358"/>
            <a:ext cx="2831224" cy="584775"/>
          </a:xfrm>
          <a:prstGeom prst="rect">
            <a:avLst/>
          </a:prstGeom>
          <a:noFill/>
        </p:spPr>
        <p:txBody>
          <a:bodyPr wrap="none" rtlCol="0">
            <a:spAutoFit/>
          </a:bodyPr>
          <a:lstStyle/>
          <a:p>
            <a:pPr algn="ctr"/>
            <a:r>
              <a:rPr lang="en-US" sz="3200" dirty="0">
                <a:latin typeface="Baskerville" panose="02020502070401020303" pitchFamily="18" charset="0"/>
                <a:ea typeface="Baskerville" panose="02020502070401020303" pitchFamily="18" charset="0"/>
              </a:rPr>
              <a:t>On the moon…</a:t>
            </a:r>
          </a:p>
        </p:txBody>
      </p:sp>
      <p:pic>
        <p:nvPicPr>
          <p:cNvPr id="4" name="Picture 3" descr="A diagram of a number of particles&#10;&#10;AI-generated content may be incorrect.">
            <a:extLst>
              <a:ext uri="{FF2B5EF4-FFF2-40B4-BE49-F238E27FC236}">
                <a16:creationId xmlns:a16="http://schemas.microsoft.com/office/drawing/2014/main" id="{976DCA28-F687-542E-FAC8-3EE5290DEE1A}"/>
              </a:ext>
            </a:extLst>
          </p:cNvPr>
          <p:cNvPicPr>
            <a:picLocks noChangeAspect="1"/>
          </p:cNvPicPr>
          <p:nvPr/>
        </p:nvPicPr>
        <p:blipFill>
          <a:blip r:embed="rId3"/>
          <a:stretch>
            <a:fillRect/>
          </a:stretch>
        </p:blipFill>
        <p:spPr>
          <a:xfrm>
            <a:off x="2526574" y="1490133"/>
            <a:ext cx="7138851" cy="5367867"/>
          </a:xfrm>
          <a:prstGeom prst="rect">
            <a:avLst/>
          </a:prstGeom>
        </p:spPr>
      </p:pic>
      <p:pic>
        <p:nvPicPr>
          <p:cNvPr id="10" name="Picture 9" descr="A diagram of a number of particles&#10;&#10;AI-generated content may be incorrect.">
            <a:extLst>
              <a:ext uri="{FF2B5EF4-FFF2-40B4-BE49-F238E27FC236}">
                <a16:creationId xmlns:a16="http://schemas.microsoft.com/office/drawing/2014/main" id="{56FEA2F7-16D7-CFA4-05D7-7115F6C69543}"/>
              </a:ext>
            </a:extLst>
          </p:cNvPr>
          <p:cNvPicPr>
            <a:picLocks noChangeAspect="1"/>
          </p:cNvPicPr>
          <p:nvPr/>
        </p:nvPicPr>
        <p:blipFill>
          <a:blip r:embed="rId4"/>
          <a:stretch>
            <a:fillRect/>
          </a:stretch>
        </p:blipFill>
        <p:spPr>
          <a:xfrm>
            <a:off x="2526574" y="1487791"/>
            <a:ext cx="7138851" cy="5367867"/>
          </a:xfrm>
          <a:prstGeom prst="rect">
            <a:avLst/>
          </a:prstGeom>
        </p:spPr>
      </p:pic>
      <p:pic>
        <p:nvPicPr>
          <p:cNvPr id="12" name="Picture 11" descr="A map of a city&#10;&#10;AI-generated content may be incorrect.">
            <a:extLst>
              <a:ext uri="{FF2B5EF4-FFF2-40B4-BE49-F238E27FC236}">
                <a16:creationId xmlns:a16="http://schemas.microsoft.com/office/drawing/2014/main" id="{92833844-A108-99D5-0A5E-74B05775FB36}"/>
              </a:ext>
            </a:extLst>
          </p:cNvPr>
          <p:cNvPicPr>
            <a:picLocks noChangeAspect="1"/>
          </p:cNvPicPr>
          <p:nvPr/>
        </p:nvPicPr>
        <p:blipFill>
          <a:blip r:embed="rId5"/>
          <a:stretch>
            <a:fillRect/>
          </a:stretch>
        </p:blipFill>
        <p:spPr>
          <a:xfrm>
            <a:off x="2031999" y="1990074"/>
            <a:ext cx="3578579" cy="4643206"/>
          </a:xfrm>
          <a:prstGeom prst="rect">
            <a:avLst/>
          </a:prstGeom>
        </p:spPr>
      </p:pic>
      <p:sp>
        <p:nvSpPr>
          <p:cNvPr id="13" name="Slide Number Placeholder 12">
            <a:extLst>
              <a:ext uri="{FF2B5EF4-FFF2-40B4-BE49-F238E27FC236}">
                <a16:creationId xmlns:a16="http://schemas.microsoft.com/office/drawing/2014/main" id="{2A7C5D50-C755-4887-9EDD-FC49CE54E49D}"/>
              </a:ext>
            </a:extLst>
          </p:cNvPr>
          <p:cNvSpPr>
            <a:spLocks noGrp="1"/>
          </p:cNvSpPr>
          <p:nvPr>
            <p:ph type="sldNum" sz="quarter" idx="4"/>
          </p:nvPr>
        </p:nvSpPr>
        <p:spPr/>
        <p:txBody>
          <a:bodyPr/>
          <a:lstStyle/>
          <a:p>
            <a:fld id="{ADD2A1D5-2242-2445-A787-A1ADAF4A1717}" type="slidenum">
              <a:rPr lang="en-US" smtClean="0"/>
              <a:t>14</a:t>
            </a:fld>
            <a:endParaRPr lang="en-US"/>
          </a:p>
        </p:txBody>
      </p:sp>
    </p:spTree>
    <p:extLst>
      <p:ext uri="{BB962C8B-B14F-4D97-AF65-F5344CB8AC3E}">
        <p14:creationId xmlns:p14="http://schemas.microsoft.com/office/powerpoint/2010/main" val="2277314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2CE6F0-DB75-064E-C752-58F50976A24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A166AAA2-63D6-307A-2F1C-0C24B9825B1F}"/>
              </a:ext>
            </a:extLst>
          </p:cNvPr>
          <p:cNvSpPr>
            <a:spLocks noGrp="1"/>
          </p:cNvSpPr>
          <p:nvPr>
            <p:ph type="title"/>
          </p:nvPr>
        </p:nvSpPr>
        <p:spPr/>
        <p:txBody>
          <a:bodyPr>
            <a:normAutofit fontScale="90000"/>
          </a:bodyPr>
          <a:lstStyle/>
          <a:p>
            <a:r>
              <a:rPr lang="en-US" dirty="0"/>
              <a:t>Very faint planets are </a:t>
            </a:r>
            <a:r>
              <a:rPr lang="en-US" dirty="0">
                <a:solidFill>
                  <a:srgbClr val="1C90FF"/>
                </a:solidFill>
              </a:rPr>
              <a:t>very close </a:t>
            </a:r>
            <a:r>
              <a:rPr lang="en-US" dirty="0"/>
              <a:t>to very bright stars</a:t>
            </a:r>
          </a:p>
        </p:txBody>
      </p:sp>
      <p:pic>
        <p:nvPicPr>
          <p:cNvPr id="5" name="Picture 4" descr="A diagram of a number of particles&#10;&#10;AI-generated content may be incorrect.">
            <a:extLst>
              <a:ext uri="{FF2B5EF4-FFF2-40B4-BE49-F238E27FC236}">
                <a16:creationId xmlns:a16="http://schemas.microsoft.com/office/drawing/2014/main" id="{7552A0B5-9AB1-658F-F676-EF5039464AB7}"/>
              </a:ext>
            </a:extLst>
          </p:cNvPr>
          <p:cNvPicPr>
            <a:picLocks noChangeAspect="1"/>
          </p:cNvPicPr>
          <p:nvPr/>
        </p:nvPicPr>
        <p:blipFill>
          <a:blip r:embed="rId2"/>
          <a:stretch>
            <a:fillRect/>
          </a:stretch>
        </p:blipFill>
        <p:spPr>
          <a:xfrm>
            <a:off x="2526574" y="1490133"/>
            <a:ext cx="7138851" cy="5367867"/>
          </a:xfrm>
          <a:prstGeom prst="rect">
            <a:avLst/>
          </a:prstGeom>
        </p:spPr>
      </p:pic>
      <p:sp>
        <p:nvSpPr>
          <p:cNvPr id="6" name="TextBox 5">
            <a:extLst>
              <a:ext uri="{FF2B5EF4-FFF2-40B4-BE49-F238E27FC236}">
                <a16:creationId xmlns:a16="http://schemas.microsoft.com/office/drawing/2014/main" id="{F09453BA-A0A1-00E5-64E2-0F6DE65E149A}"/>
              </a:ext>
            </a:extLst>
          </p:cNvPr>
          <p:cNvSpPr txBox="1"/>
          <p:nvPr/>
        </p:nvSpPr>
        <p:spPr>
          <a:xfrm>
            <a:off x="4703848" y="905358"/>
            <a:ext cx="2831224" cy="584775"/>
          </a:xfrm>
          <a:prstGeom prst="rect">
            <a:avLst/>
          </a:prstGeom>
          <a:noFill/>
        </p:spPr>
        <p:txBody>
          <a:bodyPr wrap="none" rtlCol="0">
            <a:spAutoFit/>
          </a:bodyPr>
          <a:lstStyle/>
          <a:p>
            <a:pPr algn="ctr"/>
            <a:r>
              <a:rPr lang="en-US" sz="3200" dirty="0">
                <a:latin typeface="Baskerville" panose="02020502070401020303" pitchFamily="18" charset="0"/>
                <a:ea typeface="Baskerville" panose="02020502070401020303" pitchFamily="18" charset="0"/>
              </a:rPr>
              <a:t>On the moon…</a:t>
            </a:r>
          </a:p>
        </p:txBody>
      </p:sp>
      <p:pic>
        <p:nvPicPr>
          <p:cNvPr id="4" name="Picture 3" descr="A diagram of a number of particles&#10;&#10;AI-generated content may be incorrect.">
            <a:extLst>
              <a:ext uri="{FF2B5EF4-FFF2-40B4-BE49-F238E27FC236}">
                <a16:creationId xmlns:a16="http://schemas.microsoft.com/office/drawing/2014/main" id="{D1808FD1-539A-490C-E231-09385704C147}"/>
              </a:ext>
            </a:extLst>
          </p:cNvPr>
          <p:cNvPicPr>
            <a:picLocks noChangeAspect="1"/>
          </p:cNvPicPr>
          <p:nvPr/>
        </p:nvPicPr>
        <p:blipFill>
          <a:blip r:embed="rId3"/>
          <a:stretch>
            <a:fillRect/>
          </a:stretch>
        </p:blipFill>
        <p:spPr>
          <a:xfrm>
            <a:off x="2526574" y="1490133"/>
            <a:ext cx="7138851" cy="5367867"/>
          </a:xfrm>
          <a:prstGeom prst="rect">
            <a:avLst/>
          </a:prstGeom>
        </p:spPr>
      </p:pic>
      <p:pic>
        <p:nvPicPr>
          <p:cNvPr id="10" name="Picture 9" descr="A diagram of a number of particles&#10;&#10;AI-generated content may be incorrect.">
            <a:extLst>
              <a:ext uri="{FF2B5EF4-FFF2-40B4-BE49-F238E27FC236}">
                <a16:creationId xmlns:a16="http://schemas.microsoft.com/office/drawing/2014/main" id="{AB44A145-251F-7165-B666-13B867153CCA}"/>
              </a:ext>
            </a:extLst>
          </p:cNvPr>
          <p:cNvPicPr>
            <a:picLocks noChangeAspect="1"/>
          </p:cNvPicPr>
          <p:nvPr/>
        </p:nvPicPr>
        <p:blipFill>
          <a:blip r:embed="rId4"/>
          <a:stretch>
            <a:fillRect/>
          </a:stretch>
        </p:blipFill>
        <p:spPr>
          <a:xfrm>
            <a:off x="2526574" y="1510369"/>
            <a:ext cx="7138851" cy="5367867"/>
          </a:xfrm>
          <a:prstGeom prst="rect">
            <a:avLst/>
          </a:prstGeom>
        </p:spPr>
      </p:pic>
      <p:pic>
        <p:nvPicPr>
          <p:cNvPr id="7" name="Picture 6" descr="A graph of a number of particles&#10;&#10;AI-generated content may be incorrect.">
            <a:extLst>
              <a:ext uri="{FF2B5EF4-FFF2-40B4-BE49-F238E27FC236}">
                <a16:creationId xmlns:a16="http://schemas.microsoft.com/office/drawing/2014/main" id="{71260CEA-6807-F6FA-E64D-69CC47EE0356}"/>
              </a:ext>
            </a:extLst>
          </p:cNvPr>
          <p:cNvPicPr>
            <a:picLocks noChangeAspect="1"/>
          </p:cNvPicPr>
          <p:nvPr/>
        </p:nvPicPr>
        <p:blipFill>
          <a:blip r:embed="rId5"/>
          <a:stretch>
            <a:fillRect/>
          </a:stretch>
        </p:blipFill>
        <p:spPr>
          <a:xfrm>
            <a:off x="2526574" y="1492473"/>
            <a:ext cx="7138851" cy="5367867"/>
          </a:xfrm>
          <a:prstGeom prst="rect">
            <a:avLst/>
          </a:prstGeom>
        </p:spPr>
      </p:pic>
      <p:pic>
        <p:nvPicPr>
          <p:cNvPr id="9" name="Picture 8" descr="A tall building with many windows&#10;&#10;AI-generated content may be incorrect.">
            <a:extLst>
              <a:ext uri="{FF2B5EF4-FFF2-40B4-BE49-F238E27FC236}">
                <a16:creationId xmlns:a16="http://schemas.microsoft.com/office/drawing/2014/main" id="{FCEA6981-FEB4-D5CC-81D9-0ABFBA1B0D56}"/>
              </a:ext>
            </a:extLst>
          </p:cNvPr>
          <p:cNvPicPr>
            <a:picLocks noChangeAspect="1"/>
          </p:cNvPicPr>
          <p:nvPr/>
        </p:nvPicPr>
        <p:blipFill>
          <a:blip r:embed="rId6"/>
          <a:stretch>
            <a:fillRect/>
          </a:stretch>
        </p:blipFill>
        <p:spPr>
          <a:xfrm rot="5400000">
            <a:off x="1233692" y="1011220"/>
            <a:ext cx="3820524" cy="4933245"/>
          </a:xfrm>
          <a:prstGeom prst="rect">
            <a:avLst/>
          </a:prstGeom>
        </p:spPr>
      </p:pic>
      <p:sp>
        <p:nvSpPr>
          <p:cNvPr id="11" name="Slide Number Placeholder 10">
            <a:extLst>
              <a:ext uri="{FF2B5EF4-FFF2-40B4-BE49-F238E27FC236}">
                <a16:creationId xmlns:a16="http://schemas.microsoft.com/office/drawing/2014/main" id="{C86C1D28-2208-BCCD-B588-5728D7690E49}"/>
              </a:ext>
            </a:extLst>
          </p:cNvPr>
          <p:cNvSpPr>
            <a:spLocks noGrp="1"/>
          </p:cNvSpPr>
          <p:nvPr>
            <p:ph type="sldNum" sz="quarter" idx="4"/>
          </p:nvPr>
        </p:nvSpPr>
        <p:spPr/>
        <p:txBody>
          <a:bodyPr/>
          <a:lstStyle/>
          <a:p>
            <a:fld id="{ADD2A1D5-2242-2445-A787-A1ADAF4A1717}" type="slidenum">
              <a:rPr lang="en-US" smtClean="0"/>
              <a:t>15</a:t>
            </a:fld>
            <a:endParaRPr lang="en-US"/>
          </a:p>
        </p:txBody>
      </p:sp>
    </p:spTree>
    <p:extLst>
      <p:ext uri="{BB962C8B-B14F-4D97-AF65-F5344CB8AC3E}">
        <p14:creationId xmlns:p14="http://schemas.microsoft.com/office/powerpoint/2010/main" val="2149741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02962A4-BFB7-D4BB-E0A6-26BD5A8B1ED7}"/>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D3306A76-66FD-6D82-7CB1-458B1E5F9591}"/>
              </a:ext>
            </a:extLst>
          </p:cNvPr>
          <p:cNvSpPr>
            <a:spLocks noGrp="1"/>
          </p:cNvSpPr>
          <p:nvPr>
            <p:ph type="title"/>
          </p:nvPr>
        </p:nvSpPr>
        <p:spPr/>
        <p:txBody>
          <a:bodyPr>
            <a:normAutofit fontScale="90000"/>
          </a:bodyPr>
          <a:lstStyle/>
          <a:p>
            <a:r>
              <a:rPr lang="en-US" dirty="0"/>
              <a:t>Very faint planets are </a:t>
            </a:r>
            <a:r>
              <a:rPr lang="en-US" dirty="0">
                <a:solidFill>
                  <a:srgbClr val="1C90FF"/>
                </a:solidFill>
              </a:rPr>
              <a:t>very close </a:t>
            </a:r>
            <a:r>
              <a:rPr lang="en-US" dirty="0"/>
              <a:t>to very bright stars</a:t>
            </a:r>
          </a:p>
        </p:txBody>
      </p:sp>
      <p:pic>
        <p:nvPicPr>
          <p:cNvPr id="5" name="Picture 4" descr="A diagram of a number of particles&#10;&#10;AI-generated content may be incorrect.">
            <a:extLst>
              <a:ext uri="{FF2B5EF4-FFF2-40B4-BE49-F238E27FC236}">
                <a16:creationId xmlns:a16="http://schemas.microsoft.com/office/drawing/2014/main" id="{AAAAB7FB-E848-8740-54C9-EB48267E6589}"/>
              </a:ext>
            </a:extLst>
          </p:cNvPr>
          <p:cNvPicPr>
            <a:picLocks noChangeAspect="1"/>
          </p:cNvPicPr>
          <p:nvPr/>
        </p:nvPicPr>
        <p:blipFill>
          <a:blip r:embed="rId2"/>
          <a:stretch>
            <a:fillRect/>
          </a:stretch>
        </p:blipFill>
        <p:spPr>
          <a:xfrm>
            <a:off x="2526574" y="1490133"/>
            <a:ext cx="7138851" cy="5367867"/>
          </a:xfrm>
          <a:prstGeom prst="rect">
            <a:avLst/>
          </a:prstGeom>
        </p:spPr>
      </p:pic>
      <p:sp>
        <p:nvSpPr>
          <p:cNvPr id="6" name="TextBox 5">
            <a:extLst>
              <a:ext uri="{FF2B5EF4-FFF2-40B4-BE49-F238E27FC236}">
                <a16:creationId xmlns:a16="http://schemas.microsoft.com/office/drawing/2014/main" id="{AA5B980E-0FCF-CFE3-9083-17CAE4D32493}"/>
              </a:ext>
            </a:extLst>
          </p:cNvPr>
          <p:cNvSpPr txBox="1"/>
          <p:nvPr/>
        </p:nvSpPr>
        <p:spPr>
          <a:xfrm>
            <a:off x="4703848" y="905358"/>
            <a:ext cx="2831224" cy="584775"/>
          </a:xfrm>
          <a:prstGeom prst="rect">
            <a:avLst/>
          </a:prstGeom>
          <a:noFill/>
        </p:spPr>
        <p:txBody>
          <a:bodyPr wrap="none" rtlCol="0">
            <a:spAutoFit/>
          </a:bodyPr>
          <a:lstStyle/>
          <a:p>
            <a:pPr algn="ctr"/>
            <a:r>
              <a:rPr lang="en-US" sz="3200" dirty="0">
                <a:latin typeface="Baskerville" panose="02020502070401020303" pitchFamily="18" charset="0"/>
                <a:ea typeface="Baskerville" panose="02020502070401020303" pitchFamily="18" charset="0"/>
              </a:rPr>
              <a:t>On the moon…</a:t>
            </a:r>
          </a:p>
        </p:txBody>
      </p:sp>
      <p:pic>
        <p:nvPicPr>
          <p:cNvPr id="4" name="Picture 3" descr="A diagram of a number of particles&#10;&#10;AI-generated content may be incorrect.">
            <a:extLst>
              <a:ext uri="{FF2B5EF4-FFF2-40B4-BE49-F238E27FC236}">
                <a16:creationId xmlns:a16="http://schemas.microsoft.com/office/drawing/2014/main" id="{5FA1B0F2-0472-CCDD-8F93-6BAE55995C5E}"/>
              </a:ext>
            </a:extLst>
          </p:cNvPr>
          <p:cNvPicPr>
            <a:picLocks noChangeAspect="1"/>
          </p:cNvPicPr>
          <p:nvPr/>
        </p:nvPicPr>
        <p:blipFill>
          <a:blip r:embed="rId3"/>
          <a:stretch>
            <a:fillRect/>
          </a:stretch>
        </p:blipFill>
        <p:spPr>
          <a:xfrm>
            <a:off x="2526574" y="1490133"/>
            <a:ext cx="7138851" cy="5367867"/>
          </a:xfrm>
          <a:prstGeom prst="rect">
            <a:avLst/>
          </a:prstGeom>
        </p:spPr>
      </p:pic>
      <p:pic>
        <p:nvPicPr>
          <p:cNvPr id="10" name="Picture 9" descr="A diagram of a number of particles&#10;&#10;AI-generated content may be incorrect.">
            <a:extLst>
              <a:ext uri="{FF2B5EF4-FFF2-40B4-BE49-F238E27FC236}">
                <a16:creationId xmlns:a16="http://schemas.microsoft.com/office/drawing/2014/main" id="{8A56DD2A-7500-F469-179F-9C572016305F}"/>
              </a:ext>
            </a:extLst>
          </p:cNvPr>
          <p:cNvPicPr>
            <a:picLocks noChangeAspect="1"/>
          </p:cNvPicPr>
          <p:nvPr/>
        </p:nvPicPr>
        <p:blipFill>
          <a:blip r:embed="rId4"/>
          <a:stretch>
            <a:fillRect/>
          </a:stretch>
        </p:blipFill>
        <p:spPr>
          <a:xfrm>
            <a:off x="2526574" y="1510369"/>
            <a:ext cx="7138851" cy="5367867"/>
          </a:xfrm>
          <a:prstGeom prst="rect">
            <a:avLst/>
          </a:prstGeom>
        </p:spPr>
      </p:pic>
      <p:pic>
        <p:nvPicPr>
          <p:cNvPr id="7" name="Picture 6" descr="A graph of a number of particles&#10;&#10;AI-generated content may be incorrect.">
            <a:extLst>
              <a:ext uri="{FF2B5EF4-FFF2-40B4-BE49-F238E27FC236}">
                <a16:creationId xmlns:a16="http://schemas.microsoft.com/office/drawing/2014/main" id="{9F27B828-76FD-96EC-E5B4-3A050D022DC2}"/>
              </a:ext>
            </a:extLst>
          </p:cNvPr>
          <p:cNvPicPr>
            <a:picLocks noChangeAspect="1"/>
          </p:cNvPicPr>
          <p:nvPr/>
        </p:nvPicPr>
        <p:blipFill>
          <a:blip r:embed="rId5"/>
          <a:stretch>
            <a:fillRect/>
          </a:stretch>
        </p:blipFill>
        <p:spPr>
          <a:xfrm>
            <a:off x="2526574" y="1492473"/>
            <a:ext cx="7138851" cy="5367867"/>
          </a:xfrm>
          <a:prstGeom prst="rect">
            <a:avLst/>
          </a:prstGeom>
        </p:spPr>
      </p:pic>
      <p:pic>
        <p:nvPicPr>
          <p:cNvPr id="14" name="Picture 13" descr="A graph of a number of particles&#10;&#10;AI-generated content may be incorrect.">
            <a:extLst>
              <a:ext uri="{FF2B5EF4-FFF2-40B4-BE49-F238E27FC236}">
                <a16:creationId xmlns:a16="http://schemas.microsoft.com/office/drawing/2014/main" id="{497412CE-AA04-6F35-D042-E3646BD95D77}"/>
              </a:ext>
            </a:extLst>
          </p:cNvPr>
          <p:cNvPicPr>
            <a:picLocks noChangeAspect="1"/>
          </p:cNvPicPr>
          <p:nvPr/>
        </p:nvPicPr>
        <p:blipFill>
          <a:blip r:embed="rId6"/>
          <a:stretch>
            <a:fillRect/>
          </a:stretch>
        </p:blipFill>
        <p:spPr>
          <a:xfrm>
            <a:off x="2526574" y="1492473"/>
            <a:ext cx="7138851" cy="5367867"/>
          </a:xfrm>
          <a:prstGeom prst="rect">
            <a:avLst/>
          </a:prstGeom>
        </p:spPr>
      </p:pic>
      <p:pic>
        <p:nvPicPr>
          <p:cNvPr id="41988" name="Picture 4" descr="10 Things and Animals That Are 10 Feet Long-Ping Pong Table">
            <a:extLst>
              <a:ext uri="{FF2B5EF4-FFF2-40B4-BE49-F238E27FC236}">
                <a16:creationId xmlns:a16="http://schemas.microsoft.com/office/drawing/2014/main" id="{0ED76783-7724-530D-00F2-D713E925BFFA}"/>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38928" y="1510369"/>
            <a:ext cx="4363319" cy="2181660"/>
          </a:xfrm>
          <a:prstGeom prst="rect">
            <a:avLst/>
          </a:prstGeom>
          <a:noFill/>
          <a:extLst>
            <a:ext uri="{909E8E84-426E-40DD-AFC4-6F175D3DCCD1}">
              <a14:hiddenFill xmlns:a14="http://schemas.microsoft.com/office/drawing/2010/main">
                <a:solidFill>
                  <a:srgbClr val="FFFFFF"/>
                </a:solidFill>
              </a14:hiddenFill>
            </a:ext>
          </a:extLst>
        </p:spPr>
      </p:pic>
      <p:sp>
        <p:nvSpPr>
          <p:cNvPr id="15" name="Slide Number Placeholder 14">
            <a:extLst>
              <a:ext uri="{FF2B5EF4-FFF2-40B4-BE49-F238E27FC236}">
                <a16:creationId xmlns:a16="http://schemas.microsoft.com/office/drawing/2014/main" id="{E314BC4E-1949-ECF0-8451-37EC53EA84B4}"/>
              </a:ext>
            </a:extLst>
          </p:cNvPr>
          <p:cNvSpPr>
            <a:spLocks noGrp="1"/>
          </p:cNvSpPr>
          <p:nvPr>
            <p:ph type="sldNum" sz="quarter" idx="4"/>
          </p:nvPr>
        </p:nvSpPr>
        <p:spPr/>
        <p:txBody>
          <a:bodyPr/>
          <a:lstStyle/>
          <a:p>
            <a:fld id="{ADD2A1D5-2242-2445-A787-A1ADAF4A1717}" type="slidenum">
              <a:rPr lang="en-US" smtClean="0"/>
              <a:t>16</a:t>
            </a:fld>
            <a:endParaRPr lang="en-US"/>
          </a:p>
        </p:txBody>
      </p:sp>
    </p:spTree>
    <p:extLst>
      <p:ext uri="{BB962C8B-B14F-4D97-AF65-F5344CB8AC3E}">
        <p14:creationId xmlns:p14="http://schemas.microsoft.com/office/powerpoint/2010/main" val="87746324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7E17794-D423-0FA9-5F1E-1493A7464F6F}"/>
              </a:ext>
            </a:extLst>
          </p:cNvPr>
          <p:cNvSpPr/>
          <p:nvPr/>
        </p:nvSpPr>
        <p:spPr>
          <a:xfrm>
            <a:off x="1894114" y="1048741"/>
            <a:ext cx="8341568" cy="5622647"/>
          </a:xfrm>
          <a:prstGeom prst="rect">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itle 2">
            <a:extLst>
              <a:ext uri="{FF2B5EF4-FFF2-40B4-BE49-F238E27FC236}">
                <a16:creationId xmlns:a16="http://schemas.microsoft.com/office/drawing/2014/main" id="{AB2C6EF4-D659-EE9B-6994-591F803FE4B4}"/>
              </a:ext>
            </a:extLst>
          </p:cNvPr>
          <p:cNvSpPr>
            <a:spLocks noGrp="1"/>
          </p:cNvSpPr>
          <p:nvPr>
            <p:ph type="title"/>
          </p:nvPr>
        </p:nvSpPr>
        <p:spPr/>
        <p:txBody>
          <a:bodyPr>
            <a:noAutofit/>
          </a:bodyPr>
          <a:lstStyle/>
          <a:p>
            <a:r>
              <a:rPr lang="en-US" sz="3600" dirty="0"/>
              <a:t>The exoplanet direct detections we have are the result of enormous effort by a large community over a long time</a:t>
            </a:r>
          </a:p>
        </p:txBody>
      </p:sp>
      <p:pic>
        <p:nvPicPr>
          <p:cNvPr id="4" name="Picture 3">
            <a:extLst>
              <a:ext uri="{FF2B5EF4-FFF2-40B4-BE49-F238E27FC236}">
                <a16:creationId xmlns:a16="http://schemas.microsoft.com/office/drawing/2014/main" id="{6B65F306-22D7-20D1-76D9-9A13C117F8B5}"/>
              </a:ext>
            </a:extLst>
          </p:cNvPr>
          <p:cNvPicPr>
            <a:picLocks noChangeAspect="1"/>
          </p:cNvPicPr>
          <p:nvPr/>
        </p:nvPicPr>
        <p:blipFill>
          <a:blip r:embed="rId2"/>
          <a:stretch>
            <a:fillRect/>
          </a:stretch>
        </p:blipFill>
        <p:spPr>
          <a:xfrm>
            <a:off x="2036795" y="1048741"/>
            <a:ext cx="8118410" cy="5555539"/>
          </a:xfrm>
          <a:prstGeom prst="rect">
            <a:avLst/>
          </a:prstGeom>
        </p:spPr>
      </p:pic>
      <p:sp>
        <p:nvSpPr>
          <p:cNvPr id="6" name="Slide Number Placeholder 5">
            <a:extLst>
              <a:ext uri="{FF2B5EF4-FFF2-40B4-BE49-F238E27FC236}">
                <a16:creationId xmlns:a16="http://schemas.microsoft.com/office/drawing/2014/main" id="{E8521C53-4BEB-FE44-B9C6-E62807CD2E45}"/>
              </a:ext>
            </a:extLst>
          </p:cNvPr>
          <p:cNvSpPr>
            <a:spLocks noGrp="1"/>
          </p:cNvSpPr>
          <p:nvPr>
            <p:ph type="sldNum" sz="quarter" idx="4"/>
          </p:nvPr>
        </p:nvSpPr>
        <p:spPr/>
        <p:txBody>
          <a:bodyPr/>
          <a:lstStyle/>
          <a:p>
            <a:fld id="{ADD2A1D5-2242-2445-A787-A1ADAF4A1717}" type="slidenum">
              <a:rPr lang="en-US" smtClean="0"/>
              <a:t>17</a:t>
            </a:fld>
            <a:endParaRPr lang="en-US"/>
          </a:p>
        </p:txBody>
      </p:sp>
    </p:spTree>
    <p:extLst>
      <p:ext uri="{BB962C8B-B14F-4D97-AF65-F5344CB8AC3E}">
        <p14:creationId xmlns:p14="http://schemas.microsoft.com/office/powerpoint/2010/main" val="416315699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0F81E35-96C7-6F84-E899-5AB154EA88CF}"/>
              </a:ext>
            </a:extLst>
          </p:cNvPr>
          <p:cNvSpPr>
            <a:spLocks noGrp="1"/>
          </p:cNvSpPr>
          <p:nvPr>
            <p:ph type="title"/>
          </p:nvPr>
        </p:nvSpPr>
        <p:spPr/>
        <p:txBody>
          <a:bodyPr/>
          <a:lstStyle/>
          <a:p>
            <a:r>
              <a:rPr lang="en-US" dirty="0"/>
              <a:t>How we directly detect exoplanets</a:t>
            </a:r>
          </a:p>
        </p:txBody>
      </p:sp>
      <p:sp>
        <p:nvSpPr>
          <p:cNvPr id="4" name="Slide Number Placeholder 3">
            <a:extLst>
              <a:ext uri="{FF2B5EF4-FFF2-40B4-BE49-F238E27FC236}">
                <a16:creationId xmlns:a16="http://schemas.microsoft.com/office/drawing/2014/main" id="{111FF686-5E2D-1329-7A3F-503AFF881D54}"/>
              </a:ext>
            </a:extLst>
          </p:cNvPr>
          <p:cNvSpPr>
            <a:spLocks noGrp="1"/>
          </p:cNvSpPr>
          <p:nvPr>
            <p:ph type="sldNum" sz="quarter" idx="4"/>
          </p:nvPr>
        </p:nvSpPr>
        <p:spPr/>
        <p:txBody>
          <a:bodyPr/>
          <a:lstStyle/>
          <a:p>
            <a:fld id="{ADD2A1D5-2242-2445-A787-A1ADAF4A1717}" type="slidenum">
              <a:rPr lang="en-US" smtClean="0"/>
              <a:t>18</a:t>
            </a:fld>
            <a:endParaRPr lang="en-US"/>
          </a:p>
        </p:txBody>
      </p:sp>
    </p:spTree>
    <p:extLst>
      <p:ext uri="{BB962C8B-B14F-4D97-AF65-F5344CB8AC3E}">
        <p14:creationId xmlns:p14="http://schemas.microsoft.com/office/powerpoint/2010/main" val="32751912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1146B61D-502C-B592-EDD2-7A4DDF29DE5F}"/>
              </a:ext>
            </a:extLst>
          </p:cNvPr>
          <p:cNvSpPr>
            <a:spLocks noGrp="1"/>
          </p:cNvSpPr>
          <p:nvPr>
            <p:ph type="title"/>
          </p:nvPr>
        </p:nvSpPr>
        <p:spPr/>
        <p:txBody>
          <a:bodyPr>
            <a:normAutofit fontScale="90000"/>
          </a:bodyPr>
          <a:lstStyle/>
          <a:p>
            <a:r>
              <a:rPr lang="en-US" dirty="0"/>
              <a:t>How we directly detect exoplanets: Thermal Emission</a:t>
            </a:r>
          </a:p>
        </p:txBody>
      </p:sp>
      <p:pic>
        <p:nvPicPr>
          <p:cNvPr id="4" name="Picture 2">
            <a:extLst>
              <a:ext uri="{FF2B5EF4-FFF2-40B4-BE49-F238E27FC236}">
                <a16:creationId xmlns:a16="http://schemas.microsoft.com/office/drawing/2014/main" id="{EE842419-F041-8037-A2EA-8ADB55DF8FD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71521" y="1277654"/>
            <a:ext cx="6780757" cy="5085568"/>
          </a:xfrm>
          <a:prstGeom prst="rect">
            <a:avLst/>
          </a:prstGeom>
          <a:noFill/>
          <a:effectLst>
            <a:outerShdw blurRad="50800" dist="38100" dir="2700000" algn="tl" rotWithShape="0">
              <a:prstClr val="black">
                <a:alpha val="40000"/>
              </a:prstClr>
            </a:outerShdw>
          </a:effectLst>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87A1693-7E21-FE24-D592-31B824E2F8FB}"/>
              </a:ext>
            </a:extLst>
          </p:cNvPr>
          <p:cNvSpPr txBox="1"/>
          <p:nvPr/>
        </p:nvSpPr>
        <p:spPr>
          <a:xfrm>
            <a:off x="9197464" y="5993890"/>
            <a:ext cx="2554814" cy="369332"/>
          </a:xfrm>
          <a:prstGeom prst="rect">
            <a:avLst/>
          </a:prstGeom>
          <a:noFill/>
        </p:spPr>
        <p:txBody>
          <a:bodyPr wrap="square" rtlCol="0">
            <a:spAutoFit/>
          </a:bodyPr>
          <a:lstStyle/>
          <a:p>
            <a:r>
              <a:rPr lang="en-US" dirty="0">
                <a:solidFill>
                  <a:schemeClr val="bg1"/>
                </a:solidFill>
                <a:latin typeface="Baskerville" panose="02020502070401020303" pitchFamily="18" charset="0"/>
                <a:ea typeface="Baskerville" panose="02020502070401020303" pitchFamily="18" charset="0"/>
              </a:rPr>
              <a:t>Artist impression/NAOJ</a:t>
            </a:r>
          </a:p>
        </p:txBody>
      </p:sp>
      <p:pic>
        <p:nvPicPr>
          <p:cNvPr id="6" name="Graphic 5" descr="Earth outline">
            <a:extLst>
              <a:ext uri="{FF2B5EF4-FFF2-40B4-BE49-F238E27FC236}">
                <a16:creationId xmlns:a16="http://schemas.microsoft.com/office/drawing/2014/main" id="{034BE684-51AA-87B7-3BDC-9F0C3F40866C}"/>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83526" y="2517051"/>
            <a:ext cx="3416509" cy="3416509"/>
          </a:xfrm>
          <a:prstGeom prst="rect">
            <a:avLst/>
          </a:prstGeom>
        </p:spPr>
      </p:pic>
      <p:pic>
        <p:nvPicPr>
          <p:cNvPr id="7" name="Graphic 6" descr="Atom with solid fill">
            <a:extLst>
              <a:ext uri="{FF2B5EF4-FFF2-40B4-BE49-F238E27FC236}">
                <a16:creationId xmlns:a16="http://schemas.microsoft.com/office/drawing/2014/main" id="{C80ABE42-4714-5F1F-7E83-1518A2E8D4E5}"/>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30068" y="2358842"/>
            <a:ext cx="499924" cy="499924"/>
          </a:xfrm>
          <a:prstGeom prst="rect">
            <a:avLst/>
          </a:prstGeom>
        </p:spPr>
      </p:pic>
      <p:pic>
        <p:nvPicPr>
          <p:cNvPr id="8" name="Graphic 7" descr="Atom with solid fill">
            <a:extLst>
              <a:ext uri="{FF2B5EF4-FFF2-40B4-BE49-F238E27FC236}">
                <a16:creationId xmlns:a16="http://schemas.microsoft.com/office/drawing/2014/main" id="{7335C1A5-E282-D71C-56DE-AF541682FE8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76546" y="2402186"/>
            <a:ext cx="499924" cy="499924"/>
          </a:xfrm>
          <a:prstGeom prst="rect">
            <a:avLst/>
          </a:prstGeom>
        </p:spPr>
      </p:pic>
      <p:pic>
        <p:nvPicPr>
          <p:cNvPr id="9" name="Graphic 8" descr="Atom with solid fill">
            <a:extLst>
              <a:ext uri="{FF2B5EF4-FFF2-40B4-BE49-F238E27FC236}">
                <a16:creationId xmlns:a16="http://schemas.microsoft.com/office/drawing/2014/main" id="{FFCDD7D2-EFEB-AF8E-E81E-C0952F943E8F}"/>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804708" y="1862893"/>
            <a:ext cx="499924" cy="499924"/>
          </a:xfrm>
          <a:prstGeom prst="rect">
            <a:avLst/>
          </a:prstGeom>
        </p:spPr>
      </p:pic>
      <p:pic>
        <p:nvPicPr>
          <p:cNvPr id="10" name="Graphic 9" descr="Atom with solid fill">
            <a:extLst>
              <a:ext uri="{FF2B5EF4-FFF2-40B4-BE49-F238E27FC236}">
                <a16:creationId xmlns:a16="http://schemas.microsoft.com/office/drawing/2014/main" id="{154728A7-4E8F-43A4-EF0B-CEBD75E13550}"/>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4380345" y="1882416"/>
            <a:ext cx="499924" cy="499924"/>
          </a:xfrm>
          <a:prstGeom prst="rect">
            <a:avLst/>
          </a:prstGeom>
        </p:spPr>
      </p:pic>
      <p:sp>
        <p:nvSpPr>
          <p:cNvPr id="11" name="Freeform 10">
            <a:extLst>
              <a:ext uri="{FF2B5EF4-FFF2-40B4-BE49-F238E27FC236}">
                <a16:creationId xmlns:a16="http://schemas.microsoft.com/office/drawing/2014/main" id="{00352CA4-53D4-FBDA-F2E0-49AB9E6BC834}"/>
              </a:ext>
            </a:extLst>
          </p:cNvPr>
          <p:cNvSpPr/>
          <p:nvPr/>
        </p:nvSpPr>
        <p:spPr>
          <a:xfrm>
            <a:off x="2126925" y="1955498"/>
            <a:ext cx="1250429" cy="1028256"/>
          </a:xfrm>
          <a:custGeom>
            <a:avLst/>
            <a:gdLst>
              <a:gd name="connsiteX0" fmla="*/ 1074510 w 1074510"/>
              <a:gd name="connsiteY0" fmla="*/ 0 h 732770"/>
              <a:gd name="connsiteX1" fmla="*/ 627942 w 1074510"/>
              <a:gd name="connsiteY1" fmla="*/ 99238 h 732770"/>
              <a:gd name="connsiteX2" fmla="*/ 230994 w 1074510"/>
              <a:gd name="connsiteY2" fmla="*/ 354419 h 732770"/>
              <a:gd name="connsiteX3" fmla="*/ 18342 w 1074510"/>
              <a:gd name="connsiteY3" fmla="*/ 701749 h 732770"/>
              <a:gd name="connsiteX4" fmla="*/ 11254 w 1074510"/>
              <a:gd name="connsiteY4" fmla="*/ 715926 h 732770"/>
              <a:gd name="connsiteX5" fmla="*/ 32519 w 1074510"/>
              <a:gd name="connsiteY5" fmla="*/ 715926 h 73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4510" h="732770">
                <a:moveTo>
                  <a:pt x="1074510" y="0"/>
                </a:moveTo>
                <a:cubicBezTo>
                  <a:pt x="921519" y="20084"/>
                  <a:pt x="768528" y="40168"/>
                  <a:pt x="627942" y="99238"/>
                </a:cubicBezTo>
                <a:cubicBezTo>
                  <a:pt x="487356" y="158308"/>
                  <a:pt x="332594" y="254001"/>
                  <a:pt x="230994" y="354419"/>
                </a:cubicBezTo>
                <a:cubicBezTo>
                  <a:pt x="129394" y="454837"/>
                  <a:pt x="54965" y="641498"/>
                  <a:pt x="18342" y="701749"/>
                </a:cubicBezTo>
                <a:cubicBezTo>
                  <a:pt x="-18281" y="762000"/>
                  <a:pt x="11254" y="715926"/>
                  <a:pt x="11254" y="715926"/>
                </a:cubicBezTo>
                <a:cubicBezTo>
                  <a:pt x="13617" y="718289"/>
                  <a:pt x="12435" y="707656"/>
                  <a:pt x="32519" y="715926"/>
                </a:cubicBezTo>
              </a:path>
            </a:pathLst>
          </a:custGeom>
          <a:noFill/>
          <a:ln w="5715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TextBox 11">
            <a:extLst>
              <a:ext uri="{FF2B5EF4-FFF2-40B4-BE49-F238E27FC236}">
                <a16:creationId xmlns:a16="http://schemas.microsoft.com/office/drawing/2014/main" id="{672F2A1B-2BA8-36AB-72EE-80E1DEDD0C54}"/>
              </a:ext>
            </a:extLst>
          </p:cNvPr>
          <p:cNvSpPr txBox="1"/>
          <p:nvPr/>
        </p:nvSpPr>
        <p:spPr>
          <a:xfrm>
            <a:off x="1099903" y="5471895"/>
            <a:ext cx="2173531" cy="461665"/>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Glowing planet</a:t>
            </a:r>
          </a:p>
        </p:txBody>
      </p:sp>
      <p:sp>
        <p:nvSpPr>
          <p:cNvPr id="13" name="TextBox 12">
            <a:extLst>
              <a:ext uri="{FF2B5EF4-FFF2-40B4-BE49-F238E27FC236}">
                <a16:creationId xmlns:a16="http://schemas.microsoft.com/office/drawing/2014/main" id="{3D63881F-9FEA-512C-105C-F803C51EB54D}"/>
              </a:ext>
            </a:extLst>
          </p:cNvPr>
          <p:cNvSpPr txBox="1"/>
          <p:nvPr/>
        </p:nvSpPr>
        <p:spPr>
          <a:xfrm>
            <a:off x="2871256" y="1479824"/>
            <a:ext cx="1811448" cy="461665"/>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Gas and dust</a:t>
            </a:r>
          </a:p>
        </p:txBody>
      </p:sp>
      <p:sp>
        <p:nvSpPr>
          <p:cNvPr id="14" name="TextBox 13">
            <a:extLst>
              <a:ext uri="{FF2B5EF4-FFF2-40B4-BE49-F238E27FC236}">
                <a16:creationId xmlns:a16="http://schemas.microsoft.com/office/drawing/2014/main" id="{07CD2035-8D75-E887-F38C-0B01517FCBC2}"/>
              </a:ext>
            </a:extLst>
          </p:cNvPr>
          <p:cNvSpPr txBox="1"/>
          <p:nvPr/>
        </p:nvSpPr>
        <p:spPr>
          <a:xfrm>
            <a:off x="2367998" y="2589085"/>
            <a:ext cx="1367019" cy="461665"/>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Heats up</a:t>
            </a:r>
          </a:p>
        </p:txBody>
      </p:sp>
      <p:pic>
        <p:nvPicPr>
          <p:cNvPr id="17" name="Picture 16" descr="A sun with a face drawn on it&#10;&#10;Description automatically generated">
            <a:extLst>
              <a:ext uri="{FF2B5EF4-FFF2-40B4-BE49-F238E27FC236}">
                <a16:creationId xmlns:a16="http://schemas.microsoft.com/office/drawing/2014/main" id="{1D8D27E8-B0DC-B205-74E3-23F5664C8AF0}"/>
              </a:ext>
            </a:extLst>
          </p:cNvPr>
          <p:cNvPicPr>
            <a:picLocks noChangeAspect="1"/>
          </p:cNvPicPr>
          <p:nvPr/>
        </p:nvPicPr>
        <p:blipFill>
          <a:blip r:embed="rId7"/>
          <a:stretch>
            <a:fillRect/>
          </a:stretch>
        </p:blipFill>
        <p:spPr>
          <a:xfrm>
            <a:off x="375221" y="789393"/>
            <a:ext cx="1811448" cy="1811448"/>
          </a:xfrm>
          <a:prstGeom prst="rect">
            <a:avLst/>
          </a:prstGeom>
        </p:spPr>
      </p:pic>
      <p:sp>
        <p:nvSpPr>
          <p:cNvPr id="2" name="Slide Number Placeholder 1">
            <a:extLst>
              <a:ext uri="{FF2B5EF4-FFF2-40B4-BE49-F238E27FC236}">
                <a16:creationId xmlns:a16="http://schemas.microsoft.com/office/drawing/2014/main" id="{4170B546-3756-8956-7661-ACDB8B1B8EF5}"/>
              </a:ext>
            </a:extLst>
          </p:cNvPr>
          <p:cNvSpPr>
            <a:spLocks noGrp="1"/>
          </p:cNvSpPr>
          <p:nvPr>
            <p:ph type="sldNum" sz="quarter" idx="4"/>
          </p:nvPr>
        </p:nvSpPr>
        <p:spPr/>
        <p:txBody>
          <a:bodyPr/>
          <a:lstStyle/>
          <a:p>
            <a:fld id="{ADD2A1D5-2242-2445-A787-A1ADAF4A1717}" type="slidenum">
              <a:rPr lang="en-US" smtClean="0"/>
              <a:t>19</a:t>
            </a:fld>
            <a:endParaRPr lang="en-US"/>
          </a:p>
        </p:txBody>
      </p:sp>
    </p:spTree>
    <p:extLst>
      <p:ext uri="{BB962C8B-B14F-4D97-AF65-F5344CB8AC3E}">
        <p14:creationId xmlns:p14="http://schemas.microsoft.com/office/powerpoint/2010/main" val="24827422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32DC205A-CC72-750F-78AF-D3E038C0F869}"/>
              </a:ext>
            </a:extLst>
          </p:cNvPr>
          <p:cNvSpPr>
            <a:spLocks noGrp="1"/>
          </p:cNvSpPr>
          <p:nvPr>
            <p:ph idx="1"/>
          </p:nvPr>
        </p:nvSpPr>
        <p:spPr/>
        <p:txBody>
          <a:bodyPr/>
          <a:lstStyle/>
          <a:p>
            <a:r>
              <a:rPr lang="en-US" dirty="0"/>
              <a:t>Introduction to HCI: Why do it? Why is it hard?</a:t>
            </a:r>
          </a:p>
          <a:p>
            <a:r>
              <a:rPr lang="en-US" dirty="0"/>
              <a:t>How we do it?</a:t>
            </a:r>
          </a:p>
          <a:p>
            <a:r>
              <a:rPr lang="en-US" dirty="0"/>
              <a:t>Some current cutting-edge and exciting astrophysics results with HCI</a:t>
            </a:r>
          </a:p>
          <a:p>
            <a:r>
              <a:rPr lang="en-US" dirty="0"/>
              <a:t>The promising future of HCI</a:t>
            </a:r>
          </a:p>
        </p:txBody>
      </p:sp>
      <p:sp>
        <p:nvSpPr>
          <p:cNvPr id="3" name="Title 2">
            <a:extLst>
              <a:ext uri="{FF2B5EF4-FFF2-40B4-BE49-F238E27FC236}">
                <a16:creationId xmlns:a16="http://schemas.microsoft.com/office/drawing/2014/main" id="{C62B480C-6736-351C-3BC6-E431A6F0A737}"/>
              </a:ext>
            </a:extLst>
          </p:cNvPr>
          <p:cNvSpPr>
            <a:spLocks noGrp="1"/>
          </p:cNvSpPr>
          <p:nvPr>
            <p:ph type="title"/>
          </p:nvPr>
        </p:nvSpPr>
        <p:spPr/>
        <p:txBody>
          <a:bodyPr/>
          <a:lstStyle/>
          <a:p>
            <a:r>
              <a:rPr lang="en-US" dirty="0"/>
              <a:t>Outline</a:t>
            </a:r>
          </a:p>
        </p:txBody>
      </p:sp>
      <p:sp>
        <p:nvSpPr>
          <p:cNvPr id="5" name="Slide Number Placeholder 4">
            <a:extLst>
              <a:ext uri="{FF2B5EF4-FFF2-40B4-BE49-F238E27FC236}">
                <a16:creationId xmlns:a16="http://schemas.microsoft.com/office/drawing/2014/main" id="{4F0CF24F-2641-1493-98F4-355F82CD11E3}"/>
              </a:ext>
            </a:extLst>
          </p:cNvPr>
          <p:cNvSpPr>
            <a:spLocks noGrp="1"/>
          </p:cNvSpPr>
          <p:nvPr>
            <p:ph type="sldNum" sz="quarter" idx="4"/>
          </p:nvPr>
        </p:nvSpPr>
        <p:spPr/>
        <p:txBody>
          <a:bodyPr/>
          <a:lstStyle/>
          <a:p>
            <a:fld id="{ADD2A1D5-2242-2445-A787-A1ADAF4A1717}" type="slidenum">
              <a:rPr lang="en-US" smtClean="0"/>
              <a:t>2</a:t>
            </a:fld>
            <a:endParaRPr lang="en-US"/>
          </a:p>
        </p:txBody>
      </p:sp>
    </p:spTree>
    <p:extLst>
      <p:ext uri="{BB962C8B-B14F-4D97-AF65-F5344CB8AC3E}">
        <p14:creationId xmlns:p14="http://schemas.microsoft.com/office/powerpoint/2010/main" val="559749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F74FA17-5EFB-1310-373B-569F01EEA62C}"/>
              </a:ext>
            </a:extLst>
          </p:cNvPr>
          <p:cNvSpPr>
            <a:spLocks noGrp="1"/>
          </p:cNvSpPr>
          <p:nvPr>
            <p:ph type="title"/>
          </p:nvPr>
        </p:nvSpPr>
        <p:spPr/>
        <p:txBody>
          <a:bodyPr>
            <a:noAutofit/>
          </a:bodyPr>
          <a:lstStyle/>
          <a:p>
            <a:r>
              <a:rPr lang="en-US" sz="4000" dirty="0"/>
              <a:t>How we directly detect exoplanets: Atomic Emission</a:t>
            </a:r>
          </a:p>
        </p:txBody>
      </p:sp>
      <p:pic>
        <p:nvPicPr>
          <p:cNvPr id="4" name="Graphic 3" descr="Earth outline">
            <a:extLst>
              <a:ext uri="{FF2B5EF4-FFF2-40B4-BE49-F238E27FC236}">
                <a16:creationId xmlns:a16="http://schemas.microsoft.com/office/drawing/2014/main" id="{C101F9A7-1799-B15F-793E-4BBD8E6A4810}"/>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3526" y="2517051"/>
            <a:ext cx="3416509" cy="3416509"/>
          </a:xfrm>
          <a:prstGeom prst="rect">
            <a:avLst/>
          </a:prstGeom>
        </p:spPr>
      </p:pic>
      <p:pic>
        <p:nvPicPr>
          <p:cNvPr id="5" name="Graphic 4" descr="Atom with solid fill">
            <a:extLst>
              <a:ext uri="{FF2B5EF4-FFF2-40B4-BE49-F238E27FC236}">
                <a16:creationId xmlns:a16="http://schemas.microsoft.com/office/drawing/2014/main" id="{B94BDAAB-9F5E-5CD1-4A94-2CC9148746A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2097" y="1532741"/>
            <a:ext cx="499924" cy="499924"/>
          </a:xfrm>
          <a:prstGeom prst="rect">
            <a:avLst/>
          </a:prstGeom>
        </p:spPr>
      </p:pic>
      <p:pic>
        <p:nvPicPr>
          <p:cNvPr id="6" name="Graphic 5" descr="Atom with solid fill">
            <a:extLst>
              <a:ext uri="{FF2B5EF4-FFF2-40B4-BE49-F238E27FC236}">
                <a16:creationId xmlns:a16="http://schemas.microsoft.com/office/drawing/2014/main" id="{211A6A20-283B-E8EF-6309-569AD68AFBA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8575" y="1576085"/>
            <a:ext cx="499924" cy="499924"/>
          </a:xfrm>
          <a:prstGeom prst="rect">
            <a:avLst/>
          </a:prstGeom>
        </p:spPr>
      </p:pic>
      <p:pic>
        <p:nvPicPr>
          <p:cNvPr id="7" name="Graphic 6" descr="Atom with solid fill">
            <a:extLst>
              <a:ext uri="{FF2B5EF4-FFF2-40B4-BE49-F238E27FC236}">
                <a16:creationId xmlns:a16="http://schemas.microsoft.com/office/drawing/2014/main" id="{82181A54-D2B8-384C-D57E-219ABB738EE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776737" y="1036792"/>
            <a:ext cx="499924" cy="499924"/>
          </a:xfrm>
          <a:prstGeom prst="rect">
            <a:avLst/>
          </a:prstGeom>
        </p:spPr>
      </p:pic>
      <p:pic>
        <p:nvPicPr>
          <p:cNvPr id="8" name="Graphic 7" descr="Atom with solid fill">
            <a:extLst>
              <a:ext uri="{FF2B5EF4-FFF2-40B4-BE49-F238E27FC236}">
                <a16:creationId xmlns:a16="http://schemas.microsoft.com/office/drawing/2014/main" id="{2791A694-5898-86BA-3A97-09386BD6746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2374" y="1056315"/>
            <a:ext cx="499924" cy="499924"/>
          </a:xfrm>
          <a:prstGeom prst="rect">
            <a:avLst/>
          </a:prstGeom>
        </p:spPr>
      </p:pic>
      <p:sp>
        <p:nvSpPr>
          <p:cNvPr id="9" name="Freeform 8">
            <a:extLst>
              <a:ext uri="{FF2B5EF4-FFF2-40B4-BE49-F238E27FC236}">
                <a16:creationId xmlns:a16="http://schemas.microsoft.com/office/drawing/2014/main" id="{B5D4337A-5B1B-EBE3-156A-64E1EB1CD8E2}"/>
              </a:ext>
            </a:extLst>
          </p:cNvPr>
          <p:cNvSpPr/>
          <p:nvPr/>
        </p:nvSpPr>
        <p:spPr>
          <a:xfrm>
            <a:off x="2126925" y="1955498"/>
            <a:ext cx="1250429" cy="1028256"/>
          </a:xfrm>
          <a:custGeom>
            <a:avLst/>
            <a:gdLst>
              <a:gd name="connsiteX0" fmla="*/ 1074510 w 1074510"/>
              <a:gd name="connsiteY0" fmla="*/ 0 h 732770"/>
              <a:gd name="connsiteX1" fmla="*/ 627942 w 1074510"/>
              <a:gd name="connsiteY1" fmla="*/ 99238 h 732770"/>
              <a:gd name="connsiteX2" fmla="*/ 230994 w 1074510"/>
              <a:gd name="connsiteY2" fmla="*/ 354419 h 732770"/>
              <a:gd name="connsiteX3" fmla="*/ 18342 w 1074510"/>
              <a:gd name="connsiteY3" fmla="*/ 701749 h 732770"/>
              <a:gd name="connsiteX4" fmla="*/ 11254 w 1074510"/>
              <a:gd name="connsiteY4" fmla="*/ 715926 h 732770"/>
              <a:gd name="connsiteX5" fmla="*/ 32519 w 1074510"/>
              <a:gd name="connsiteY5" fmla="*/ 715926 h 73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4510" h="732770">
                <a:moveTo>
                  <a:pt x="1074510" y="0"/>
                </a:moveTo>
                <a:cubicBezTo>
                  <a:pt x="921519" y="20084"/>
                  <a:pt x="768528" y="40168"/>
                  <a:pt x="627942" y="99238"/>
                </a:cubicBezTo>
                <a:cubicBezTo>
                  <a:pt x="487356" y="158308"/>
                  <a:pt x="332594" y="254001"/>
                  <a:pt x="230994" y="354419"/>
                </a:cubicBezTo>
                <a:cubicBezTo>
                  <a:pt x="129394" y="454837"/>
                  <a:pt x="54965" y="641498"/>
                  <a:pt x="18342" y="701749"/>
                </a:cubicBezTo>
                <a:cubicBezTo>
                  <a:pt x="-18281" y="762000"/>
                  <a:pt x="11254" y="715926"/>
                  <a:pt x="11254" y="715926"/>
                </a:cubicBezTo>
                <a:cubicBezTo>
                  <a:pt x="13617" y="718289"/>
                  <a:pt x="12435" y="707656"/>
                  <a:pt x="32519" y="715926"/>
                </a:cubicBezTo>
              </a:path>
            </a:pathLst>
          </a:custGeom>
          <a:noFill/>
          <a:ln w="5715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0" name="TextBox 9">
            <a:extLst>
              <a:ext uri="{FF2B5EF4-FFF2-40B4-BE49-F238E27FC236}">
                <a16:creationId xmlns:a16="http://schemas.microsoft.com/office/drawing/2014/main" id="{D2AC7783-EE17-A17E-C4CC-85F6335ACD95}"/>
              </a:ext>
            </a:extLst>
          </p:cNvPr>
          <p:cNvSpPr txBox="1"/>
          <p:nvPr/>
        </p:nvSpPr>
        <p:spPr>
          <a:xfrm>
            <a:off x="1099903" y="5471895"/>
            <a:ext cx="2173531" cy="830997"/>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Planet bright in hydrogen lines</a:t>
            </a:r>
          </a:p>
        </p:txBody>
      </p:sp>
      <p:sp>
        <p:nvSpPr>
          <p:cNvPr id="11" name="TextBox 10">
            <a:extLst>
              <a:ext uri="{FF2B5EF4-FFF2-40B4-BE49-F238E27FC236}">
                <a16:creationId xmlns:a16="http://schemas.microsoft.com/office/drawing/2014/main" id="{3B1D95BB-2A86-DCBF-3547-A1FA9955F9B0}"/>
              </a:ext>
            </a:extLst>
          </p:cNvPr>
          <p:cNvSpPr txBox="1"/>
          <p:nvPr/>
        </p:nvSpPr>
        <p:spPr>
          <a:xfrm>
            <a:off x="2871256" y="1479824"/>
            <a:ext cx="1811448" cy="461665"/>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Gas and dust</a:t>
            </a:r>
          </a:p>
        </p:txBody>
      </p:sp>
      <p:sp>
        <p:nvSpPr>
          <p:cNvPr id="12" name="TextBox 11">
            <a:extLst>
              <a:ext uri="{FF2B5EF4-FFF2-40B4-BE49-F238E27FC236}">
                <a16:creationId xmlns:a16="http://schemas.microsoft.com/office/drawing/2014/main" id="{218BABF9-A4C9-8E51-FA13-D4E40CE03D78}"/>
              </a:ext>
            </a:extLst>
          </p:cNvPr>
          <p:cNvSpPr txBox="1"/>
          <p:nvPr/>
        </p:nvSpPr>
        <p:spPr>
          <a:xfrm>
            <a:off x="3241001" y="1916886"/>
            <a:ext cx="1367019" cy="461665"/>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Heats up</a:t>
            </a:r>
          </a:p>
        </p:txBody>
      </p:sp>
      <p:sp>
        <p:nvSpPr>
          <p:cNvPr id="13" name="TextBox 12">
            <a:extLst>
              <a:ext uri="{FF2B5EF4-FFF2-40B4-BE49-F238E27FC236}">
                <a16:creationId xmlns:a16="http://schemas.microsoft.com/office/drawing/2014/main" id="{672BD86B-7DBB-4052-A566-B0D38CA3DAE0}"/>
              </a:ext>
            </a:extLst>
          </p:cNvPr>
          <p:cNvSpPr txBox="1"/>
          <p:nvPr/>
        </p:nvSpPr>
        <p:spPr>
          <a:xfrm>
            <a:off x="3702182" y="2620667"/>
            <a:ext cx="1624322" cy="461665"/>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Excites gas</a:t>
            </a:r>
          </a:p>
        </p:txBody>
      </p:sp>
      <p:sp>
        <p:nvSpPr>
          <p:cNvPr id="14" name="TextBox 13">
            <a:extLst>
              <a:ext uri="{FF2B5EF4-FFF2-40B4-BE49-F238E27FC236}">
                <a16:creationId xmlns:a16="http://schemas.microsoft.com/office/drawing/2014/main" id="{C11DCAE4-7ACE-3F01-B5BD-679948563F91}"/>
              </a:ext>
            </a:extLst>
          </p:cNvPr>
          <p:cNvSpPr txBox="1"/>
          <p:nvPr/>
        </p:nvSpPr>
        <p:spPr>
          <a:xfrm>
            <a:off x="3980464" y="3224657"/>
            <a:ext cx="2595183" cy="830997"/>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Excited gas emits in atomic lines</a:t>
            </a:r>
          </a:p>
        </p:txBody>
      </p:sp>
      <p:cxnSp>
        <p:nvCxnSpPr>
          <p:cNvPr id="16" name="Straight Arrow Connector 15">
            <a:extLst>
              <a:ext uri="{FF2B5EF4-FFF2-40B4-BE49-F238E27FC236}">
                <a16:creationId xmlns:a16="http://schemas.microsoft.com/office/drawing/2014/main" id="{BCC36DB1-535E-E89A-9C90-EF0A12FA4D11}"/>
              </a:ext>
            </a:extLst>
          </p:cNvPr>
          <p:cNvCxnSpPr>
            <a:cxnSpLocks/>
          </p:cNvCxnSpPr>
          <p:nvPr/>
        </p:nvCxnSpPr>
        <p:spPr>
          <a:xfrm>
            <a:off x="3906542" y="2301241"/>
            <a:ext cx="385995" cy="396737"/>
          </a:xfrm>
          <a:prstGeom prst="straightConnector1">
            <a:avLst/>
          </a:prstGeom>
          <a:ln w="57150">
            <a:solidFill>
              <a:srgbClr val="032433"/>
            </a:solidFill>
            <a:tailEnd type="triangle"/>
          </a:ln>
        </p:spPr>
        <p:style>
          <a:lnRef idx="2">
            <a:schemeClr val="accent1"/>
          </a:lnRef>
          <a:fillRef idx="0">
            <a:schemeClr val="accent1"/>
          </a:fillRef>
          <a:effectRef idx="1">
            <a:schemeClr val="accent1"/>
          </a:effectRef>
          <a:fontRef idx="minor">
            <a:schemeClr val="tx1"/>
          </a:fontRef>
        </p:style>
      </p:cxnSp>
      <p:cxnSp>
        <p:nvCxnSpPr>
          <p:cNvPr id="18" name="Straight Arrow Connector 17">
            <a:extLst>
              <a:ext uri="{FF2B5EF4-FFF2-40B4-BE49-F238E27FC236}">
                <a16:creationId xmlns:a16="http://schemas.microsoft.com/office/drawing/2014/main" id="{EFB44F1C-079B-098F-0565-32BC84833518}"/>
              </a:ext>
            </a:extLst>
          </p:cNvPr>
          <p:cNvCxnSpPr>
            <a:cxnSpLocks/>
          </p:cNvCxnSpPr>
          <p:nvPr/>
        </p:nvCxnSpPr>
        <p:spPr>
          <a:xfrm>
            <a:off x="4435931" y="2983754"/>
            <a:ext cx="385995" cy="396737"/>
          </a:xfrm>
          <a:prstGeom prst="straightConnector1">
            <a:avLst/>
          </a:prstGeom>
          <a:ln w="57150">
            <a:solidFill>
              <a:srgbClr val="032433"/>
            </a:solidFill>
            <a:tailEnd type="triangle"/>
          </a:ln>
        </p:spPr>
        <p:style>
          <a:lnRef idx="2">
            <a:schemeClr val="accent1"/>
          </a:lnRef>
          <a:fillRef idx="0">
            <a:schemeClr val="accent1"/>
          </a:fillRef>
          <a:effectRef idx="1">
            <a:schemeClr val="accent1"/>
          </a:effectRef>
          <a:fontRef idx="minor">
            <a:schemeClr val="tx1"/>
          </a:fontRef>
        </p:style>
      </p:cxnSp>
      <p:sp>
        <p:nvSpPr>
          <p:cNvPr id="21" name="Rounded Rectangle 20">
            <a:extLst>
              <a:ext uri="{FF2B5EF4-FFF2-40B4-BE49-F238E27FC236}">
                <a16:creationId xmlns:a16="http://schemas.microsoft.com/office/drawing/2014/main" id="{1C7FDECA-06D9-607C-BF32-D68CA4392E2E}"/>
              </a:ext>
            </a:extLst>
          </p:cNvPr>
          <p:cNvSpPr/>
          <p:nvPr/>
        </p:nvSpPr>
        <p:spPr>
          <a:xfrm>
            <a:off x="7031114" y="2076009"/>
            <a:ext cx="4366341" cy="2853682"/>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H alpha emission lines are signposts of young accreting protoplanets in the process of forming</a:t>
            </a:r>
          </a:p>
        </p:txBody>
      </p:sp>
      <p:sp>
        <p:nvSpPr>
          <p:cNvPr id="2" name="Slide Number Placeholder 1">
            <a:extLst>
              <a:ext uri="{FF2B5EF4-FFF2-40B4-BE49-F238E27FC236}">
                <a16:creationId xmlns:a16="http://schemas.microsoft.com/office/drawing/2014/main" id="{2EDEAFBD-BCB1-609C-168B-233E1FF942D2}"/>
              </a:ext>
            </a:extLst>
          </p:cNvPr>
          <p:cNvSpPr>
            <a:spLocks noGrp="1"/>
          </p:cNvSpPr>
          <p:nvPr>
            <p:ph type="sldNum" sz="quarter" idx="4"/>
          </p:nvPr>
        </p:nvSpPr>
        <p:spPr/>
        <p:txBody>
          <a:bodyPr/>
          <a:lstStyle/>
          <a:p>
            <a:fld id="{ADD2A1D5-2242-2445-A787-A1ADAF4A1717}" type="slidenum">
              <a:rPr lang="en-US" smtClean="0"/>
              <a:t>20</a:t>
            </a:fld>
            <a:endParaRPr lang="en-US"/>
          </a:p>
        </p:txBody>
      </p:sp>
    </p:spTree>
    <p:extLst>
      <p:ext uri="{BB962C8B-B14F-4D97-AF65-F5344CB8AC3E}">
        <p14:creationId xmlns:p14="http://schemas.microsoft.com/office/powerpoint/2010/main" val="268654866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29EB183-9F04-B47F-4DF7-1A9C8E6FD46F}"/>
              </a:ext>
            </a:extLst>
          </p:cNvPr>
          <p:cNvSpPr>
            <a:spLocks noGrp="1"/>
          </p:cNvSpPr>
          <p:nvPr>
            <p:ph type="title"/>
          </p:nvPr>
        </p:nvSpPr>
        <p:spPr/>
        <p:txBody>
          <a:bodyPr>
            <a:normAutofit fontScale="90000"/>
          </a:bodyPr>
          <a:lstStyle/>
          <a:p>
            <a:r>
              <a:rPr lang="en-US" dirty="0"/>
              <a:t>How we directly detect exoplanets: Reflected Light</a:t>
            </a:r>
          </a:p>
        </p:txBody>
      </p:sp>
      <p:pic>
        <p:nvPicPr>
          <p:cNvPr id="5" name="Content Placeholder 4" descr="A diagram of the sun and earth&#10;&#10;Description automatically generated">
            <a:extLst>
              <a:ext uri="{FF2B5EF4-FFF2-40B4-BE49-F238E27FC236}">
                <a16:creationId xmlns:a16="http://schemas.microsoft.com/office/drawing/2014/main" id="{DB0F5EF3-6DD1-5E9D-99C8-6D91C2265FEB}"/>
              </a:ext>
            </a:extLst>
          </p:cNvPr>
          <p:cNvPicPr>
            <a:picLocks noChangeAspect="1"/>
          </p:cNvPicPr>
          <p:nvPr/>
        </p:nvPicPr>
        <p:blipFill>
          <a:blip r:embed="rId2"/>
          <a:stretch>
            <a:fillRect/>
          </a:stretch>
        </p:blipFill>
        <p:spPr>
          <a:xfrm>
            <a:off x="976555" y="1109663"/>
            <a:ext cx="4280575" cy="5189537"/>
          </a:xfrm>
          <a:prstGeom prst="rect">
            <a:avLst/>
          </a:prstGeom>
          <a:effectLst>
            <a:outerShdw blurRad="50800" dist="38100" dir="2700000" algn="tl" rotWithShape="0">
              <a:prstClr val="black">
                <a:alpha val="40000"/>
              </a:prstClr>
            </a:outerShdw>
          </a:effectLst>
        </p:spPr>
      </p:pic>
      <p:pic>
        <p:nvPicPr>
          <p:cNvPr id="6" name="Content Placeholder 4" descr="A diagram of solar system&#10;&#10;Description automatically generated">
            <a:extLst>
              <a:ext uri="{FF2B5EF4-FFF2-40B4-BE49-F238E27FC236}">
                <a16:creationId xmlns:a16="http://schemas.microsoft.com/office/drawing/2014/main" id="{D069B847-930C-0ACC-6420-1BBC129114B4}"/>
              </a:ext>
            </a:extLst>
          </p:cNvPr>
          <p:cNvPicPr>
            <a:picLocks noChangeAspect="1"/>
          </p:cNvPicPr>
          <p:nvPr/>
        </p:nvPicPr>
        <p:blipFill>
          <a:blip r:embed="rId3"/>
          <a:stretch>
            <a:fillRect/>
          </a:stretch>
        </p:blipFill>
        <p:spPr>
          <a:xfrm>
            <a:off x="6221283" y="2724828"/>
            <a:ext cx="5147095" cy="3574372"/>
          </a:xfrm>
          <a:prstGeom prst="rect">
            <a:avLst/>
          </a:prstGeom>
          <a:effectLst>
            <a:outerShdw blurRad="50800" dist="38100" dir="2700000" algn="tl" rotWithShape="0">
              <a:prstClr val="black">
                <a:alpha val="40000"/>
              </a:prstClr>
            </a:outerShdw>
          </a:effectLst>
        </p:spPr>
      </p:pic>
      <p:sp>
        <p:nvSpPr>
          <p:cNvPr id="7" name="Oval 6">
            <a:extLst>
              <a:ext uri="{FF2B5EF4-FFF2-40B4-BE49-F238E27FC236}">
                <a16:creationId xmlns:a16="http://schemas.microsoft.com/office/drawing/2014/main" id="{829C531D-99D4-A21B-D1FA-A06A36990FAD}"/>
              </a:ext>
            </a:extLst>
          </p:cNvPr>
          <p:cNvSpPr/>
          <p:nvPr/>
        </p:nvSpPr>
        <p:spPr>
          <a:xfrm>
            <a:off x="6301509" y="5200485"/>
            <a:ext cx="4986641" cy="996314"/>
          </a:xfrm>
          <a:prstGeom prst="ellipse">
            <a:avLst/>
          </a:prstGeom>
          <a:noFill/>
          <a:ln w="57150">
            <a:solidFill>
              <a:srgbClr val="0E9ED5"/>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7" name="Group 16">
            <a:extLst>
              <a:ext uri="{FF2B5EF4-FFF2-40B4-BE49-F238E27FC236}">
                <a16:creationId xmlns:a16="http://schemas.microsoft.com/office/drawing/2014/main" id="{8E6B3085-F941-EE06-A67E-48B43A638622}"/>
              </a:ext>
            </a:extLst>
          </p:cNvPr>
          <p:cNvGrpSpPr/>
          <p:nvPr/>
        </p:nvGrpSpPr>
        <p:grpSpPr>
          <a:xfrm>
            <a:off x="9084165" y="224669"/>
            <a:ext cx="3248366" cy="2644172"/>
            <a:chOff x="9501583" y="80538"/>
            <a:chExt cx="2594249" cy="2134028"/>
          </a:xfrm>
        </p:grpSpPr>
        <p:pic>
          <p:nvPicPr>
            <p:cNvPr id="9" name="Picture 8" descr="A yellow sun with a face drawn on it&#10;&#10;Description automatically generated">
              <a:extLst>
                <a:ext uri="{FF2B5EF4-FFF2-40B4-BE49-F238E27FC236}">
                  <a16:creationId xmlns:a16="http://schemas.microsoft.com/office/drawing/2014/main" id="{F5F62859-A313-B32B-E38A-E54A7B87DEBB}"/>
                </a:ext>
              </a:extLst>
            </p:cNvPr>
            <p:cNvPicPr>
              <a:picLocks noChangeAspect="1"/>
            </p:cNvPicPr>
            <p:nvPr/>
          </p:nvPicPr>
          <p:blipFill rotWithShape="1">
            <a:blip r:embed="rId4"/>
            <a:srcRect l="12945" t="5802" r="15171" b="20401"/>
            <a:stretch/>
          </p:blipFill>
          <p:spPr>
            <a:xfrm>
              <a:off x="9501583" y="886252"/>
              <a:ext cx="1293881" cy="1328314"/>
            </a:xfrm>
            <a:prstGeom prst="rect">
              <a:avLst/>
            </a:prstGeom>
          </p:spPr>
        </p:pic>
        <p:grpSp>
          <p:nvGrpSpPr>
            <p:cNvPr id="16" name="Group 15">
              <a:extLst>
                <a:ext uri="{FF2B5EF4-FFF2-40B4-BE49-F238E27FC236}">
                  <a16:creationId xmlns:a16="http://schemas.microsoft.com/office/drawing/2014/main" id="{8FDB2EFE-C8D9-8516-FC59-29D89C3825C1}"/>
                </a:ext>
              </a:extLst>
            </p:cNvPr>
            <p:cNvGrpSpPr/>
            <p:nvPr/>
          </p:nvGrpSpPr>
          <p:grpSpPr>
            <a:xfrm>
              <a:off x="10306347" y="80538"/>
              <a:ext cx="1789485" cy="1532326"/>
              <a:chOff x="10306347" y="80538"/>
              <a:chExt cx="1789485" cy="1532326"/>
            </a:xfrm>
          </p:grpSpPr>
          <p:pic>
            <p:nvPicPr>
              <p:cNvPr id="8" name="Picture 7" descr="A blue and green circle with a face&#10;&#10;Description automatically generated">
                <a:extLst>
                  <a:ext uri="{FF2B5EF4-FFF2-40B4-BE49-F238E27FC236}">
                    <a16:creationId xmlns:a16="http://schemas.microsoft.com/office/drawing/2014/main" id="{5B32085A-C19D-734B-BBB2-569270B89F62}"/>
                  </a:ext>
                </a:extLst>
              </p:cNvPr>
              <p:cNvPicPr>
                <a:picLocks noChangeAspect="1"/>
              </p:cNvPicPr>
              <p:nvPr/>
            </p:nvPicPr>
            <p:blipFill>
              <a:blip r:embed="rId5"/>
              <a:stretch>
                <a:fillRect/>
              </a:stretch>
            </p:blipFill>
            <p:spPr>
              <a:xfrm>
                <a:off x="10727016" y="80538"/>
                <a:ext cx="1368816" cy="1368816"/>
              </a:xfrm>
              <a:prstGeom prst="rect">
                <a:avLst/>
              </a:prstGeom>
            </p:spPr>
          </p:pic>
          <p:sp>
            <p:nvSpPr>
              <p:cNvPr id="10" name="Chord 9">
                <a:extLst>
                  <a:ext uri="{FF2B5EF4-FFF2-40B4-BE49-F238E27FC236}">
                    <a16:creationId xmlns:a16="http://schemas.microsoft.com/office/drawing/2014/main" id="{DBE46AD4-6BB7-8F4E-8F38-5FC28DF672C8}"/>
                  </a:ext>
                </a:extLst>
              </p:cNvPr>
              <p:cNvSpPr/>
              <p:nvPr/>
            </p:nvSpPr>
            <p:spPr>
              <a:xfrm rot="10170486">
                <a:off x="10999490" y="267631"/>
                <a:ext cx="889612" cy="851416"/>
              </a:xfrm>
              <a:prstGeom prst="chord">
                <a:avLst>
                  <a:gd name="adj1" fmla="val 3525354"/>
                  <a:gd name="adj2" fmla="val 14183526"/>
                </a:avLst>
              </a:prstGeom>
              <a:solidFill>
                <a:srgbClr val="000000">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1" name="Straight Connector 10">
                <a:extLst>
                  <a:ext uri="{FF2B5EF4-FFF2-40B4-BE49-F238E27FC236}">
                    <a16:creationId xmlns:a16="http://schemas.microsoft.com/office/drawing/2014/main" id="{A86F7F20-F938-DBCC-B275-6E3A61B4A050}"/>
                  </a:ext>
                </a:extLst>
              </p:cNvPr>
              <p:cNvCxnSpPr>
                <a:cxnSpLocks/>
              </p:cNvCxnSpPr>
              <p:nvPr/>
            </p:nvCxnSpPr>
            <p:spPr>
              <a:xfrm flipV="1">
                <a:off x="10794777" y="1254257"/>
                <a:ext cx="421356" cy="107400"/>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31413B69-1733-A2A1-8998-823C91A1994C}"/>
                  </a:ext>
                </a:extLst>
              </p:cNvPr>
              <p:cNvCxnSpPr>
                <a:cxnSpLocks/>
                <a:endCxn id="8" idx="1"/>
              </p:cNvCxnSpPr>
              <p:nvPr/>
            </p:nvCxnSpPr>
            <p:spPr>
              <a:xfrm flipV="1">
                <a:off x="10529002" y="764946"/>
                <a:ext cx="198014" cy="220937"/>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C7CE6FE-9FCC-C182-161E-4716AFC1B456}"/>
                  </a:ext>
                </a:extLst>
              </p:cNvPr>
              <p:cNvCxnSpPr>
                <a:cxnSpLocks/>
              </p:cNvCxnSpPr>
              <p:nvPr/>
            </p:nvCxnSpPr>
            <p:spPr>
              <a:xfrm flipV="1">
                <a:off x="10686885" y="1020043"/>
                <a:ext cx="282653" cy="165895"/>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242BF34D-E8F6-A9AF-FFCE-4B4FF9FE0652}"/>
                  </a:ext>
                </a:extLst>
              </p:cNvPr>
              <p:cNvCxnSpPr>
                <a:cxnSpLocks/>
              </p:cNvCxnSpPr>
              <p:nvPr/>
            </p:nvCxnSpPr>
            <p:spPr>
              <a:xfrm flipV="1">
                <a:off x="10306347" y="508771"/>
                <a:ext cx="148282" cy="418982"/>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C305E5D-E247-2A25-0012-AAB0FDD1C25C}"/>
                  </a:ext>
                </a:extLst>
              </p:cNvPr>
              <p:cNvCxnSpPr>
                <a:cxnSpLocks/>
              </p:cNvCxnSpPr>
              <p:nvPr/>
            </p:nvCxnSpPr>
            <p:spPr>
              <a:xfrm>
                <a:off x="10775595" y="1593650"/>
                <a:ext cx="439850" cy="19214"/>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grpSp>
      </p:grpSp>
      <p:sp>
        <p:nvSpPr>
          <p:cNvPr id="2" name="Slide Number Placeholder 1">
            <a:extLst>
              <a:ext uri="{FF2B5EF4-FFF2-40B4-BE49-F238E27FC236}">
                <a16:creationId xmlns:a16="http://schemas.microsoft.com/office/drawing/2014/main" id="{1EEF6EB2-E2F1-7E52-03A7-07297A11645F}"/>
              </a:ext>
            </a:extLst>
          </p:cNvPr>
          <p:cNvSpPr>
            <a:spLocks noGrp="1"/>
          </p:cNvSpPr>
          <p:nvPr>
            <p:ph type="sldNum" sz="quarter" idx="4"/>
          </p:nvPr>
        </p:nvSpPr>
        <p:spPr/>
        <p:txBody>
          <a:bodyPr/>
          <a:lstStyle/>
          <a:p>
            <a:fld id="{ADD2A1D5-2242-2445-A787-A1ADAF4A1717}" type="slidenum">
              <a:rPr lang="en-US" smtClean="0"/>
              <a:t>21</a:t>
            </a:fld>
            <a:endParaRPr lang="en-US"/>
          </a:p>
        </p:txBody>
      </p:sp>
    </p:spTree>
    <p:extLst>
      <p:ext uri="{BB962C8B-B14F-4D97-AF65-F5344CB8AC3E}">
        <p14:creationId xmlns:p14="http://schemas.microsoft.com/office/powerpoint/2010/main" val="222955733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909AADF9-DE70-8B82-B1FD-A704EDBB0246}"/>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52389BEA-DD7F-ACBC-E5BC-B9ACB81B059D}"/>
              </a:ext>
            </a:extLst>
          </p:cNvPr>
          <p:cNvSpPr>
            <a:spLocks noGrp="1"/>
          </p:cNvSpPr>
          <p:nvPr>
            <p:ph type="sldNum" sz="quarter" idx="4"/>
          </p:nvPr>
        </p:nvSpPr>
        <p:spPr/>
        <p:txBody>
          <a:bodyPr/>
          <a:lstStyle/>
          <a:p>
            <a:fld id="{ADD2A1D5-2242-2445-A787-A1ADAF4A1717}" type="slidenum">
              <a:rPr lang="en-US" smtClean="0"/>
              <a:t>22</a:t>
            </a:fld>
            <a:endParaRPr lang="en-US" dirty="0"/>
          </a:p>
        </p:txBody>
      </p:sp>
      <p:pic>
        <p:nvPicPr>
          <p:cNvPr id="46082" name="Picture 2">
            <a:extLst>
              <a:ext uri="{FF2B5EF4-FFF2-40B4-BE49-F238E27FC236}">
                <a16:creationId xmlns:a16="http://schemas.microsoft.com/office/drawing/2014/main" id="{33C6F288-9204-073C-E807-34A956E938D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381000"/>
            <a:ext cx="12192000" cy="6096000"/>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BEBFBF17-C5F4-0185-99BA-9434D8DF01A7}"/>
              </a:ext>
            </a:extLst>
          </p:cNvPr>
          <p:cNvSpPr/>
          <p:nvPr/>
        </p:nvSpPr>
        <p:spPr>
          <a:xfrm>
            <a:off x="2005984" y="219334"/>
            <a:ext cx="2137040" cy="94077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skerville" panose="02020502070401020303" pitchFamily="18" charset="0"/>
                <a:ea typeface="Baskerville" panose="02020502070401020303" pitchFamily="18" charset="0"/>
              </a:rPr>
              <a:t>Jupiter in reflected light</a:t>
            </a:r>
          </a:p>
        </p:txBody>
      </p:sp>
      <p:sp>
        <p:nvSpPr>
          <p:cNvPr id="6" name="Rounded Rectangle 5">
            <a:extLst>
              <a:ext uri="{FF2B5EF4-FFF2-40B4-BE49-F238E27FC236}">
                <a16:creationId xmlns:a16="http://schemas.microsoft.com/office/drawing/2014/main" id="{83E0D6DB-7FA6-FDA9-0324-253840C0D29A}"/>
              </a:ext>
            </a:extLst>
          </p:cNvPr>
          <p:cNvSpPr/>
          <p:nvPr/>
        </p:nvSpPr>
        <p:spPr>
          <a:xfrm>
            <a:off x="7664694" y="197767"/>
            <a:ext cx="2906890" cy="94077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skerville" panose="02020502070401020303" pitchFamily="18" charset="0"/>
                <a:ea typeface="Baskerville" panose="02020502070401020303" pitchFamily="18" charset="0"/>
              </a:rPr>
              <a:t>Jupiter in thermal emission at 5 um</a:t>
            </a:r>
          </a:p>
        </p:txBody>
      </p:sp>
      <p:sp>
        <p:nvSpPr>
          <p:cNvPr id="7" name="TextBox 6">
            <a:extLst>
              <a:ext uri="{FF2B5EF4-FFF2-40B4-BE49-F238E27FC236}">
                <a16:creationId xmlns:a16="http://schemas.microsoft.com/office/drawing/2014/main" id="{160035E8-92C5-50E3-2BEE-C1D8C12336AC}"/>
              </a:ext>
            </a:extLst>
          </p:cNvPr>
          <p:cNvSpPr txBox="1"/>
          <p:nvPr/>
        </p:nvSpPr>
        <p:spPr>
          <a:xfrm>
            <a:off x="404762" y="6048191"/>
            <a:ext cx="1862368" cy="369332"/>
          </a:xfrm>
          <a:prstGeom prst="rect">
            <a:avLst/>
          </a:prstGeom>
          <a:noFill/>
        </p:spPr>
        <p:txBody>
          <a:bodyPr wrap="none" rtlCol="0">
            <a:spAutoFit/>
          </a:bodyPr>
          <a:lstStyle/>
          <a:p>
            <a:pPr algn="ctr"/>
            <a:r>
              <a:rPr lang="en-US" dirty="0">
                <a:solidFill>
                  <a:schemeClr val="bg1"/>
                </a:solidFill>
                <a:latin typeface="Baskerville" panose="02020502070401020303" pitchFamily="18" charset="0"/>
                <a:ea typeface="Baskerville" panose="02020502070401020303" pitchFamily="18" charset="0"/>
              </a:rPr>
              <a:t>Image credit: GPI</a:t>
            </a:r>
          </a:p>
        </p:txBody>
      </p:sp>
    </p:spTree>
    <p:extLst>
      <p:ext uri="{BB962C8B-B14F-4D97-AF65-F5344CB8AC3E}">
        <p14:creationId xmlns:p14="http://schemas.microsoft.com/office/powerpoint/2010/main" val="8048305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12B9A61-82A6-8986-F513-2E55C4F65694}"/>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9F0F76F1-A16C-3693-E4B4-538B4CFD3A96}"/>
              </a:ext>
            </a:extLst>
          </p:cNvPr>
          <p:cNvPicPr>
            <a:picLocks noChangeAspect="1"/>
          </p:cNvPicPr>
          <p:nvPr/>
        </p:nvPicPr>
        <p:blipFill>
          <a:blip r:embed="rId2"/>
          <a:stretch>
            <a:fillRect/>
          </a:stretch>
        </p:blipFill>
        <p:spPr>
          <a:xfrm>
            <a:off x="1808583" y="1015121"/>
            <a:ext cx="8874967" cy="5710458"/>
          </a:xfrm>
          <a:prstGeom prst="rect">
            <a:avLst/>
          </a:prstGeom>
        </p:spPr>
      </p:pic>
      <p:sp>
        <p:nvSpPr>
          <p:cNvPr id="3" name="Title 2">
            <a:extLst>
              <a:ext uri="{FF2B5EF4-FFF2-40B4-BE49-F238E27FC236}">
                <a16:creationId xmlns:a16="http://schemas.microsoft.com/office/drawing/2014/main" id="{1A2F1A63-F1E6-C472-FFEF-03D444353B27}"/>
              </a:ext>
            </a:extLst>
          </p:cNvPr>
          <p:cNvSpPr>
            <a:spLocks noGrp="1"/>
          </p:cNvSpPr>
          <p:nvPr>
            <p:ph type="title"/>
          </p:nvPr>
        </p:nvSpPr>
        <p:spPr/>
        <p:txBody>
          <a:bodyPr>
            <a:noAutofit/>
          </a:bodyPr>
          <a:lstStyle/>
          <a:p>
            <a:r>
              <a:rPr lang="en-US" sz="3600" dirty="0"/>
              <a:t>Direct imaging has historically been sensitive to hot, young, wide, giant planet/brown dwarf companion population</a:t>
            </a:r>
          </a:p>
        </p:txBody>
      </p:sp>
      <p:sp>
        <p:nvSpPr>
          <p:cNvPr id="6" name="TextBox 5">
            <a:extLst>
              <a:ext uri="{FF2B5EF4-FFF2-40B4-BE49-F238E27FC236}">
                <a16:creationId xmlns:a16="http://schemas.microsoft.com/office/drawing/2014/main" id="{9BB4D603-C1E7-E638-D999-ACE23337905E}"/>
              </a:ext>
            </a:extLst>
          </p:cNvPr>
          <p:cNvSpPr txBox="1"/>
          <p:nvPr/>
        </p:nvSpPr>
        <p:spPr>
          <a:xfrm>
            <a:off x="153209" y="6176742"/>
            <a:ext cx="3107454"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Franson &amp; Bowler 2023</a:t>
            </a:r>
          </a:p>
        </p:txBody>
      </p:sp>
      <p:sp>
        <p:nvSpPr>
          <p:cNvPr id="7" name="Rounded Rectangle 6">
            <a:extLst>
              <a:ext uri="{FF2B5EF4-FFF2-40B4-BE49-F238E27FC236}">
                <a16:creationId xmlns:a16="http://schemas.microsoft.com/office/drawing/2014/main" id="{093DC8FF-7D9B-8F2E-1ADD-1A1FAC8A784F}"/>
              </a:ext>
            </a:extLst>
          </p:cNvPr>
          <p:cNvSpPr/>
          <p:nvPr/>
        </p:nvSpPr>
        <p:spPr>
          <a:xfrm>
            <a:off x="3693144" y="1097497"/>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Younger</a:t>
            </a:r>
          </a:p>
        </p:txBody>
      </p:sp>
      <p:sp>
        <p:nvSpPr>
          <p:cNvPr id="8" name="Rounded Rectangle 7">
            <a:extLst>
              <a:ext uri="{FF2B5EF4-FFF2-40B4-BE49-F238E27FC236}">
                <a16:creationId xmlns:a16="http://schemas.microsoft.com/office/drawing/2014/main" id="{11C8BC9E-B214-5094-A637-067352E0699C}"/>
              </a:ext>
            </a:extLst>
          </p:cNvPr>
          <p:cNvSpPr/>
          <p:nvPr/>
        </p:nvSpPr>
        <p:spPr>
          <a:xfrm>
            <a:off x="2954249" y="4997178"/>
            <a:ext cx="1095237"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Fainter</a:t>
            </a:r>
          </a:p>
        </p:txBody>
      </p:sp>
      <p:sp>
        <p:nvSpPr>
          <p:cNvPr id="9" name="Rounded Rectangle 8">
            <a:extLst>
              <a:ext uri="{FF2B5EF4-FFF2-40B4-BE49-F238E27FC236}">
                <a16:creationId xmlns:a16="http://schemas.microsoft.com/office/drawing/2014/main" id="{54C35115-CBF1-745E-3F64-6EE7533058F5}"/>
              </a:ext>
            </a:extLst>
          </p:cNvPr>
          <p:cNvSpPr/>
          <p:nvPr/>
        </p:nvSpPr>
        <p:spPr>
          <a:xfrm>
            <a:off x="8017820" y="1673669"/>
            <a:ext cx="818270" cy="508883"/>
          </a:xfrm>
          <a:prstGeom prst="roundRect">
            <a:avLst/>
          </a:prstGeom>
          <a:solidFill>
            <a:schemeClr val="bg1"/>
          </a:solidFill>
          <a:ln>
            <a:solidFill>
              <a:srgbClr val="1EB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EB100"/>
                </a:solidFill>
                <a:latin typeface="Baskerville" panose="02020502070401020303" pitchFamily="18" charset="0"/>
                <a:ea typeface="Baskerville" panose="02020502070401020303" pitchFamily="18" charset="0"/>
              </a:rPr>
              <a:t>Stars</a:t>
            </a:r>
          </a:p>
        </p:txBody>
      </p:sp>
      <p:sp>
        <p:nvSpPr>
          <p:cNvPr id="11" name="Rounded Rectangle 10">
            <a:extLst>
              <a:ext uri="{FF2B5EF4-FFF2-40B4-BE49-F238E27FC236}">
                <a16:creationId xmlns:a16="http://schemas.microsoft.com/office/drawing/2014/main" id="{32E41FFA-3B4E-5E4F-611C-6D2BC219A73A}"/>
              </a:ext>
            </a:extLst>
          </p:cNvPr>
          <p:cNvSpPr/>
          <p:nvPr/>
        </p:nvSpPr>
        <p:spPr>
          <a:xfrm>
            <a:off x="2954248" y="1692296"/>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Brighter</a:t>
            </a:r>
          </a:p>
        </p:txBody>
      </p:sp>
      <p:sp>
        <p:nvSpPr>
          <p:cNvPr id="12" name="Rounded Rectangle 11">
            <a:extLst>
              <a:ext uri="{FF2B5EF4-FFF2-40B4-BE49-F238E27FC236}">
                <a16:creationId xmlns:a16="http://schemas.microsoft.com/office/drawing/2014/main" id="{52920556-CBA6-9703-4F3B-D2BAAE1546D9}"/>
              </a:ext>
            </a:extLst>
          </p:cNvPr>
          <p:cNvSpPr/>
          <p:nvPr/>
        </p:nvSpPr>
        <p:spPr>
          <a:xfrm>
            <a:off x="8669471" y="4929889"/>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Older</a:t>
            </a:r>
          </a:p>
        </p:txBody>
      </p:sp>
      <p:sp>
        <p:nvSpPr>
          <p:cNvPr id="13" name="Rounded Rectangle 12">
            <a:extLst>
              <a:ext uri="{FF2B5EF4-FFF2-40B4-BE49-F238E27FC236}">
                <a16:creationId xmlns:a16="http://schemas.microsoft.com/office/drawing/2014/main" id="{9B0AEBDE-CD87-818B-DCC0-DDD66457D4D6}"/>
              </a:ext>
            </a:extLst>
          </p:cNvPr>
          <p:cNvSpPr/>
          <p:nvPr/>
        </p:nvSpPr>
        <p:spPr>
          <a:xfrm>
            <a:off x="5277729" y="2292600"/>
            <a:ext cx="1720229" cy="508883"/>
          </a:xfrm>
          <a:prstGeom prst="roundRect">
            <a:avLst/>
          </a:prstGeom>
          <a:solidFill>
            <a:schemeClr val="bg1"/>
          </a:solidFill>
          <a:ln>
            <a:solidFill>
              <a:srgbClr val="0076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76BB"/>
                </a:solidFill>
                <a:latin typeface="Baskerville" panose="02020502070401020303" pitchFamily="18" charset="0"/>
                <a:ea typeface="Baskerville" panose="02020502070401020303" pitchFamily="18" charset="0"/>
              </a:rPr>
              <a:t>Brown Dwarfs</a:t>
            </a:r>
          </a:p>
        </p:txBody>
      </p:sp>
      <p:sp>
        <p:nvSpPr>
          <p:cNvPr id="14" name="Rounded Rectangle 13">
            <a:extLst>
              <a:ext uri="{FF2B5EF4-FFF2-40B4-BE49-F238E27FC236}">
                <a16:creationId xmlns:a16="http://schemas.microsoft.com/office/drawing/2014/main" id="{D3D936EB-5FF0-7A5D-4D6A-F01B5F6507A9}"/>
              </a:ext>
            </a:extLst>
          </p:cNvPr>
          <p:cNvSpPr/>
          <p:nvPr/>
        </p:nvSpPr>
        <p:spPr>
          <a:xfrm>
            <a:off x="3693144" y="4072055"/>
            <a:ext cx="1095237" cy="508883"/>
          </a:xfrm>
          <a:prstGeom prst="roundRect">
            <a:avLst/>
          </a:prstGeom>
          <a:solidFill>
            <a:schemeClr val="bg1"/>
          </a:solidFill>
          <a:ln>
            <a:solidFill>
              <a:srgbClr val="FF9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9400"/>
                </a:solidFill>
                <a:latin typeface="Baskerville" panose="02020502070401020303" pitchFamily="18" charset="0"/>
                <a:ea typeface="Baskerville" panose="02020502070401020303" pitchFamily="18" charset="0"/>
              </a:rPr>
              <a:t>Planets</a:t>
            </a:r>
          </a:p>
        </p:txBody>
      </p:sp>
      <p:sp>
        <p:nvSpPr>
          <p:cNvPr id="15" name="Slide Number Placeholder 14">
            <a:extLst>
              <a:ext uri="{FF2B5EF4-FFF2-40B4-BE49-F238E27FC236}">
                <a16:creationId xmlns:a16="http://schemas.microsoft.com/office/drawing/2014/main" id="{EDE92E51-5E5A-1EB8-CBF2-0B89B5D6C074}"/>
              </a:ext>
            </a:extLst>
          </p:cNvPr>
          <p:cNvSpPr>
            <a:spLocks noGrp="1"/>
          </p:cNvSpPr>
          <p:nvPr>
            <p:ph type="sldNum" sz="quarter" idx="4"/>
          </p:nvPr>
        </p:nvSpPr>
        <p:spPr/>
        <p:txBody>
          <a:bodyPr/>
          <a:lstStyle/>
          <a:p>
            <a:fld id="{ADD2A1D5-2242-2445-A787-A1ADAF4A1717}" type="slidenum">
              <a:rPr lang="en-US" smtClean="0"/>
              <a:t>23</a:t>
            </a:fld>
            <a:endParaRPr lang="en-US"/>
          </a:p>
        </p:txBody>
      </p:sp>
    </p:spTree>
    <p:extLst>
      <p:ext uri="{BB962C8B-B14F-4D97-AF65-F5344CB8AC3E}">
        <p14:creationId xmlns:p14="http://schemas.microsoft.com/office/powerpoint/2010/main" val="10816178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51DBD-D069-C23F-DE7A-55121CA5C724}"/>
            </a:ext>
          </a:extLst>
        </p:cNvPr>
        <p:cNvGrpSpPr/>
        <p:nvPr/>
      </p:nvGrpSpPr>
      <p:grpSpPr>
        <a:xfrm>
          <a:off x="0" y="0"/>
          <a:ext cx="0" cy="0"/>
          <a:chOff x="0" y="0"/>
          <a:chExt cx="0" cy="0"/>
        </a:xfrm>
      </p:grpSpPr>
      <p:pic>
        <p:nvPicPr>
          <p:cNvPr id="17410" name="Picture 2">
            <a:extLst>
              <a:ext uri="{FF2B5EF4-FFF2-40B4-BE49-F238E27FC236}">
                <a16:creationId xmlns:a16="http://schemas.microsoft.com/office/drawing/2014/main" id="{F2F1C655-FE1E-A941-B5C5-A4C4C9A640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74" y="1045029"/>
            <a:ext cx="9545652" cy="5812971"/>
          </a:xfrm>
          <a:prstGeom prst="rect">
            <a:avLst/>
          </a:prstGeom>
          <a:noFill/>
          <a:extLst>
            <a:ext uri="{909E8E84-426E-40DD-AFC4-6F175D3DCCD1}">
              <a14:hiddenFill xmlns:a14="http://schemas.microsoft.com/office/drawing/2010/main">
                <a:solidFill>
                  <a:srgbClr val="FFFFFF"/>
                </a:solidFill>
              </a14:hiddenFill>
            </a:ext>
          </a:extLst>
        </p:spPr>
      </p:pic>
      <p:sp>
        <p:nvSpPr>
          <p:cNvPr id="5" name="Title 2">
            <a:extLst>
              <a:ext uri="{FF2B5EF4-FFF2-40B4-BE49-F238E27FC236}">
                <a16:creationId xmlns:a16="http://schemas.microsoft.com/office/drawing/2014/main" id="{67D61748-45F9-84B6-DEA6-9B38162C7300}"/>
              </a:ext>
            </a:extLst>
          </p:cNvPr>
          <p:cNvSpPr txBox="1">
            <a:spLocks/>
          </p:cNvSpPr>
          <p:nvPr/>
        </p:nvSpPr>
        <p:spPr>
          <a:xfrm>
            <a:off x="490365" y="163523"/>
            <a:ext cx="11211269" cy="752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skerville" panose="02020502070401020303" pitchFamily="18" charset="0"/>
                <a:ea typeface="Baskerville" panose="02020502070401020303" pitchFamily="18" charset="0"/>
                <a:cs typeface="+mj-cs"/>
              </a:defRPr>
            </a:lvl1pPr>
          </a:lstStyle>
          <a:p>
            <a:r>
              <a:rPr lang="en-US" sz="3600" dirty="0"/>
              <a:t>Direct imaging has historically been sensitive to hot, young, wide, giant planet/brown dwarf companion population</a:t>
            </a:r>
          </a:p>
        </p:txBody>
      </p:sp>
      <p:sp>
        <p:nvSpPr>
          <p:cNvPr id="6" name="Slide Number Placeholder 5">
            <a:extLst>
              <a:ext uri="{FF2B5EF4-FFF2-40B4-BE49-F238E27FC236}">
                <a16:creationId xmlns:a16="http://schemas.microsoft.com/office/drawing/2014/main" id="{79770C58-438B-28C1-C998-CC2D67B17656}"/>
              </a:ext>
            </a:extLst>
          </p:cNvPr>
          <p:cNvSpPr>
            <a:spLocks noGrp="1"/>
          </p:cNvSpPr>
          <p:nvPr>
            <p:ph type="sldNum" sz="quarter" idx="4"/>
          </p:nvPr>
        </p:nvSpPr>
        <p:spPr/>
        <p:txBody>
          <a:bodyPr/>
          <a:lstStyle/>
          <a:p>
            <a:fld id="{ADD2A1D5-2242-2445-A787-A1ADAF4A1717}" type="slidenum">
              <a:rPr lang="en-US" smtClean="0"/>
              <a:t>24</a:t>
            </a:fld>
            <a:endParaRPr lang="en-US"/>
          </a:p>
        </p:txBody>
      </p:sp>
    </p:spTree>
    <p:extLst>
      <p:ext uri="{BB962C8B-B14F-4D97-AF65-F5344CB8AC3E}">
        <p14:creationId xmlns:p14="http://schemas.microsoft.com/office/powerpoint/2010/main" val="16845855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cartoon of a lighthouse&#10;&#10;Description automatically generated">
            <a:extLst>
              <a:ext uri="{FF2B5EF4-FFF2-40B4-BE49-F238E27FC236}">
                <a16:creationId xmlns:a16="http://schemas.microsoft.com/office/drawing/2014/main" id="{9A99614F-04DB-56DB-5BC1-123E41210831}"/>
              </a:ext>
            </a:extLst>
          </p:cNvPr>
          <p:cNvPicPr>
            <a:picLocks noChangeAspect="1"/>
          </p:cNvPicPr>
          <p:nvPr/>
        </p:nvPicPr>
        <p:blipFill rotWithShape="1">
          <a:blip r:embed="rId2"/>
          <a:srcRect l="32829" t="6108" r="7717" b="14924"/>
          <a:stretch/>
        </p:blipFill>
        <p:spPr>
          <a:xfrm>
            <a:off x="162822" y="1446924"/>
            <a:ext cx="3744160" cy="4973043"/>
          </a:xfrm>
          <a:prstGeom prst="rect">
            <a:avLst/>
          </a:prstGeom>
        </p:spPr>
      </p:pic>
      <p:pic>
        <p:nvPicPr>
          <p:cNvPr id="5" name="Picture 4" descr="A cartoon of a green bacteria&#10;&#10;Description automatically generated">
            <a:extLst>
              <a:ext uri="{FF2B5EF4-FFF2-40B4-BE49-F238E27FC236}">
                <a16:creationId xmlns:a16="http://schemas.microsoft.com/office/drawing/2014/main" id="{31C54E36-FBD7-93CE-8B93-F8F2AC5419E6}"/>
              </a:ext>
            </a:extLst>
          </p:cNvPr>
          <p:cNvPicPr>
            <a:picLocks noChangeAspect="1"/>
          </p:cNvPicPr>
          <p:nvPr/>
        </p:nvPicPr>
        <p:blipFill>
          <a:blip r:embed="rId3"/>
          <a:stretch>
            <a:fillRect/>
          </a:stretch>
        </p:blipFill>
        <p:spPr>
          <a:xfrm rot="1588952">
            <a:off x="10144228" y="5007358"/>
            <a:ext cx="1332557" cy="1332557"/>
          </a:xfrm>
          <a:prstGeom prst="rect">
            <a:avLst/>
          </a:prstGeom>
        </p:spPr>
      </p:pic>
      <p:sp>
        <p:nvSpPr>
          <p:cNvPr id="6" name="Rectangle 5">
            <a:extLst>
              <a:ext uri="{FF2B5EF4-FFF2-40B4-BE49-F238E27FC236}">
                <a16:creationId xmlns:a16="http://schemas.microsoft.com/office/drawing/2014/main" id="{CFE2057E-00F6-6342-3961-BA41CC8A24A1}"/>
              </a:ext>
            </a:extLst>
          </p:cNvPr>
          <p:cNvSpPr/>
          <p:nvPr/>
        </p:nvSpPr>
        <p:spPr>
          <a:xfrm>
            <a:off x="1709411" y="1446924"/>
            <a:ext cx="9249103" cy="2179145"/>
          </a:xfrm>
          <a:prstGeom prst="rect">
            <a:avLst/>
          </a:prstGeom>
          <a:solidFill>
            <a:schemeClr val="bg1">
              <a:alpha val="6778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ysClr val="windowText" lastClr="000000"/>
                </a:solidFill>
                <a:latin typeface="Baskerville" panose="02020502070401020303" pitchFamily="18" charset="0"/>
                <a:ea typeface="Baskerville" panose="02020502070401020303" pitchFamily="18" charset="0"/>
              </a:rPr>
              <a:t>How we achieve high contrasts</a:t>
            </a:r>
          </a:p>
        </p:txBody>
      </p:sp>
      <p:pic>
        <p:nvPicPr>
          <p:cNvPr id="10" name="Picture 9" descr="A black background with a black square&#10;&#10;AI-generated content may be incorrect.">
            <a:extLst>
              <a:ext uri="{FF2B5EF4-FFF2-40B4-BE49-F238E27FC236}">
                <a16:creationId xmlns:a16="http://schemas.microsoft.com/office/drawing/2014/main" id="{8F0F9A32-3747-F97F-0B02-F18B17233797}"/>
              </a:ext>
            </a:extLst>
          </p:cNvPr>
          <p:cNvPicPr>
            <a:picLocks noChangeAspect="1"/>
          </p:cNvPicPr>
          <p:nvPr/>
        </p:nvPicPr>
        <p:blipFill>
          <a:blip r:embed="rId4"/>
          <a:srcRect b="27486"/>
          <a:stretch>
            <a:fillRect/>
          </a:stretch>
        </p:blipFill>
        <p:spPr>
          <a:xfrm>
            <a:off x="4101919" y="3334162"/>
            <a:ext cx="3988162" cy="2891995"/>
          </a:xfrm>
          <a:prstGeom prst="rect">
            <a:avLst/>
          </a:prstGeom>
        </p:spPr>
      </p:pic>
    </p:spTree>
    <p:extLst>
      <p:ext uri="{BB962C8B-B14F-4D97-AF65-F5344CB8AC3E}">
        <p14:creationId xmlns:p14="http://schemas.microsoft.com/office/powerpoint/2010/main" val="12116936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186D3B7-7AB1-06C7-FDB8-3E3F4206CC4E}"/>
              </a:ext>
            </a:extLst>
          </p:cNvPr>
          <p:cNvSpPr>
            <a:spLocks noGrp="1"/>
          </p:cNvSpPr>
          <p:nvPr>
            <p:ph type="title"/>
          </p:nvPr>
        </p:nvSpPr>
        <p:spPr>
          <a:xfrm>
            <a:off x="513826" y="132421"/>
            <a:ext cx="11211269" cy="838423"/>
          </a:xfrm>
        </p:spPr>
        <p:txBody>
          <a:bodyPr>
            <a:noAutofit/>
          </a:bodyPr>
          <a:lstStyle/>
          <a:p>
            <a:r>
              <a:rPr lang="en-US" sz="2800" dirty="0"/>
              <a:t>High contrast, high resolution is achieved through some combination of adaptive optics, </a:t>
            </a:r>
            <a:r>
              <a:rPr lang="en-US" sz="2800" dirty="0" err="1"/>
              <a:t>coronagraphy</a:t>
            </a:r>
            <a:r>
              <a:rPr lang="en-US" sz="2800" dirty="0"/>
              <a:t>, image/spectrum post processing</a:t>
            </a:r>
          </a:p>
        </p:txBody>
      </p:sp>
      <p:sp>
        <p:nvSpPr>
          <p:cNvPr id="6" name="Rounded Rectangle 5">
            <a:extLst>
              <a:ext uri="{FF2B5EF4-FFF2-40B4-BE49-F238E27FC236}">
                <a16:creationId xmlns:a16="http://schemas.microsoft.com/office/drawing/2014/main" id="{8A194CEB-5E15-EA34-72D0-0149FC08F987}"/>
              </a:ext>
            </a:extLst>
          </p:cNvPr>
          <p:cNvSpPr/>
          <p:nvPr/>
        </p:nvSpPr>
        <p:spPr>
          <a:xfrm>
            <a:off x="496712" y="1839525"/>
            <a:ext cx="2460977" cy="134717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Used on the ground</a:t>
            </a:r>
          </a:p>
        </p:txBody>
      </p:sp>
      <p:sp>
        <p:nvSpPr>
          <p:cNvPr id="7" name="Rounded Rectangle 6">
            <a:extLst>
              <a:ext uri="{FF2B5EF4-FFF2-40B4-BE49-F238E27FC236}">
                <a16:creationId xmlns:a16="http://schemas.microsoft.com/office/drawing/2014/main" id="{A33D2ACC-87BE-0B56-D82C-7B3B3D5749F1}"/>
              </a:ext>
            </a:extLst>
          </p:cNvPr>
          <p:cNvSpPr/>
          <p:nvPr/>
        </p:nvSpPr>
        <p:spPr>
          <a:xfrm>
            <a:off x="7237762" y="4289779"/>
            <a:ext cx="4487333" cy="134717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HCI instruments can be imagers or spectrographs</a:t>
            </a:r>
          </a:p>
        </p:txBody>
      </p:sp>
      <p:sp>
        <p:nvSpPr>
          <p:cNvPr id="8" name="Rounded Rectangle 7">
            <a:extLst>
              <a:ext uri="{FF2B5EF4-FFF2-40B4-BE49-F238E27FC236}">
                <a16:creationId xmlns:a16="http://schemas.microsoft.com/office/drawing/2014/main" id="{4968738F-AF77-2C37-472E-32AE7B705692}"/>
              </a:ext>
            </a:extLst>
          </p:cNvPr>
          <p:cNvSpPr/>
          <p:nvPr/>
        </p:nvSpPr>
        <p:spPr>
          <a:xfrm>
            <a:off x="3979333" y="2056424"/>
            <a:ext cx="2895600" cy="2334955"/>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Not every observation is best served by a coronagraph</a:t>
            </a:r>
          </a:p>
        </p:txBody>
      </p:sp>
      <p:sp>
        <p:nvSpPr>
          <p:cNvPr id="9" name="Bent Arrow 8">
            <a:extLst>
              <a:ext uri="{FF2B5EF4-FFF2-40B4-BE49-F238E27FC236}">
                <a16:creationId xmlns:a16="http://schemas.microsoft.com/office/drawing/2014/main" id="{91621350-7601-0AE7-5A8B-2D21913C79B9}"/>
              </a:ext>
            </a:extLst>
          </p:cNvPr>
          <p:cNvSpPr/>
          <p:nvPr/>
        </p:nvSpPr>
        <p:spPr>
          <a:xfrm rot="10800000">
            <a:off x="1727201" y="970844"/>
            <a:ext cx="813816" cy="868680"/>
          </a:xfrm>
          <a:prstGeom prst="bentArrow">
            <a:avLst/>
          </a:prstGeom>
          <a:solidFill>
            <a:srgbClr val="1C90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Bent Arrow 9">
            <a:extLst>
              <a:ext uri="{FF2B5EF4-FFF2-40B4-BE49-F238E27FC236}">
                <a16:creationId xmlns:a16="http://schemas.microsoft.com/office/drawing/2014/main" id="{7DFAEFED-35DF-DC38-5FFB-25AFC3EB50D3}"/>
              </a:ext>
            </a:extLst>
          </p:cNvPr>
          <p:cNvSpPr/>
          <p:nvPr/>
        </p:nvSpPr>
        <p:spPr>
          <a:xfrm rot="10800000" flipH="1">
            <a:off x="3572425" y="970844"/>
            <a:ext cx="813816" cy="1727200"/>
          </a:xfrm>
          <a:prstGeom prst="bentArrow">
            <a:avLst>
              <a:gd name="adj1" fmla="val 25000"/>
              <a:gd name="adj2" fmla="val 24306"/>
              <a:gd name="adj3" fmla="val 25000"/>
              <a:gd name="adj4" fmla="val 43750"/>
            </a:avLst>
          </a:prstGeom>
          <a:solidFill>
            <a:srgbClr val="1C90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 name="Down Arrow 10">
            <a:extLst>
              <a:ext uri="{FF2B5EF4-FFF2-40B4-BE49-F238E27FC236}">
                <a16:creationId xmlns:a16="http://schemas.microsoft.com/office/drawing/2014/main" id="{3093EAC7-D572-A4B3-9212-845FA53FDE64}"/>
              </a:ext>
            </a:extLst>
          </p:cNvPr>
          <p:cNvSpPr/>
          <p:nvPr/>
        </p:nvSpPr>
        <p:spPr>
          <a:xfrm>
            <a:off x="7563556" y="970844"/>
            <a:ext cx="361244" cy="3239912"/>
          </a:xfrm>
          <a:prstGeom prst="downArrow">
            <a:avLst/>
          </a:prstGeom>
          <a:solidFill>
            <a:srgbClr val="1C90FF"/>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6677E76D-3899-5475-DA6B-9D56E51B4D18}"/>
              </a:ext>
            </a:extLst>
          </p:cNvPr>
          <p:cNvSpPr>
            <a:spLocks noGrp="1"/>
          </p:cNvSpPr>
          <p:nvPr>
            <p:ph type="sldNum" sz="quarter" idx="4"/>
          </p:nvPr>
        </p:nvSpPr>
        <p:spPr/>
        <p:txBody>
          <a:bodyPr/>
          <a:lstStyle/>
          <a:p>
            <a:fld id="{ADD2A1D5-2242-2445-A787-A1ADAF4A1717}" type="slidenum">
              <a:rPr lang="en-US" smtClean="0"/>
              <a:t>26</a:t>
            </a:fld>
            <a:endParaRPr lang="en-US"/>
          </a:p>
        </p:txBody>
      </p:sp>
    </p:spTree>
    <p:extLst>
      <p:ext uri="{BB962C8B-B14F-4D97-AF65-F5344CB8AC3E}">
        <p14:creationId xmlns:p14="http://schemas.microsoft.com/office/powerpoint/2010/main" val="383721266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01CA2E-8548-DD81-D6A2-CC457F7C5ECA}"/>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5C2FB26-C1ED-AE0A-EBEC-A21E601E5CC6}"/>
              </a:ext>
            </a:extLst>
          </p:cNvPr>
          <p:cNvSpPr>
            <a:spLocks noGrp="1"/>
          </p:cNvSpPr>
          <p:nvPr>
            <p:ph type="title"/>
          </p:nvPr>
        </p:nvSpPr>
        <p:spPr/>
        <p:txBody>
          <a:bodyPr/>
          <a:lstStyle/>
          <a:p>
            <a:r>
              <a:rPr lang="en-US" dirty="0"/>
              <a:t>Twinkling is bad for science</a:t>
            </a:r>
          </a:p>
        </p:txBody>
      </p:sp>
      <p:pic>
        <p:nvPicPr>
          <p:cNvPr id="43010" name="Picture 2" descr="UCLA Galactic Center Group">
            <a:extLst>
              <a:ext uri="{FF2B5EF4-FFF2-40B4-BE49-F238E27FC236}">
                <a16:creationId xmlns:a16="http://schemas.microsoft.com/office/drawing/2014/main" id="{9043966F-2838-7001-38D2-C6C95BE9B18C}"/>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a:fillRect/>
          </a:stretch>
        </p:blipFill>
        <p:spPr bwMode="auto">
          <a:xfrm>
            <a:off x="1128889" y="1377244"/>
            <a:ext cx="5376264" cy="50766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A67088B5-3175-A154-0058-91CEAB791636}"/>
              </a:ext>
            </a:extLst>
          </p:cNvPr>
          <p:cNvSpPr txBox="1"/>
          <p:nvPr/>
        </p:nvSpPr>
        <p:spPr>
          <a:xfrm>
            <a:off x="1219198" y="5767051"/>
            <a:ext cx="2173531" cy="830997"/>
          </a:xfrm>
          <a:prstGeom prst="rect">
            <a:avLst/>
          </a:prstGeom>
          <a:noFill/>
        </p:spPr>
        <p:txBody>
          <a:bodyPr wrap="square" rtlCol="0">
            <a:spAutoFit/>
          </a:bodyPr>
          <a:lstStyle/>
          <a:p>
            <a:pPr algn="ctr"/>
            <a:r>
              <a:rPr lang="en-US" sz="2400" dirty="0">
                <a:solidFill>
                  <a:schemeClr val="bg1"/>
                </a:solidFill>
                <a:latin typeface="Baskerville" panose="02020502070401020303" pitchFamily="18" charset="0"/>
                <a:ea typeface="Baskerville" panose="02020502070401020303" pitchFamily="18" charset="0"/>
              </a:rPr>
              <a:t>UCLA Galactic Center Group</a:t>
            </a:r>
          </a:p>
        </p:txBody>
      </p:sp>
      <p:sp>
        <p:nvSpPr>
          <p:cNvPr id="2" name="TextBox 1">
            <a:extLst>
              <a:ext uri="{FF2B5EF4-FFF2-40B4-BE49-F238E27FC236}">
                <a16:creationId xmlns:a16="http://schemas.microsoft.com/office/drawing/2014/main" id="{669D8AE8-ECCB-8007-3DA2-8769477549AE}"/>
              </a:ext>
            </a:extLst>
          </p:cNvPr>
          <p:cNvSpPr txBox="1"/>
          <p:nvPr/>
        </p:nvSpPr>
        <p:spPr>
          <a:xfrm>
            <a:off x="1162543" y="935814"/>
            <a:ext cx="5308955" cy="461665"/>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Resolution limited by atmospheric seeing</a:t>
            </a:r>
          </a:p>
        </p:txBody>
      </p:sp>
      <p:sp>
        <p:nvSpPr>
          <p:cNvPr id="4" name="Slide Number Placeholder 3">
            <a:extLst>
              <a:ext uri="{FF2B5EF4-FFF2-40B4-BE49-F238E27FC236}">
                <a16:creationId xmlns:a16="http://schemas.microsoft.com/office/drawing/2014/main" id="{46C8B78D-4C05-D7E7-A711-643923EF881D}"/>
              </a:ext>
            </a:extLst>
          </p:cNvPr>
          <p:cNvSpPr>
            <a:spLocks noGrp="1"/>
          </p:cNvSpPr>
          <p:nvPr>
            <p:ph type="sldNum" sz="quarter" idx="4"/>
          </p:nvPr>
        </p:nvSpPr>
        <p:spPr/>
        <p:txBody>
          <a:bodyPr/>
          <a:lstStyle/>
          <a:p>
            <a:fld id="{ADD2A1D5-2242-2445-A787-A1ADAF4A1717}" type="slidenum">
              <a:rPr lang="en-US" smtClean="0"/>
              <a:t>27</a:t>
            </a:fld>
            <a:endParaRPr lang="en-US"/>
          </a:p>
        </p:txBody>
      </p:sp>
    </p:spTree>
    <p:extLst>
      <p:ext uri="{BB962C8B-B14F-4D97-AF65-F5344CB8AC3E}">
        <p14:creationId xmlns:p14="http://schemas.microsoft.com/office/powerpoint/2010/main" val="16320120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AE4106-2B5D-20CB-4C78-E5C3557AF28F}"/>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BCA24542-8EED-233E-A7B6-01FC3B7CF08D}"/>
              </a:ext>
            </a:extLst>
          </p:cNvPr>
          <p:cNvSpPr>
            <a:spLocks noGrp="1"/>
          </p:cNvSpPr>
          <p:nvPr>
            <p:ph type="title"/>
          </p:nvPr>
        </p:nvSpPr>
        <p:spPr/>
        <p:txBody>
          <a:bodyPr/>
          <a:lstStyle/>
          <a:p>
            <a:r>
              <a:rPr lang="en-US" dirty="0"/>
              <a:t>Twinkling is bad for science</a:t>
            </a:r>
          </a:p>
        </p:txBody>
      </p:sp>
      <p:pic>
        <p:nvPicPr>
          <p:cNvPr id="43010" name="Picture 2" descr="UCLA Galactic Center Group">
            <a:extLst>
              <a:ext uri="{FF2B5EF4-FFF2-40B4-BE49-F238E27FC236}">
                <a16:creationId xmlns:a16="http://schemas.microsoft.com/office/drawing/2014/main" id="{195D6E43-7C91-F827-5BAC-E0B3F104E23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000"/>
          <a:stretch>
            <a:fillRect/>
          </a:stretch>
        </p:blipFill>
        <p:spPr bwMode="auto">
          <a:xfrm>
            <a:off x="1128889" y="1377244"/>
            <a:ext cx="5376264" cy="5076649"/>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0F93A3E5-64D5-AE11-90E1-0AEED118436C}"/>
              </a:ext>
            </a:extLst>
          </p:cNvPr>
          <p:cNvSpPr txBox="1"/>
          <p:nvPr/>
        </p:nvSpPr>
        <p:spPr>
          <a:xfrm>
            <a:off x="1219198" y="5767051"/>
            <a:ext cx="2173531" cy="830997"/>
          </a:xfrm>
          <a:prstGeom prst="rect">
            <a:avLst/>
          </a:prstGeom>
          <a:noFill/>
        </p:spPr>
        <p:txBody>
          <a:bodyPr wrap="square" rtlCol="0">
            <a:spAutoFit/>
          </a:bodyPr>
          <a:lstStyle/>
          <a:p>
            <a:pPr algn="ctr"/>
            <a:r>
              <a:rPr lang="en-US" sz="2400" dirty="0">
                <a:solidFill>
                  <a:schemeClr val="bg1"/>
                </a:solidFill>
                <a:latin typeface="Baskerville" panose="02020502070401020303" pitchFamily="18" charset="0"/>
                <a:ea typeface="Baskerville" panose="02020502070401020303" pitchFamily="18" charset="0"/>
              </a:rPr>
              <a:t>UCLA Galactic Center Group</a:t>
            </a:r>
          </a:p>
        </p:txBody>
      </p:sp>
      <p:pic>
        <p:nvPicPr>
          <p:cNvPr id="43012" name="Picture 4" descr="Left: blurry larger blobs with text &quot;adaptive optics off&quot; and right: much sharper smaller points of light with text &quot;adaptive optics on&quot; plus title &quot;galactic center at 2.2 microns&quot;">
            <a:extLst>
              <a:ext uri="{FF2B5EF4-FFF2-40B4-BE49-F238E27FC236}">
                <a16:creationId xmlns:a16="http://schemas.microsoft.com/office/drawing/2014/main" id="{4D4CAC16-1201-46FE-5890-790305CBC8C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52593"/>
          <a:stretch>
            <a:fillRect/>
          </a:stretch>
        </p:blipFill>
        <p:spPr bwMode="auto">
          <a:xfrm>
            <a:off x="6538807" y="1377243"/>
            <a:ext cx="5097494" cy="507664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EA0D3D08-6B43-BE1D-123D-978B2BE0E171}"/>
              </a:ext>
            </a:extLst>
          </p:cNvPr>
          <p:cNvSpPr txBox="1"/>
          <p:nvPr/>
        </p:nvSpPr>
        <p:spPr>
          <a:xfrm>
            <a:off x="1162543" y="935814"/>
            <a:ext cx="5308955" cy="461665"/>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Resolution limited by atmospheric seeing</a:t>
            </a:r>
          </a:p>
        </p:txBody>
      </p:sp>
      <p:sp>
        <p:nvSpPr>
          <p:cNvPr id="4" name="Slide Number Placeholder 3">
            <a:extLst>
              <a:ext uri="{FF2B5EF4-FFF2-40B4-BE49-F238E27FC236}">
                <a16:creationId xmlns:a16="http://schemas.microsoft.com/office/drawing/2014/main" id="{83B6C759-4963-6539-E08F-523124D45BD8}"/>
              </a:ext>
            </a:extLst>
          </p:cNvPr>
          <p:cNvSpPr>
            <a:spLocks noGrp="1"/>
          </p:cNvSpPr>
          <p:nvPr>
            <p:ph type="sldNum" sz="quarter" idx="4"/>
          </p:nvPr>
        </p:nvSpPr>
        <p:spPr/>
        <p:txBody>
          <a:bodyPr/>
          <a:lstStyle/>
          <a:p>
            <a:fld id="{ADD2A1D5-2242-2445-A787-A1ADAF4A1717}" type="slidenum">
              <a:rPr lang="en-US" smtClean="0"/>
              <a:t>28</a:t>
            </a:fld>
            <a:endParaRPr lang="en-US"/>
          </a:p>
        </p:txBody>
      </p:sp>
    </p:spTree>
    <p:extLst>
      <p:ext uri="{BB962C8B-B14F-4D97-AF65-F5344CB8AC3E}">
        <p14:creationId xmlns:p14="http://schemas.microsoft.com/office/powerpoint/2010/main" val="141418118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D048C63-15FF-64D0-CEA7-BBA744DB8BFD}"/>
              </a:ext>
            </a:extLst>
          </p:cNvPr>
          <p:cNvSpPr>
            <a:spLocks noGrp="1"/>
          </p:cNvSpPr>
          <p:nvPr>
            <p:ph type="title"/>
          </p:nvPr>
        </p:nvSpPr>
        <p:spPr/>
        <p:txBody>
          <a:bodyPr>
            <a:noAutofit/>
          </a:bodyPr>
          <a:lstStyle/>
          <a:p>
            <a:r>
              <a:rPr lang="en-US" sz="2800" dirty="0"/>
              <a:t>Adaptive Optics: achieving </a:t>
            </a:r>
            <a:r>
              <a:rPr lang="en-US" sz="2800" dirty="0">
                <a:solidFill>
                  <a:srgbClr val="1C90FF"/>
                </a:solidFill>
              </a:rPr>
              <a:t>diffraction limited </a:t>
            </a:r>
            <a:r>
              <a:rPr lang="en-US" sz="2800" dirty="0"/>
              <a:t>images from the ground</a:t>
            </a:r>
          </a:p>
        </p:txBody>
      </p:sp>
      <p:pic>
        <p:nvPicPr>
          <p:cNvPr id="4" name="Picture 3">
            <a:extLst>
              <a:ext uri="{FF2B5EF4-FFF2-40B4-BE49-F238E27FC236}">
                <a16:creationId xmlns:a16="http://schemas.microsoft.com/office/drawing/2014/main" id="{06C7D97F-AB5E-D469-47F3-7A86F1BEE245}"/>
              </a:ext>
            </a:extLst>
          </p:cNvPr>
          <p:cNvPicPr>
            <a:picLocks noChangeAspect="1"/>
          </p:cNvPicPr>
          <p:nvPr/>
        </p:nvPicPr>
        <p:blipFill>
          <a:blip r:embed="rId2"/>
          <a:stretch>
            <a:fillRect/>
          </a:stretch>
        </p:blipFill>
        <p:spPr>
          <a:xfrm>
            <a:off x="3537614" y="885121"/>
            <a:ext cx="5116772" cy="5369451"/>
          </a:xfrm>
          <a:prstGeom prst="rect">
            <a:avLst/>
          </a:prstGeom>
        </p:spPr>
      </p:pic>
      <p:sp>
        <p:nvSpPr>
          <p:cNvPr id="5" name="TextBox 4">
            <a:extLst>
              <a:ext uri="{FF2B5EF4-FFF2-40B4-BE49-F238E27FC236}">
                <a16:creationId xmlns:a16="http://schemas.microsoft.com/office/drawing/2014/main" id="{131AF4DE-D4EA-F311-01E4-D0DCF5C3A957}"/>
              </a:ext>
            </a:extLst>
          </p:cNvPr>
          <p:cNvSpPr txBox="1"/>
          <p:nvPr/>
        </p:nvSpPr>
        <p:spPr>
          <a:xfrm>
            <a:off x="4805446" y="6254572"/>
            <a:ext cx="2628027" cy="369332"/>
          </a:xfrm>
          <a:prstGeom prst="rect">
            <a:avLst/>
          </a:prstGeom>
          <a:noFill/>
        </p:spPr>
        <p:txBody>
          <a:bodyPr wrap="none" rtlCol="0">
            <a:spAutoFit/>
          </a:bodyPr>
          <a:lstStyle/>
          <a:p>
            <a:pPr algn="ctr"/>
            <a:r>
              <a:rPr lang="en-US" dirty="0">
                <a:latin typeface="Baskerville" panose="02020502070401020303" pitchFamily="18" charset="0"/>
                <a:ea typeface="Baskerville" panose="02020502070401020303" pitchFamily="18" charset="0"/>
              </a:rPr>
              <a:t>Image credit: Joseph Long</a:t>
            </a:r>
          </a:p>
        </p:txBody>
      </p:sp>
      <p:sp>
        <p:nvSpPr>
          <p:cNvPr id="7" name="TextBox 6">
            <a:extLst>
              <a:ext uri="{FF2B5EF4-FFF2-40B4-BE49-F238E27FC236}">
                <a16:creationId xmlns:a16="http://schemas.microsoft.com/office/drawing/2014/main" id="{FAC7D6A2-856D-712A-F26C-558A4CEF42B0}"/>
              </a:ext>
            </a:extLst>
          </p:cNvPr>
          <p:cNvSpPr txBox="1"/>
          <p:nvPr/>
        </p:nvSpPr>
        <p:spPr>
          <a:xfrm>
            <a:off x="513826" y="1243236"/>
            <a:ext cx="3296568" cy="1569660"/>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Point spread function (PSF) is characterized by telescope and the wave nature of light</a:t>
            </a:r>
          </a:p>
        </p:txBody>
      </p:sp>
      <p:sp>
        <p:nvSpPr>
          <p:cNvPr id="8" name="Slide Number Placeholder 7">
            <a:extLst>
              <a:ext uri="{FF2B5EF4-FFF2-40B4-BE49-F238E27FC236}">
                <a16:creationId xmlns:a16="http://schemas.microsoft.com/office/drawing/2014/main" id="{D0B977E2-373F-38B1-B963-382B825FD618}"/>
              </a:ext>
            </a:extLst>
          </p:cNvPr>
          <p:cNvSpPr>
            <a:spLocks noGrp="1"/>
          </p:cNvSpPr>
          <p:nvPr>
            <p:ph type="sldNum" sz="quarter" idx="4"/>
          </p:nvPr>
        </p:nvSpPr>
        <p:spPr/>
        <p:txBody>
          <a:bodyPr/>
          <a:lstStyle/>
          <a:p>
            <a:fld id="{ADD2A1D5-2242-2445-A787-A1ADAF4A1717}" type="slidenum">
              <a:rPr lang="en-US" smtClean="0"/>
              <a:t>29</a:t>
            </a:fld>
            <a:endParaRPr lang="en-US"/>
          </a:p>
        </p:txBody>
      </p:sp>
    </p:spTree>
    <p:extLst>
      <p:ext uri="{BB962C8B-B14F-4D97-AF65-F5344CB8AC3E}">
        <p14:creationId xmlns:p14="http://schemas.microsoft.com/office/powerpoint/2010/main" val="20526384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49913C-0729-D3D1-6CDB-E072430EAC4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DF32B6E-7410-6E0C-30C8-A73418CF2BA6}"/>
              </a:ext>
            </a:extLst>
          </p:cNvPr>
          <p:cNvSpPr>
            <a:spLocks noGrp="1"/>
          </p:cNvSpPr>
          <p:nvPr>
            <p:ph type="ctrTitle"/>
          </p:nvPr>
        </p:nvSpPr>
        <p:spPr/>
        <p:txBody>
          <a:bodyPr/>
          <a:lstStyle/>
          <a:p>
            <a:r>
              <a:rPr lang="en-US" dirty="0"/>
              <a:t>What is High Contrast Imaging (HCI)</a:t>
            </a:r>
          </a:p>
        </p:txBody>
      </p:sp>
    </p:spTree>
    <p:extLst>
      <p:ext uri="{BB962C8B-B14F-4D97-AF65-F5344CB8AC3E}">
        <p14:creationId xmlns:p14="http://schemas.microsoft.com/office/powerpoint/2010/main" val="227223041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_pup_camsci1_magao-x_2024Aa">
            <a:hlinkClick r:id="" action="ppaction://media"/>
            <a:extLst>
              <a:ext uri="{FF2B5EF4-FFF2-40B4-BE49-F238E27FC236}">
                <a16:creationId xmlns:a16="http://schemas.microsoft.com/office/drawing/2014/main" id="{4ED3D9DA-269D-F20D-86C2-2B1F1EFA0A8E}"/>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2779170" y="91919"/>
            <a:ext cx="6633660" cy="6633660"/>
          </a:xfrm>
        </p:spPr>
      </p:pic>
      <p:sp>
        <p:nvSpPr>
          <p:cNvPr id="2" name="Slide Number Placeholder 1">
            <a:extLst>
              <a:ext uri="{FF2B5EF4-FFF2-40B4-BE49-F238E27FC236}">
                <a16:creationId xmlns:a16="http://schemas.microsoft.com/office/drawing/2014/main" id="{5D5798D3-0356-C6F0-98FA-68BEC219BB22}"/>
              </a:ext>
            </a:extLst>
          </p:cNvPr>
          <p:cNvSpPr>
            <a:spLocks noGrp="1"/>
          </p:cNvSpPr>
          <p:nvPr>
            <p:ph type="sldNum" sz="quarter" idx="4"/>
          </p:nvPr>
        </p:nvSpPr>
        <p:spPr/>
        <p:txBody>
          <a:bodyPr/>
          <a:lstStyle/>
          <a:p>
            <a:fld id="{ADD2A1D5-2242-2445-A787-A1ADAF4A1717}" type="slidenum">
              <a:rPr lang="en-US" smtClean="0"/>
              <a:t>30</a:t>
            </a:fld>
            <a:endParaRPr lang="en-US"/>
          </a:p>
        </p:txBody>
      </p:sp>
    </p:spTree>
    <p:extLst>
      <p:ext uri="{BB962C8B-B14F-4D97-AF65-F5344CB8AC3E}">
        <p14:creationId xmlns:p14="http://schemas.microsoft.com/office/powerpoint/2010/main" val="41748098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449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6CD917F-1234-8B4F-24AB-1DD784127AE6}"/>
              </a:ext>
            </a:extLst>
          </p:cNvPr>
          <p:cNvSpPr>
            <a:spLocks noGrp="1"/>
          </p:cNvSpPr>
          <p:nvPr>
            <p:ph type="title"/>
          </p:nvPr>
        </p:nvSpPr>
        <p:spPr/>
        <p:txBody>
          <a:bodyPr/>
          <a:lstStyle/>
          <a:p>
            <a:r>
              <a:rPr lang="en-US" dirty="0"/>
              <a:t>Extreme AO: more actuators, faster speeds</a:t>
            </a:r>
          </a:p>
        </p:txBody>
      </p:sp>
      <p:pic>
        <p:nvPicPr>
          <p:cNvPr id="4" name="Picture 3">
            <a:extLst>
              <a:ext uri="{FF2B5EF4-FFF2-40B4-BE49-F238E27FC236}">
                <a16:creationId xmlns:a16="http://schemas.microsoft.com/office/drawing/2014/main" id="{6979866F-3BE0-4CED-BFC1-A0734DDF822E}"/>
              </a:ext>
            </a:extLst>
          </p:cNvPr>
          <p:cNvPicPr>
            <a:picLocks noChangeAspect="1"/>
          </p:cNvPicPr>
          <p:nvPr/>
        </p:nvPicPr>
        <p:blipFill>
          <a:blip r:embed="rId2"/>
          <a:stretch>
            <a:fillRect/>
          </a:stretch>
        </p:blipFill>
        <p:spPr>
          <a:xfrm>
            <a:off x="3294023" y="1816768"/>
            <a:ext cx="5678053" cy="4087033"/>
          </a:xfrm>
          <a:prstGeom prst="rect">
            <a:avLst/>
          </a:prstGeom>
          <a:ln w="79375">
            <a:noFill/>
            <a:extLst>
              <a:ext uri="{C807C97D-BFC1-408E-A445-0C87EB9F89A2}">
                <ask:lineSketchStyleProps xmlns:ask="http://schemas.microsoft.com/office/drawing/2018/sketchyshapes" sd="1219033472">
                  <a:custGeom>
                    <a:avLst/>
                    <a:gdLst>
                      <a:gd name="connsiteX0" fmla="*/ 0 w 2172228"/>
                      <a:gd name="connsiteY0" fmla="*/ 0 h 1563558"/>
                      <a:gd name="connsiteX1" fmla="*/ 586502 w 2172228"/>
                      <a:gd name="connsiteY1" fmla="*/ 0 h 1563558"/>
                      <a:gd name="connsiteX2" fmla="*/ 1151281 w 2172228"/>
                      <a:gd name="connsiteY2" fmla="*/ 0 h 1563558"/>
                      <a:gd name="connsiteX3" fmla="*/ 2172228 w 2172228"/>
                      <a:gd name="connsiteY3" fmla="*/ 0 h 1563558"/>
                      <a:gd name="connsiteX4" fmla="*/ 2172228 w 2172228"/>
                      <a:gd name="connsiteY4" fmla="*/ 474279 h 1563558"/>
                      <a:gd name="connsiteX5" fmla="*/ 2172228 w 2172228"/>
                      <a:gd name="connsiteY5" fmla="*/ 1026736 h 1563558"/>
                      <a:gd name="connsiteX6" fmla="*/ 2172228 w 2172228"/>
                      <a:gd name="connsiteY6" fmla="*/ 1563558 h 1563558"/>
                      <a:gd name="connsiteX7" fmla="*/ 1672616 w 2172228"/>
                      <a:gd name="connsiteY7" fmla="*/ 1563558 h 1563558"/>
                      <a:gd name="connsiteX8" fmla="*/ 1151281 w 2172228"/>
                      <a:gd name="connsiteY8" fmla="*/ 1563558 h 1563558"/>
                      <a:gd name="connsiteX9" fmla="*/ 673391 w 2172228"/>
                      <a:gd name="connsiteY9" fmla="*/ 1563558 h 1563558"/>
                      <a:gd name="connsiteX10" fmla="*/ 0 w 2172228"/>
                      <a:gd name="connsiteY10" fmla="*/ 1563558 h 1563558"/>
                      <a:gd name="connsiteX11" fmla="*/ 0 w 2172228"/>
                      <a:gd name="connsiteY11" fmla="*/ 1026736 h 1563558"/>
                      <a:gd name="connsiteX12" fmla="*/ 0 w 2172228"/>
                      <a:gd name="connsiteY12" fmla="*/ 552457 h 1563558"/>
                      <a:gd name="connsiteX13" fmla="*/ 0 w 2172228"/>
                      <a:gd name="connsiteY13" fmla="*/ 0 h 15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228" h="1563558" fill="none" extrusionOk="0">
                        <a:moveTo>
                          <a:pt x="0" y="0"/>
                        </a:moveTo>
                        <a:cubicBezTo>
                          <a:pt x="221143" y="-26814"/>
                          <a:pt x="307485" y="45935"/>
                          <a:pt x="586502" y="0"/>
                        </a:cubicBezTo>
                        <a:cubicBezTo>
                          <a:pt x="865519" y="-45935"/>
                          <a:pt x="976911" y="2844"/>
                          <a:pt x="1151281" y="0"/>
                        </a:cubicBezTo>
                        <a:cubicBezTo>
                          <a:pt x="1325651" y="-2844"/>
                          <a:pt x="1777228" y="18960"/>
                          <a:pt x="2172228" y="0"/>
                        </a:cubicBezTo>
                        <a:cubicBezTo>
                          <a:pt x="2186019" y="176915"/>
                          <a:pt x="2133623" y="237337"/>
                          <a:pt x="2172228" y="474279"/>
                        </a:cubicBezTo>
                        <a:cubicBezTo>
                          <a:pt x="2210833" y="711221"/>
                          <a:pt x="2116194" y="811890"/>
                          <a:pt x="2172228" y="1026736"/>
                        </a:cubicBezTo>
                        <a:cubicBezTo>
                          <a:pt x="2228262" y="1241582"/>
                          <a:pt x="2127909" y="1422428"/>
                          <a:pt x="2172228" y="1563558"/>
                        </a:cubicBezTo>
                        <a:cubicBezTo>
                          <a:pt x="2066226" y="1582504"/>
                          <a:pt x="1917890" y="1541159"/>
                          <a:pt x="1672616" y="1563558"/>
                        </a:cubicBezTo>
                        <a:cubicBezTo>
                          <a:pt x="1427342" y="1585957"/>
                          <a:pt x="1372415" y="1540844"/>
                          <a:pt x="1151281" y="1563558"/>
                        </a:cubicBezTo>
                        <a:cubicBezTo>
                          <a:pt x="930147" y="1586272"/>
                          <a:pt x="773220" y="1533002"/>
                          <a:pt x="673391" y="1563558"/>
                        </a:cubicBezTo>
                        <a:cubicBezTo>
                          <a:pt x="573562" y="1594114"/>
                          <a:pt x="210316" y="1488037"/>
                          <a:pt x="0" y="1563558"/>
                        </a:cubicBezTo>
                        <a:cubicBezTo>
                          <a:pt x="-5391" y="1353380"/>
                          <a:pt x="56063" y="1178826"/>
                          <a:pt x="0" y="1026736"/>
                        </a:cubicBezTo>
                        <a:cubicBezTo>
                          <a:pt x="-56063" y="874646"/>
                          <a:pt x="43639" y="766266"/>
                          <a:pt x="0" y="552457"/>
                        </a:cubicBezTo>
                        <a:cubicBezTo>
                          <a:pt x="-43639" y="338648"/>
                          <a:pt x="26332" y="220734"/>
                          <a:pt x="0" y="0"/>
                        </a:cubicBezTo>
                        <a:close/>
                      </a:path>
                      <a:path w="2172228" h="1563558" stroke="0" extrusionOk="0">
                        <a:moveTo>
                          <a:pt x="0" y="0"/>
                        </a:moveTo>
                        <a:cubicBezTo>
                          <a:pt x="238147" y="-53941"/>
                          <a:pt x="320359" y="57301"/>
                          <a:pt x="521335" y="0"/>
                        </a:cubicBezTo>
                        <a:cubicBezTo>
                          <a:pt x="722311" y="-57301"/>
                          <a:pt x="789855" y="15959"/>
                          <a:pt x="999225" y="0"/>
                        </a:cubicBezTo>
                        <a:cubicBezTo>
                          <a:pt x="1208595" y="-15959"/>
                          <a:pt x="1407517" y="34573"/>
                          <a:pt x="1585726" y="0"/>
                        </a:cubicBezTo>
                        <a:cubicBezTo>
                          <a:pt x="1763935" y="-34573"/>
                          <a:pt x="1972874" y="62397"/>
                          <a:pt x="2172228" y="0"/>
                        </a:cubicBezTo>
                        <a:cubicBezTo>
                          <a:pt x="2210111" y="159786"/>
                          <a:pt x="2118424" y="328062"/>
                          <a:pt x="2172228" y="505550"/>
                        </a:cubicBezTo>
                        <a:cubicBezTo>
                          <a:pt x="2226032" y="683038"/>
                          <a:pt x="2135741" y="790636"/>
                          <a:pt x="2172228" y="995465"/>
                        </a:cubicBezTo>
                        <a:cubicBezTo>
                          <a:pt x="2208715" y="1200295"/>
                          <a:pt x="2148978" y="1398925"/>
                          <a:pt x="2172228" y="1563558"/>
                        </a:cubicBezTo>
                        <a:cubicBezTo>
                          <a:pt x="2027686" y="1606179"/>
                          <a:pt x="1807646" y="1503163"/>
                          <a:pt x="1629171" y="1563558"/>
                        </a:cubicBezTo>
                        <a:cubicBezTo>
                          <a:pt x="1450696" y="1623953"/>
                          <a:pt x="1247965" y="1517720"/>
                          <a:pt x="1151281" y="1563558"/>
                        </a:cubicBezTo>
                        <a:cubicBezTo>
                          <a:pt x="1054597" y="1609396"/>
                          <a:pt x="764818" y="1541591"/>
                          <a:pt x="608224" y="1563558"/>
                        </a:cubicBezTo>
                        <a:cubicBezTo>
                          <a:pt x="451630" y="1585525"/>
                          <a:pt x="267428" y="1526172"/>
                          <a:pt x="0" y="1563558"/>
                        </a:cubicBezTo>
                        <a:cubicBezTo>
                          <a:pt x="-11012" y="1357568"/>
                          <a:pt x="41745" y="1277742"/>
                          <a:pt x="0" y="1058008"/>
                        </a:cubicBezTo>
                        <a:cubicBezTo>
                          <a:pt x="-41745" y="838274"/>
                          <a:pt x="31020" y="770458"/>
                          <a:pt x="0" y="552457"/>
                        </a:cubicBezTo>
                        <a:cubicBezTo>
                          <a:pt x="-31020" y="334456"/>
                          <a:pt x="36797" y="182919"/>
                          <a:pt x="0" y="0"/>
                        </a:cubicBezTo>
                        <a:close/>
                      </a:path>
                    </a:pathLst>
                  </a:custGeom>
                  <ask:type>
                    <ask:lineSketchNone/>
                  </ask:type>
                </ask:lineSketchStyleProps>
              </a:ext>
            </a:extLst>
          </a:ln>
        </p:spPr>
      </p:pic>
      <p:sp>
        <p:nvSpPr>
          <p:cNvPr id="2" name="Slide Number Placeholder 1">
            <a:extLst>
              <a:ext uri="{FF2B5EF4-FFF2-40B4-BE49-F238E27FC236}">
                <a16:creationId xmlns:a16="http://schemas.microsoft.com/office/drawing/2014/main" id="{E1D7D1CC-0E96-211F-2ECF-DEA0B4157D23}"/>
              </a:ext>
            </a:extLst>
          </p:cNvPr>
          <p:cNvSpPr>
            <a:spLocks noGrp="1"/>
          </p:cNvSpPr>
          <p:nvPr>
            <p:ph type="sldNum" sz="quarter" idx="4"/>
          </p:nvPr>
        </p:nvSpPr>
        <p:spPr/>
        <p:txBody>
          <a:bodyPr/>
          <a:lstStyle/>
          <a:p>
            <a:fld id="{ADD2A1D5-2242-2445-A787-A1ADAF4A1717}" type="slidenum">
              <a:rPr lang="en-US" smtClean="0"/>
              <a:t>31</a:t>
            </a:fld>
            <a:endParaRPr lang="en-US"/>
          </a:p>
        </p:txBody>
      </p:sp>
    </p:spTree>
    <p:extLst>
      <p:ext uri="{BB962C8B-B14F-4D97-AF65-F5344CB8AC3E}">
        <p14:creationId xmlns:p14="http://schemas.microsoft.com/office/powerpoint/2010/main" val="120231775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A machine with blue and purple lights&#10;&#10;Description automatically generated">
            <a:extLst>
              <a:ext uri="{FF2B5EF4-FFF2-40B4-BE49-F238E27FC236}">
                <a16:creationId xmlns:a16="http://schemas.microsoft.com/office/drawing/2014/main" id="{6515AB65-3334-5854-0E1C-A587A7EDC74F}"/>
              </a:ext>
            </a:extLst>
          </p:cNvPr>
          <p:cNvPicPr>
            <a:picLocks noChangeAspect="1"/>
          </p:cNvPicPr>
          <p:nvPr/>
        </p:nvPicPr>
        <p:blipFill rotWithShape="1">
          <a:blip r:embed="rId2">
            <a:extLst>
              <a:ext uri="{28A0092B-C50C-407E-A947-70E740481C1C}">
                <a14:useLocalDpi xmlns:a14="http://schemas.microsoft.com/office/drawing/2010/main" val="0"/>
              </a:ext>
            </a:extLst>
          </a:blip>
          <a:srcRect l="10417" t="16250" r="10000" b="6388"/>
          <a:stretch/>
        </p:blipFill>
        <p:spPr>
          <a:xfrm>
            <a:off x="2493792" y="97071"/>
            <a:ext cx="6855278" cy="6663857"/>
          </a:xfrm>
          <a:prstGeom prst="rect">
            <a:avLst/>
          </a:prstGeom>
        </p:spPr>
      </p:pic>
      <p:sp>
        <p:nvSpPr>
          <p:cNvPr id="5" name="Rectangle 4">
            <a:extLst>
              <a:ext uri="{FF2B5EF4-FFF2-40B4-BE49-F238E27FC236}">
                <a16:creationId xmlns:a16="http://schemas.microsoft.com/office/drawing/2014/main" id="{FFEA6A28-5842-5F1F-CE84-313F435D5D10}"/>
              </a:ext>
            </a:extLst>
          </p:cNvPr>
          <p:cNvSpPr/>
          <p:nvPr/>
        </p:nvSpPr>
        <p:spPr>
          <a:xfrm>
            <a:off x="5072743" y="130629"/>
            <a:ext cx="2188028" cy="1240971"/>
          </a:xfrm>
          <a:prstGeom prst="rect">
            <a:avLst/>
          </a:prstGeom>
          <a:noFill/>
          <a:ln w="57150">
            <a:solidFill>
              <a:srgbClr val="FF02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5F61243-E392-B7FA-5336-C83EE6C96880}"/>
              </a:ext>
            </a:extLst>
          </p:cNvPr>
          <p:cNvSpPr/>
          <p:nvPr/>
        </p:nvSpPr>
        <p:spPr>
          <a:xfrm>
            <a:off x="7502297" y="1796144"/>
            <a:ext cx="1545771" cy="1284514"/>
          </a:xfrm>
          <a:prstGeom prst="rect">
            <a:avLst/>
          </a:prstGeom>
          <a:noFill/>
          <a:ln w="57150">
            <a:solidFill>
              <a:srgbClr val="FFC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8F50C86-B3F9-A935-2902-17193A2572A0}"/>
              </a:ext>
            </a:extLst>
          </p:cNvPr>
          <p:cNvSpPr/>
          <p:nvPr/>
        </p:nvSpPr>
        <p:spPr>
          <a:xfrm>
            <a:off x="5421085" y="2329544"/>
            <a:ext cx="1277711" cy="1556654"/>
          </a:xfrm>
          <a:prstGeom prst="rect">
            <a:avLst/>
          </a:prstGeom>
          <a:noFill/>
          <a:ln w="57150">
            <a:solidFill>
              <a:srgbClr val="45D659"/>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7578FA1-5341-4467-9BDD-83C98F817C20}"/>
              </a:ext>
            </a:extLst>
          </p:cNvPr>
          <p:cNvSpPr/>
          <p:nvPr/>
        </p:nvSpPr>
        <p:spPr>
          <a:xfrm>
            <a:off x="3646715" y="1665511"/>
            <a:ext cx="2073727" cy="1284515"/>
          </a:xfrm>
          <a:prstGeom prst="rect">
            <a:avLst/>
          </a:prstGeom>
          <a:noFill/>
          <a:ln w="57150">
            <a:solidFill>
              <a:srgbClr val="46B1E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Oval 1">
            <a:extLst>
              <a:ext uri="{FF2B5EF4-FFF2-40B4-BE49-F238E27FC236}">
                <a16:creationId xmlns:a16="http://schemas.microsoft.com/office/drawing/2014/main" id="{450A06FA-E4ED-5EFE-DB9F-88D5341F32ED}"/>
              </a:ext>
            </a:extLst>
          </p:cNvPr>
          <p:cNvSpPr/>
          <p:nvPr/>
        </p:nvSpPr>
        <p:spPr>
          <a:xfrm>
            <a:off x="7121303" y="3145974"/>
            <a:ext cx="566052" cy="566052"/>
          </a:xfrm>
          <a:prstGeom prst="ellipse">
            <a:avLst/>
          </a:prstGeom>
          <a:noFill/>
          <a:ln w="57150">
            <a:solidFill>
              <a:schemeClr val="accent5">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30297EDB-9382-64F7-C0D9-40CFDB52E377}"/>
              </a:ext>
            </a:extLst>
          </p:cNvPr>
          <p:cNvSpPr txBox="1"/>
          <p:nvPr/>
        </p:nvSpPr>
        <p:spPr>
          <a:xfrm>
            <a:off x="482138" y="130629"/>
            <a:ext cx="3556038" cy="830997"/>
          </a:xfrm>
          <a:prstGeom prst="rect">
            <a:avLst/>
          </a:prstGeom>
          <a:noFill/>
        </p:spPr>
        <p:txBody>
          <a:bodyPr wrap="none" rtlCol="0">
            <a:spAutoFit/>
          </a:bodyPr>
          <a:lstStyle/>
          <a:p>
            <a:r>
              <a:rPr lang="en-US" sz="2400" dirty="0">
                <a:solidFill>
                  <a:srgbClr val="FF0000"/>
                </a:solidFill>
              </a:rPr>
              <a:t>97 actuator “woofer” DM</a:t>
            </a:r>
          </a:p>
          <a:p>
            <a:r>
              <a:rPr lang="en-US" sz="2400" dirty="0">
                <a:solidFill>
                  <a:srgbClr val="FF0000"/>
                </a:solidFill>
              </a:rPr>
              <a:t>2K actuator “tweeter” DM</a:t>
            </a:r>
          </a:p>
        </p:txBody>
      </p:sp>
      <p:sp>
        <p:nvSpPr>
          <p:cNvPr id="11" name="TextBox 10">
            <a:extLst>
              <a:ext uri="{FF2B5EF4-FFF2-40B4-BE49-F238E27FC236}">
                <a16:creationId xmlns:a16="http://schemas.microsoft.com/office/drawing/2014/main" id="{B03453F9-9AAA-589B-9374-C753A4134A50}"/>
              </a:ext>
            </a:extLst>
          </p:cNvPr>
          <p:cNvSpPr txBox="1"/>
          <p:nvPr/>
        </p:nvSpPr>
        <p:spPr>
          <a:xfrm>
            <a:off x="816416" y="4619181"/>
            <a:ext cx="2778172" cy="830997"/>
          </a:xfrm>
          <a:prstGeom prst="rect">
            <a:avLst/>
          </a:prstGeom>
          <a:noFill/>
        </p:spPr>
        <p:txBody>
          <a:bodyPr wrap="square" rtlCol="0">
            <a:spAutoFit/>
          </a:bodyPr>
          <a:lstStyle/>
          <a:p>
            <a:r>
              <a:rPr lang="en-US" sz="2400" dirty="0">
                <a:solidFill>
                  <a:srgbClr val="46D659"/>
                </a:solidFill>
              </a:rPr>
              <a:t>Coronagraph and 1K NCPC DM</a:t>
            </a:r>
          </a:p>
        </p:txBody>
      </p:sp>
      <p:sp>
        <p:nvSpPr>
          <p:cNvPr id="12" name="TextBox 11">
            <a:extLst>
              <a:ext uri="{FF2B5EF4-FFF2-40B4-BE49-F238E27FC236}">
                <a16:creationId xmlns:a16="http://schemas.microsoft.com/office/drawing/2014/main" id="{10053003-5065-C642-F866-B3A2A4D4EA76}"/>
              </a:ext>
            </a:extLst>
          </p:cNvPr>
          <p:cNvSpPr txBox="1"/>
          <p:nvPr/>
        </p:nvSpPr>
        <p:spPr>
          <a:xfrm>
            <a:off x="785772" y="1989287"/>
            <a:ext cx="2703094" cy="830997"/>
          </a:xfrm>
          <a:prstGeom prst="rect">
            <a:avLst/>
          </a:prstGeom>
          <a:noFill/>
        </p:spPr>
        <p:txBody>
          <a:bodyPr wrap="square" rtlCol="0">
            <a:spAutoFit/>
          </a:bodyPr>
          <a:lstStyle/>
          <a:p>
            <a:r>
              <a:rPr lang="en-US" sz="2400" dirty="0">
                <a:solidFill>
                  <a:srgbClr val="0E9ED5"/>
                </a:solidFill>
              </a:rPr>
              <a:t>Science Cameras</a:t>
            </a:r>
          </a:p>
          <a:p>
            <a:r>
              <a:rPr lang="en-US" sz="2400" dirty="0">
                <a:solidFill>
                  <a:srgbClr val="0E9ED5"/>
                </a:solidFill>
              </a:rPr>
              <a:t>g’, r’, i’, z’, Ha, CH4</a:t>
            </a:r>
          </a:p>
        </p:txBody>
      </p:sp>
      <p:sp>
        <p:nvSpPr>
          <p:cNvPr id="13" name="Rounded Rectangle 12">
            <a:extLst>
              <a:ext uri="{FF2B5EF4-FFF2-40B4-BE49-F238E27FC236}">
                <a16:creationId xmlns:a16="http://schemas.microsoft.com/office/drawing/2014/main" id="{DB1D82AB-57FF-72C0-24E8-082A215A40FC}"/>
              </a:ext>
            </a:extLst>
          </p:cNvPr>
          <p:cNvSpPr/>
          <p:nvPr/>
        </p:nvSpPr>
        <p:spPr>
          <a:xfrm>
            <a:off x="2601884" y="3258589"/>
            <a:ext cx="2169621" cy="627609"/>
          </a:xfrm>
          <a:prstGeom prst="roundRect">
            <a:avLst/>
          </a:prstGeom>
          <a:solidFill>
            <a:schemeClr val="accent1">
              <a:alpha val="49835"/>
            </a:scheme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VIS-X IFU</a:t>
            </a:r>
          </a:p>
        </p:txBody>
      </p:sp>
      <p:sp>
        <p:nvSpPr>
          <p:cNvPr id="14" name="TextBox 13">
            <a:extLst>
              <a:ext uri="{FF2B5EF4-FFF2-40B4-BE49-F238E27FC236}">
                <a16:creationId xmlns:a16="http://schemas.microsoft.com/office/drawing/2014/main" id="{1249454B-C754-5BC0-684B-F7706226FE40}"/>
              </a:ext>
            </a:extLst>
          </p:cNvPr>
          <p:cNvSpPr txBox="1"/>
          <p:nvPr/>
        </p:nvSpPr>
        <p:spPr>
          <a:xfrm>
            <a:off x="4771505" y="6488668"/>
            <a:ext cx="2134559" cy="369332"/>
          </a:xfrm>
          <a:prstGeom prst="rect">
            <a:avLst/>
          </a:prstGeom>
          <a:noFill/>
        </p:spPr>
        <p:txBody>
          <a:bodyPr wrap="none" rtlCol="0">
            <a:spAutoFit/>
          </a:bodyPr>
          <a:lstStyle/>
          <a:p>
            <a:r>
              <a:rPr lang="en-US" dirty="0"/>
              <a:t>Credit: Joseph Long</a:t>
            </a:r>
          </a:p>
        </p:txBody>
      </p:sp>
      <p:sp>
        <p:nvSpPr>
          <p:cNvPr id="15" name="TextBox 14">
            <a:extLst>
              <a:ext uri="{FF2B5EF4-FFF2-40B4-BE49-F238E27FC236}">
                <a16:creationId xmlns:a16="http://schemas.microsoft.com/office/drawing/2014/main" id="{D602D8BA-D328-CA68-771A-2A0E13A1345E}"/>
              </a:ext>
            </a:extLst>
          </p:cNvPr>
          <p:cNvSpPr txBox="1"/>
          <p:nvPr/>
        </p:nvSpPr>
        <p:spPr>
          <a:xfrm>
            <a:off x="218084" y="6183161"/>
            <a:ext cx="3428631" cy="523220"/>
          </a:xfrm>
          <a:prstGeom prst="rect">
            <a:avLst/>
          </a:prstGeom>
          <a:noFill/>
        </p:spPr>
        <p:txBody>
          <a:bodyPr wrap="none" rtlCol="0">
            <a:spAutoFit/>
          </a:bodyPr>
          <a:lstStyle/>
          <a:p>
            <a:r>
              <a:rPr lang="en-US" sz="2800" dirty="0"/>
              <a:t>More at </a:t>
            </a:r>
            <a:r>
              <a:rPr lang="en-US" sz="2800" dirty="0" err="1"/>
              <a:t>xwcl.science</a:t>
            </a:r>
            <a:endParaRPr lang="en-US" sz="2800" dirty="0"/>
          </a:p>
        </p:txBody>
      </p:sp>
      <p:pic>
        <p:nvPicPr>
          <p:cNvPr id="16" name="Picture 15">
            <a:extLst>
              <a:ext uri="{FF2B5EF4-FFF2-40B4-BE49-F238E27FC236}">
                <a16:creationId xmlns:a16="http://schemas.microsoft.com/office/drawing/2014/main" id="{E1FFE436-967B-84A5-8A70-5CF7379D9CAE}"/>
              </a:ext>
            </a:extLst>
          </p:cNvPr>
          <p:cNvPicPr>
            <a:picLocks noChangeAspect="1"/>
          </p:cNvPicPr>
          <p:nvPr/>
        </p:nvPicPr>
        <p:blipFill>
          <a:blip r:embed="rId3"/>
          <a:stretch>
            <a:fillRect/>
          </a:stretch>
        </p:blipFill>
        <p:spPr>
          <a:xfrm>
            <a:off x="9587614" y="200872"/>
            <a:ext cx="2484618" cy="1788415"/>
          </a:xfrm>
          <a:prstGeom prst="rect">
            <a:avLst/>
          </a:prstGeom>
          <a:ln w="79375">
            <a:noFill/>
            <a:extLst>
              <a:ext uri="{C807C97D-BFC1-408E-A445-0C87EB9F89A2}">
                <ask:lineSketchStyleProps xmlns:ask="http://schemas.microsoft.com/office/drawing/2018/sketchyshapes" sd="1219033472">
                  <a:custGeom>
                    <a:avLst/>
                    <a:gdLst>
                      <a:gd name="connsiteX0" fmla="*/ 0 w 2172228"/>
                      <a:gd name="connsiteY0" fmla="*/ 0 h 1563558"/>
                      <a:gd name="connsiteX1" fmla="*/ 586502 w 2172228"/>
                      <a:gd name="connsiteY1" fmla="*/ 0 h 1563558"/>
                      <a:gd name="connsiteX2" fmla="*/ 1151281 w 2172228"/>
                      <a:gd name="connsiteY2" fmla="*/ 0 h 1563558"/>
                      <a:gd name="connsiteX3" fmla="*/ 2172228 w 2172228"/>
                      <a:gd name="connsiteY3" fmla="*/ 0 h 1563558"/>
                      <a:gd name="connsiteX4" fmla="*/ 2172228 w 2172228"/>
                      <a:gd name="connsiteY4" fmla="*/ 474279 h 1563558"/>
                      <a:gd name="connsiteX5" fmla="*/ 2172228 w 2172228"/>
                      <a:gd name="connsiteY5" fmla="*/ 1026736 h 1563558"/>
                      <a:gd name="connsiteX6" fmla="*/ 2172228 w 2172228"/>
                      <a:gd name="connsiteY6" fmla="*/ 1563558 h 1563558"/>
                      <a:gd name="connsiteX7" fmla="*/ 1672616 w 2172228"/>
                      <a:gd name="connsiteY7" fmla="*/ 1563558 h 1563558"/>
                      <a:gd name="connsiteX8" fmla="*/ 1151281 w 2172228"/>
                      <a:gd name="connsiteY8" fmla="*/ 1563558 h 1563558"/>
                      <a:gd name="connsiteX9" fmla="*/ 673391 w 2172228"/>
                      <a:gd name="connsiteY9" fmla="*/ 1563558 h 1563558"/>
                      <a:gd name="connsiteX10" fmla="*/ 0 w 2172228"/>
                      <a:gd name="connsiteY10" fmla="*/ 1563558 h 1563558"/>
                      <a:gd name="connsiteX11" fmla="*/ 0 w 2172228"/>
                      <a:gd name="connsiteY11" fmla="*/ 1026736 h 1563558"/>
                      <a:gd name="connsiteX12" fmla="*/ 0 w 2172228"/>
                      <a:gd name="connsiteY12" fmla="*/ 552457 h 1563558"/>
                      <a:gd name="connsiteX13" fmla="*/ 0 w 2172228"/>
                      <a:gd name="connsiteY13" fmla="*/ 0 h 1563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172228" h="1563558" fill="none" extrusionOk="0">
                        <a:moveTo>
                          <a:pt x="0" y="0"/>
                        </a:moveTo>
                        <a:cubicBezTo>
                          <a:pt x="221143" y="-26814"/>
                          <a:pt x="307485" y="45935"/>
                          <a:pt x="586502" y="0"/>
                        </a:cubicBezTo>
                        <a:cubicBezTo>
                          <a:pt x="865519" y="-45935"/>
                          <a:pt x="976911" y="2844"/>
                          <a:pt x="1151281" y="0"/>
                        </a:cubicBezTo>
                        <a:cubicBezTo>
                          <a:pt x="1325651" y="-2844"/>
                          <a:pt x="1777228" y="18960"/>
                          <a:pt x="2172228" y="0"/>
                        </a:cubicBezTo>
                        <a:cubicBezTo>
                          <a:pt x="2186019" y="176915"/>
                          <a:pt x="2133623" y="237337"/>
                          <a:pt x="2172228" y="474279"/>
                        </a:cubicBezTo>
                        <a:cubicBezTo>
                          <a:pt x="2210833" y="711221"/>
                          <a:pt x="2116194" y="811890"/>
                          <a:pt x="2172228" y="1026736"/>
                        </a:cubicBezTo>
                        <a:cubicBezTo>
                          <a:pt x="2228262" y="1241582"/>
                          <a:pt x="2127909" y="1422428"/>
                          <a:pt x="2172228" y="1563558"/>
                        </a:cubicBezTo>
                        <a:cubicBezTo>
                          <a:pt x="2066226" y="1582504"/>
                          <a:pt x="1917890" y="1541159"/>
                          <a:pt x="1672616" y="1563558"/>
                        </a:cubicBezTo>
                        <a:cubicBezTo>
                          <a:pt x="1427342" y="1585957"/>
                          <a:pt x="1372415" y="1540844"/>
                          <a:pt x="1151281" y="1563558"/>
                        </a:cubicBezTo>
                        <a:cubicBezTo>
                          <a:pt x="930147" y="1586272"/>
                          <a:pt x="773220" y="1533002"/>
                          <a:pt x="673391" y="1563558"/>
                        </a:cubicBezTo>
                        <a:cubicBezTo>
                          <a:pt x="573562" y="1594114"/>
                          <a:pt x="210316" y="1488037"/>
                          <a:pt x="0" y="1563558"/>
                        </a:cubicBezTo>
                        <a:cubicBezTo>
                          <a:pt x="-5391" y="1353380"/>
                          <a:pt x="56063" y="1178826"/>
                          <a:pt x="0" y="1026736"/>
                        </a:cubicBezTo>
                        <a:cubicBezTo>
                          <a:pt x="-56063" y="874646"/>
                          <a:pt x="43639" y="766266"/>
                          <a:pt x="0" y="552457"/>
                        </a:cubicBezTo>
                        <a:cubicBezTo>
                          <a:pt x="-43639" y="338648"/>
                          <a:pt x="26332" y="220734"/>
                          <a:pt x="0" y="0"/>
                        </a:cubicBezTo>
                        <a:close/>
                      </a:path>
                      <a:path w="2172228" h="1563558" stroke="0" extrusionOk="0">
                        <a:moveTo>
                          <a:pt x="0" y="0"/>
                        </a:moveTo>
                        <a:cubicBezTo>
                          <a:pt x="238147" y="-53941"/>
                          <a:pt x="320359" y="57301"/>
                          <a:pt x="521335" y="0"/>
                        </a:cubicBezTo>
                        <a:cubicBezTo>
                          <a:pt x="722311" y="-57301"/>
                          <a:pt x="789855" y="15959"/>
                          <a:pt x="999225" y="0"/>
                        </a:cubicBezTo>
                        <a:cubicBezTo>
                          <a:pt x="1208595" y="-15959"/>
                          <a:pt x="1407517" y="34573"/>
                          <a:pt x="1585726" y="0"/>
                        </a:cubicBezTo>
                        <a:cubicBezTo>
                          <a:pt x="1763935" y="-34573"/>
                          <a:pt x="1972874" y="62397"/>
                          <a:pt x="2172228" y="0"/>
                        </a:cubicBezTo>
                        <a:cubicBezTo>
                          <a:pt x="2210111" y="159786"/>
                          <a:pt x="2118424" y="328062"/>
                          <a:pt x="2172228" y="505550"/>
                        </a:cubicBezTo>
                        <a:cubicBezTo>
                          <a:pt x="2226032" y="683038"/>
                          <a:pt x="2135741" y="790636"/>
                          <a:pt x="2172228" y="995465"/>
                        </a:cubicBezTo>
                        <a:cubicBezTo>
                          <a:pt x="2208715" y="1200295"/>
                          <a:pt x="2148978" y="1398925"/>
                          <a:pt x="2172228" y="1563558"/>
                        </a:cubicBezTo>
                        <a:cubicBezTo>
                          <a:pt x="2027686" y="1606179"/>
                          <a:pt x="1807646" y="1503163"/>
                          <a:pt x="1629171" y="1563558"/>
                        </a:cubicBezTo>
                        <a:cubicBezTo>
                          <a:pt x="1450696" y="1623953"/>
                          <a:pt x="1247965" y="1517720"/>
                          <a:pt x="1151281" y="1563558"/>
                        </a:cubicBezTo>
                        <a:cubicBezTo>
                          <a:pt x="1054597" y="1609396"/>
                          <a:pt x="764818" y="1541591"/>
                          <a:pt x="608224" y="1563558"/>
                        </a:cubicBezTo>
                        <a:cubicBezTo>
                          <a:pt x="451630" y="1585525"/>
                          <a:pt x="267428" y="1526172"/>
                          <a:pt x="0" y="1563558"/>
                        </a:cubicBezTo>
                        <a:cubicBezTo>
                          <a:pt x="-11012" y="1357568"/>
                          <a:pt x="41745" y="1277742"/>
                          <a:pt x="0" y="1058008"/>
                        </a:cubicBezTo>
                        <a:cubicBezTo>
                          <a:pt x="-41745" y="838274"/>
                          <a:pt x="31020" y="770458"/>
                          <a:pt x="0" y="552457"/>
                        </a:cubicBezTo>
                        <a:cubicBezTo>
                          <a:pt x="-31020" y="334456"/>
                          <a:pt x="36797" y="182919"/>
                          <a:pt x="0" y="0"/>
                        </a:cubicBezTo>
                        <a:close/>
                      </a:path>
                    </a:pathLst>
                  </a:custGeom>
                  <ask:type>
                    <ask:lineSketchNone/>
                  </ask:type>
                </ask:lineSketchStyleProps>
              </a:ext>
            </a:extLst>
          </a:ln>
        </p:spPr>
      </p:pic>
      <p:pic>
        <p:nvPicPr>
          <p:cNvPr id="18" name="Graphic 17">
            <a:extLst>
              <a:ext uri="{FF2B5EF4-FFF2-40B4-BE49-F238E27FC236}">
                <a16:creationId xmlns:a16="http://schemas.microsoft.com/office/drawing/2014/main" id="{F90278E3-0223-EA78-EF77-BEA280EE8EE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482138" y="5450178"/>
            <a:ext cx="3262433" cy="830997"/>
          </a:xfrm>
          <a:prstGeom prst="rect">
            <a:avLst/>
          </a:prstGeom>
        </p:spPr>
      </p:pic>
      <p:sp>
        <p:nvSpPr>
          <p:cNvPr id="17" name="Rounded Rectangle 16">
            <a:extLst>
              <a:ext uri="{FF2B5EF4-FFF2-40B4-BE49-F238E27FC236}">
                <a16:creationId xmlns:a16="http://schemas.microsoft.com/office/drawing/2014/main" id="{72B85AD1-6C45-6AD1-D11D-EC8DA5C31B2A}"/>
              </a:ext>
            </a:extLst>
          </p:cNvPr>
          <p:cNvSpPr/>
          <p:nvPr/>
        </p:nvSpPr>
        <p:spPr>
          <a:xfrm>
            <a:off x="9443718" y="2307768"/>
            <a:ext cx="2460977" cy="134717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Other </a:t>
            </a:r>
            <a:r>
              <a:rPr lang="en-US" sz="3200" dirty="0" err="1">
                <a:solidFill>
                  <a:schemeClr val="tx1"/>
                </a:solidFill>
                <a:latin typeface="Baskerville" panose="02020502070401020303" pitchFamily="18" charset="0"/>
                <a:ea typeface="Baskerville" panose="02020502070401020303" pitchFamily="18" charset="0"/>
              </a:rPr>
              <a:t>ExAO</a:t>
            </a:r>
            <a:r>
              <a:rPr lang="en-US" sz="3200" dirty="0">
                <a:solidFill>
                  <a:schemeClr val="tx1"/>
                </a:solidFill>
                <a:latin typeface="Baskerville" panose="02020502070401020303" pitchFamily="18" charset="0"/>
                <a:ea typeface="Baskerville" panose="02020502070401020303" pitchFamily="18" charset="0"/>
              </a:rPr>
              <a:t> instruments:</a:t>
            </a:r>
          </a:p>
        </p:txBody>
      </p:sp>
      <p:sp>
        <p:nvSpPr>
          <p:cNvPr id="19" name="TextBox 18">
            <a:extLst>
              <a:ext uri="{FF2B5EF4-FFF2-40B4-BE49-F238E27FC236}">
                <a16:creationId xmlns:a16="http://schemas.microsoft.com/office/drawing/2014/main" id="{9E6F36B3-EB02-6CBD-EB20-069BB9E48050}"/>
              </a:ext>
            </a:extLst>
          </p:cNvPr>
          <p:cNvSpPr txBox="1"/>
          <p:nvPr/>
        </p:nvSpPr>
        <p:spPr>
          <a:xfrm>
            <a:off x="9178800" y="3886198"/>
            <a:ext cx="2990812" cy="954107"/>
          </a:xfrm>
          <a:prstGeom prst="rect">
            <a:avLst/>
          </a:prstGeom>
          <a:noFill/>
        </p:spPr>
        <p:txBody>
          <a:bodyPr wrap="square" rtlCol="0">
            <a:spAutoFit/>
          </a:bodyPr>
          <a:lstStyle/>
          <a:p>
            <a:pPr algn="ctr"/>
            <a:r>
              <a:rPr lang="en-US" sz="2800" dirty="0" err="1">
                <a:latin typeface="Baskerville" panose="02020502070401020303" pitchFamily="18" charset="0"/>
                <a:ea typeface="Baskerville" panose="02020502070401020303" pitchFamily="18" charset="0"/>
              </a:rPr>
              <a:t>SCExAO</a:t>
            </a:r>
            <a:r>
              <a:rPr lang="en-US" sz="2800" dirty="0">
                <a:latin typeface="Baskerville" panose="02020502070401020303" pitchFamily="18" charset="0"/>
                <a:ea typeface="Baskerville" panose="02020502070401020303" pitchFamily="18" charset="0"/>
              </a:rPr>
              <a:t> (Subaru)</a:t>
            </a:r>
          </a:p>
          <a:p>
            <a:pPr algn="ctr"/>
            <a:r>
              <a:rPr lang="en-US" sz="2800" dirty="0" err="1">
                <a:latin typeface="Baskerville" panose="02020502070401020303" pitchFamily="18" charset="0"/>
                <a:ea typeface="Baskerville" panose="02020502070401020303" pitchFamily="18" charset="0"/>
              </a:rPr>
              <a:t>VLT+Gravity</a:t>
            </a:r>
            <a:endParaRPr lang="en-US" sz="2800" dirty="0">
              <a:latin typeface="Baskerville" panose="02020502070401020303" pitchFamily="18" charset="0"/>
              <a:ea typeface="Baskerville" panose="02020502070401020303" pitchFamily="18" charset="0"/>
            </a:endParaRPr>
          </a:p>
        </p:txBody>
      </p:sp>
    </p:spTree>
    <p:extLst>
      <p:ext uri="{BB962C8B-B14F-4D97-AF65-F5344CB8AC3E}">
        <p14:creationId xmlns:p14="http://schemas.microsoft.com/office/powerpoint/2010/main" val="21730410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863D4570-0F36-B68A-B234-551162995396}"/>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849764" y="2167088"/>
            <a:ext cx="8875331" cy="2624893"/>
          </a:xfrm>
        </p:spPr>
      </p:pic>
      <p:sp>
        <p:nvSpPr>
          <p:cNvPr id="3" name="Title 2">
            <a:extLst>
              <a:ext uri="{FF2B5EF4-FFF2-40B4-BE49-F238E27FC236}">
                <a16:creationId xmlns:a16="http://schemas.microsoft.com/office/drawing/2014/main" id="{8C4DCD88-CE76-CA0B-657C-7615832F1F0C}"/>
              </a:ext>
            </a:extLst>
          </p:cNvPr>
          <p:cNvSpPr>
            <a:spLocks noGrp="1"/>
          </p:cNvSpPr>
          <p:nvPr>
            <p:ph type="title"/>
          </p:nvPr>
        </p:nvSpPr>
        <p:spPr/>
        <p:txBody>
          <a:bodyPr>
            <a:normAutofit fontScale="90000"/>
          </a:bodyPr>
          <a:lstStyle/>
          <a:p>
            <a:r>
              <a:rPr lang="en-US" dirty="0" err="1"/>
              <a:t>Coronagraphy</a:t>
            </a:r>
            <a:r>
              <a:rPr lang="en-US" dirty="0"/>
              <a:t>: block bright stuff to see faint stuff</a:t>
            </a:r>
          </a:p>
        </p:txBody>
      </p:sp>
      <p:pic>
        <p:nvPicPr>
          <p:cNvPr id="7" name="Picture 6" descr="A yellow sun with a face drawn on it&#10;&#10;Description automatically generated">
            <a:extLst>
              <a:ext uri="{FF2B5EF4-FFF2-40B4-BE49-F238E27FC236}">
                <a16:creationId xmlns:a16="http://schemas.microsoft.com/office/drawing/2014/main" id="{6F395E50-A0EC-250E-D488-2D04D99E050D}"/>
              </a:ext>
            </a:extLst>
          </p:cNvPr>
          <p:cNvPicPr>
            <a:picLocks noChangeAspect="1"/>
          </p:cNvPicPr>
          <p:nvPr/>
        </p:nvPicPr>
        <p:blipFill rotWithShape="1">
          <a:blip r:embed="rId4"/>
          <a:srcRect l="12945" t="5802" r="15171" b="20401"/>
          <a:stretch/>
        </p:blipFill>
        <p:spPr>
          <a:xfrm>
            <a:off x="1568265" y="2765992"/>
            <a:ext cx="1179084" cy="1197808"/>
          </a:xfrm>
          <a:prstGeom prst="rect">
            <a:avLst/>
          </a:prstGeom>
        </p:spPr>
      </p:pic>
      <p:pic>
        <p:nvPicPr>
          <p:cNvPr id="9" name="Picture 8" descr="A blue and green circle with a face&#10;&#10;Description automatically generated">
            <a:extLst>
              <a:ext uri="{FF2B5EF4-FFF2-40B4-BE49-F238E27FC236}">
                <a16:creationId xmlns:a16="http://schemas.microsoft.com/office/drawing/2014/main" id="{A85B43AB-59C4-DB54-950F-41990E260793}"/>
              </a:ext>
            </a:extLst>
          </p:cNvPr>
          <p:cNvPicPr>
            <a:picLocks noChangeAspect="1"/>
          </p:cNvPicPr>
          <p:nvPr/>
        </p:nvPicPr>
        <p:blipFill>
          <a:blip r:embed="rId5"/>
          <a:stretch>
            <a:fillRect/>
          </a:stretch>
        </p:blipFill>
        <p:spPr>
          <a:xfrm>
            <a:off x="1686079" y="3963800"/>
            <a:ext cx="943455" cy="933593"/>
          </a:xfrm>
          <a:prstGeom prst="rect">
            <a:avLst/>
          </a:prstGeom>
        </p:spPr>
      </p:pic>
      <p:sp>
        <p:nvSpPr>
          <p:cNvPr id="16" name="TextBox 15">
            <a:extLst>
              <a:ext uri="{FF2B5EF4-FFF2-40B4-BE49-F238E27FC236}">
                <a16:creationId xmlns:a16="http://schemas.microsoft.com/office/drawing/2014/main" id="{DA7C47AA-6E0D-9AC4-82E2-7B0A4FD5E1DC}"/>
              </a:ext>
            </a:extLst>
          </p:cNvPr>
          <p:cNvSpPr txBox="1"/>
          <p:nvPr/>
        </p:nvSpPr>
        <p:spPr>
          <a:xfrm>
            <a:off x="103661" y="5972879"/>
            <a:ext cx="3433953"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Image credit: Joseph Long</a:t>
            </a:r>
          </a:p>
        </p:txBody>
      </p:sp>
      <p:sp>
        <p:nvSpPr>
          <p:cNvPr id="2" name="Slide Number Placeholder 1">
            <a:extLst>
              <a:ext uri="{FF2B5EF4-FFF2-40B4-BE49-F238E27FC236}">
                <a16:creationId xmlns:a16="http://schemas.microsoft.com/office/drawing/2014/main" id="{9A886519-01C0-B9C8-DB62-0B3C03A7E9A7}"/>
              </a:ext>
            </a:extLst>
          </p:cNvPr>
          <p:cNvSpPr>
            <a:spLocks noGrp="1"/>
          </p:cNvSpPr>
          <p:nvPr>
            <p:ph type="sldNum" sz="quarter" idx="4"/>
          </p:nvPr>
        </p:nvSpPr>
        <p:spPr/>
        <p:txBody>
          <a:bodyPr/>
          <a:lstStyle/>
          <a:p>
            <a:fld id="{ADD2A1D5-2242-2445-A787-A1ADAF4A1717}" type="slidenum">
              <a:rPr lang="en-US" smtClean="0"/>
              <a:t>33</a:t>
            </a:fld>
            <a:endParaRPr lang="en-US"/>
          </a:p>
        </p:txBody>
      </p:sp>
    </p:spTree>
    <p:extLst>
      <p:ext uri="{BB962C8B-B14F-4D97-AF65-F5344CB8AC3E}">
        <p14:creationId xmlns:p14="http://schemas.microsoft.com/office/powerpoint/2010/main" val="339507627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B5AE42-761E-CC8B-38FE-2B7C436C9218}"/>
            </a:ext>
          </a:extLst>
        </p:cNvPr>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BB8D253C-AFB4-4A1F-837D-BC2D3F09EA4E}"/>
              </a:ext>
            </a:extLst>
          </p:cNvPr>
          <p:cNvPicPr>
            <a:picLocks noGrp="1" noChangeAspect="1"/>
          </p:cNvPicPr>
          <p:nvPr>
            <p:ph idx="1"/>
          </p:nvPr>
        </p:nvPicPr>
        <p:blipFill>
          <a:blip r:embed="rId2">
            <a:extLst>
              <a:ext uri="{96DAC541-7B7A-43D3-8B79-37D633B846F1}">
                <asvg:svgBlip xmlns:asvg="http://schemas.microsoft.com/office/drawing/2016/SVG/main" r:embed="rId3"/>
              </a:ext>
            </a:extLst>
          </a:blip>
          <a:stretch>
            <a:fillRect/>
          </a:stretch>
        </p:blipFill>
        <p:spPr>
          <a:xfrm>
            <a:off x="2849764" y="2167088"/>
            <a:ext cx="8875331" cy="2624893"/>
          </a:xfrm>
        </p:spPr>
      </p:pic>
      <p:sp>
        <p:nvSpPr>
          <p:cNvPr id="3" name="Title 2">
            <a:extLst>
              <a:ext uri="{FF2B5EF4-FFF2-40B4-BE49-F238E27FC236}">
                <a16:creationId xmlns:a16="http://schemas.microsoft.com/office/drawing/2014/main" id="{F01BC8F9-DE0B-D2A2-797C-A42760E7B65A}"/>
              </a:ext>
            </a:extLst>
          </p:cNvPr>
          <p:cNvSpPr>
            <a:spLocks noGrp="1"/>
          </p:cNvSpPr>
          <p:nvPr>
            <p:ph type="title"/>
          </p:nvPr>
        </p:nvSpPr>
        <p:spPr/>
        <p:txBody>
          <a:bodyPr>
            <a:normAutofit fontScale="90000"/>
          </a:bodyPr>
          <a:lstStyle/>
          <a:p>
            <a:r>
              <a:rPr lang="en-US" dirty="0" err="1"/>
              <a:t>Coronagraphy</a:t>
            </a:r>
            <a:r>
              <a:rPr lang="en-US" dirty="0"/>
              <a:t>: block bright stuff to see faint stuff</a:t>
            </a:r>
          </a:p>
        </p:txBody>
      </p:sp>
      <p:pic>
        <p:nvPicPr>
          <p:cNvPr id="7" name="Picture 6" descr="A yellow sun with a face drawn on it&#10;&#10;Description automatically generated">
            <a:extLst>
              <a:ext uri="{FF2B5EF4-FFF2-40B4-BE49-F238E27FC236}">
                <a16:creationId xmlns:a16="http://schemas.microsoft.com/office/drawing/2014/main" id="{B2A7F0E3-A8BE-6F6B-F345-DFF256556C00}"/>
              </a:ext>
            </a:extLst>
          </p:cNvPr>
          <p:cNvPicPr>
            <a:picLocks noChangeAspect="1"/>
          </p:cNvPicPr>
          <p:nvPr/>
        </p:nvPicPr>
        <p:blipFill rotWithShape="1">
          <a:blip r:embed="rId4"/>
          <a:srcRect l="12945" t="5802" r="15171" b="20401"/>
          <a:stretch/>
        </p:blipFill>
        <p:spPr>
          <a:xfrm>
            <a:off x="1568265" y="2765992"/>
            <a:ext cx="1179084" cy="1197808"/>
          </a:xfrm>
          <a:prstGeom prst="rect">
            <a:avLst/>
          </a:prstGeom>
        </p:spPr>
      </p:pic>
      <p:pic>
        <p:nvPicPr>
          <p:cNvPr id="9" name="Picture 8" descr="A blue and green circle with a face&#10;&#10;Description automatically generated">
            <a:extLst>
              <a:ext uri="{FF2B5EF4-FFF2-40B4-BE49-F238E27FC236}">
                <a16:creationId xmlns:a16="http://schemas.microsoft.com/office/drawing/2014/main" id="{3C131FE7-F90E-D994-49B0-A2E383BFA9BC}"/>
              </a:ext>
            </a:extLst>
          </p:cNvPr>
          <p:cNvPicPr>
            <a:picLocks noChangeAspect="1"/>
          </p:cNvPicPr>
          <p:nvPr/>
        </p:nvPicPr>
        <p:blipFill>
          <a:blip r:embed="rId5"/>
          <a:stretch>
            <a:fillRect/>
          </a:stretch>
        </p:blipFill>
        <p:spPr>
          <a:xfrm>
            <a:off x="1686079" y="3963800"/>
            <a:ext cx="943455" cy="933593"/>
          </a:xfrm>
          <a:prstGeom prst="rect">
            <a:avLst/>
          </a:prstGeom>
        </p:spPr>
      </p:pic>
      <p:sp>
        <p:nvSpPr>
          <p:cNvPr id="2" name="Oval 1">
            <a:extLst>
              <a:ext uri="{FF2B5EF4-FFF2-40B4-BE49-F238E27FC236}">
                <a16:creationId xmlns:a16="http://schemas.microsoft.com/office/drawing/2014/main" id="{5BB4046F-2F99-1468-DBED-0FF20BB45E52}"/>
              </a:ext>
            </a:extLst>
          </p:cNvPr>
          <p:cNvSpPr/>
          <p:nvPr/>
        </p:nvSpPr>
        <p:spPr>
          <a:xfrm>
            <a:off x="7951808" y="3276977"/>
            <a:ext cx="405114" cy="405114"/>
          </a:xfrm>
          <a:prstGeom prst="ellipse">
            <a:avLst/>
          </a:prstGeom>
          <a:solidFill>
            <a:schemeClr val="tx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Oval 3">
            <a:extLst>
              <a:ext uri="{FF2B5EF4-FFF2-40B4-BE49-F238E27FC236}">
                <a16:creationId xmlns:a16="http://schemas.microsoft.com/office/drawing/2014/main" id="{5DB76DEC-C40B-4BBD-B0B9-663D9BD88BF9}"/>
              </a:ext>
            </a:extLst>
          </p:cNvPr>
          <p:cNvSpPr/>
          <p:nvPr/>
        </p:nvSpPr>
        <p:spPr>
          <a:xfrm>
            <a:off x="10199434" y="3364896"/>
            <a:ext cx="405114" cy="405114"/>
          </a:xfrm>
          <a:prstGeom prst="ellipse">
            <a:avLst/>
          </a:prstGeom>
          <a:solidFill>
            <a:schemeClr val="bg1"/>
          </a:solid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E4FD95C7-ED51-82FC-8FB2-A9C0EE123FE4}"/>
              </a:ext>
            </a:extLst>
          </p:cNvPr>
          <p:cNvSpPr txBox="1"/>
          <p:nvPr/>
        </p:nvSpPr>
        <p:spPr>
          <a:xfrm>
            <a:off x="103661" y="5972879"/>
            <a:ext cx="3433953"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Image credit: Joseph Long</a:t>
            </a:r>
          </a:p>
        </p:txBody>
      </p:sp>
      <p:sp>
        <p:nvSpPr>
          <p:cNvPr id="8" name="Slide Number Placeholder 7">
            <a:extLst>
              <a:ext uri="{FF2B5EF4-FFF2-40B4-BE49-F238E27FC236}">
                <a16:creationId xmlns:a16="http://schemas.microsoft.com/office/drawing/2014/main" id="{6C243160-B7B7-F690-95DF-B64E63108387}"/>
              </a:ext>
            </a:extLst>
          </p:cNvPr>
          <p:cNvSpPr>
            <a:spLocks noGrp="1"/>
          </p:cNvSpPr>
          <p:nvPr>
            <p:ph type="sldNum" sz="quarter" idx="4"/>
          </p:nvPr>
        </p:nvSpPr>
        <p:spPr/>
        <p:txBody>
          <a:bodyPr/>
          <a:lstStyle/>
          <a:p>
            <a:fld id="{ADD2A1D5-2242-2445-A787-A1ADAF4A1717}" type="slidenum">
              <a:rPr lang="en-US" smtClean="0"/>
              <a:t>34</a:t>
            </a:fld>
            <a:endParaRPr lang="en-US"/>
          </a:p>
        </p:txBody>
      </p:sp>
    </p:spTree>
    <p:extLst>
      <p:ext uri="{BB962C8B-B14F-4D97-AF65-F5344CB8AC3E}">
        <p14:creationId xmlns:p14="http://schemas.microsoft.com/office/powerpoint/2010/main" val="2288997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5" name="Content Placeholder 4" descr="A diagram of a diagram of a diagram of a diagram of a diagram of a diagram of a diagram of a diagram of a diagram of a diagram of a diagram of a diagram of a diagram of&#10;&#10;Description automatically generated">
            <a:extLst>
              <a:ext uri="{FF2B5EF4-FFF2-40B4-BE49-F238E27FC236}">
                <a16:creationId xmlns:a16="http://schemas.microsoft.com/office/drawing/2014/main" id="{6887C168-B2FE-0FCF-90F3-BDDD31E82252}"/>
              </a:ext>
            </a:extLst>
          </p:cNvPr>
          <p:cNvPicPr>
            <a:picLocks noGrp="1" noChangeAspect="1"/>
          </p:cNvPicPr>
          <p:nvPr>
            <p:ph idx="1"/>
          </p:nvPr>
        </p:nvPicPr>
        <p:blipFill>
          <a:blip r:embed="rId2"/>
          <a:stretch>
            <a:fillRect/>
          </a:stretch>
        </p:blipFill>
        <p:spPr>
          <a:xfrm>
            <a:off x="1123972" y="156473"/>
            <a:ext cx="9944055" cy="6277344"/>
          </a:xfrm>
        </p:spPr>
      </p:pic>
      <p:sp>
        <p:nvSpPr>
          <p:cNvPr id="6" name="TextBox 5">
            <a:extLst>
              <a:ext uri="{FF2B5EF4-FFF2-40B4-BE49-F238E27FC236}">
                <a16:creationId xmlns:a16="http://schemas.microsoft.com/office/drawing/2014/main" id="{07B74890-0ADF-B64D-31D3-3CC11A4D5C8B}"/>
              </a:ext>
            </a:extLst>
          </p:cNvPr>
          <p:cNvSpPr txBox="1"/>
          <p:nvPr/>
        </p:nvSpPr>
        <p:spPr>
          <a:xfrm>
            <a:off x="288255" y="1030489"/>
            <a:ext cx="3527761"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Kenworthy &amp; </a:t>
            </a:r>
            <a:r>
              <a:rPr lang="en-US" sz="2400" dirty="0" err="1">
                <a:latin typeface="Baskerville" panose="02020502070401020303" pitchFamily="18" charset="0"/>
                <a:ea typeface="Baskerville" panose="02020502070401020303" pitchFamily="18" charset="0"/>
              </a:rPr>
              <a:t>Haffert</a:t>
            </a:r>
            <a:r>
              <a:rPr lang="en-US" sz="2400" dirty="0">
                <a:latin typeface="Baskerville" panose="02020502070401020303" pitchFamily="18" charset="0"/>
                <a:ea typeface="Baskerville" panose="02020502070401020303" pitchFamily="18" charset="0"/>
              </a:rPr>
              <a:t> 2025</a:t>
            </a:r>
          </a:p>
        </p:txBody>
      </p:sp>
      <p:sp>
        <p:nvSpPr>
          <p:cNvPr id="2" name="Slide Number Placeholder 1">
            <a:extLst>
              <a:ext uri="{FF2B5EF4-FFF2-40B4-BE49-F238E27FC236}">
                <a16:creationId xmlns:a16="http://schemas.microsoft.com/office/drawing/2014/main" id="{C3900548-53A8-3DB7-0454-769A3C689C7B}"/>
              </a:ext>
            </a:extLst>
          </p:cNvPr>
          <p:cNvSpPr>
            <a:spLocks noGrp="1"/>
          </p:cNvSpPr>
          <p:nvPr>
            <p:ph type="sldNum" sz="quarter" idx="4"/>
          </p:nvPr>
        </p:nvSpPr>
        <p:spPr/>
        <p:txBody>
          <a:bodyPr/>
          <a:lstStyle/>
          <a:p>
            <a:fld id="{ADD2A1D5-2242-2445-A787-A1ADAF4A1717}" type="slidenum">
              <a:rPr lang="en-US" smtClean="0"/>
              <a:t>35</a:t>
            </a:fld>
            <a:endParaRPr lang="en-US"/>
          </a:p>
        </p:txBody>
      </p:sp>
    </p:spTree>
    <p:extLst>
      <p:ext uri="{BB962C8B-B14F-4D97-AF65-F5344CB8AC3E}">
        <p14:creationId xmlns:p14="http://schemas.microsoft.com/office/powerpoint/2010/main" val="12374015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omparison of a diagram of a red and purple circle&#10;&#10;Description automatically generated with medium confidence">
            <a:extLst>
              <a:ext uri="{FF2B5EF4-FFF2-40B4-BE49-F238E27FC236}">
                <a16:creationId xmlns:a16="http://schemas.microsoft.com/office/drawing/2014/main" id="{45FBAA12-D9A2-4440-2976-E39F21DB1694}"/>
              </a:ext>
            </a:extLst>
          </p:cNvPr>
          <p:cNvPicPr>
            <a:picLocks noGrp="1" noChangeAspect="1"/>
          </p:cNvPicPr>
          <p:nvPr>
            <p:ph idx="1"/>
          </p:nvPr>
        </p:nvPicPr>
        <p:blipFill>
          <a:blip r:embed="rId2"/>
          <a:stretch>
            <a:fillRect/>
          </a:stretch>
        </p:blipFill>
        <p:spPr>
          <a:xfrm>
            <a:off x="2673361" y="1203274"/>
            <a:ext cx="9139666" cy="2630790"/>
          </a:xfrm>
        </p:spPr>
      </p:pic>
      <p:sp>
        <p:nvSpPr>
          <p:cNvPr id="3" name="Title 2">
            <a:extLst>
              <a:ext uri="{FF2B5EF4-FFF2-40B4-BE49-F238E27FC236}">
                <a16:creationId xmlns:a16="http://schemas.microsoft.com/office/drawing/2014/main" id="{B7B60A04-32EE-805E-B5CA-C5BC7DF4E36C}"/>
              </a:ext>
            </a:extLst>
          </p:cNvPr>
          <p:cNvSpPr>
            <a:spLocks noGrp="1"/>
          </p:cNvSpPr>
          <p:nvPr>
            <p:ph type="title"/>
          </p:nvPr>
        </p:nvSpPr>
        <p:spPr/>
        <p:txBody>
          <a:bodyPr/>
          <a:lstStyle/>
          <a:p>
            <a:r>
              <a:rPr lang="en-US" dirty="0"/>
              <a:t>Advanced coronagraph designs dig “dark holes”</a:t>
            </a:r>
          </a:p>
        </p:txBody>
      </p:sp>
      <p:sp>
        <p:nvSpPr>
          <p:cNvPr id="6" name="TextBox 5">
            <a:extLst>
              <a:ext uri="{FF2B5EF4-FFF2-40B4-BE49-F238E27FC236}">
                <a16:creationId xmlns:a16="http://schemas.microsoft.com/office/drawing/2014/main" id="{AEE19ED7-342B-F1AF-2E23-AA631F3AA383}"/>
              </a:ext>
            </a:extLst>
          </p:cNvPr>
          <p:cNvSpPr txBox="1"/>
          <p:nvPr/>
        </p:nvSpPr>
        <p:spPr>
          <a:xfrm>
            <a:off x="5479313" y="956398"/>
            <a:ext cx="3527761"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Kenworthy &amp; </a:t>
            </a:r>
            <a:r>
              <a:rPr lang="en-US" sz="2400" dirty="0" err="1">
                <a:latin typeface="Baskerville" panose="02020502070401020303" pitchFamily="18" charset="0"/>
                <a:ea typeface="Baskerville" panose="02020502070401020303" pitchFamily="18" charset="0"/>
              </a:rPr>
              <a:t>Haffert</a:t>
            </a:r>
            <a:r>
              <a:rPr lang="en-US" sz="2400" dirty="0">
                <a:latin typeface="Baskerville" panose="02020502070401020303" pitchFamily="18" charset="0"/>
                <a:ea typeface="Baskerville" panose="02020502070401020303" pitchFamily="18" charset="0"/>
              </a:rPr>
              <a:t> 2025</a:t>
            </a:r>
          </a:p>
        </p:txBody>
      </p:sp>
      <p:sp>
        <p:nvSpPr>
          <p:cNvPr id="2" name="TextBox 1">
            <a:extLst>
              <a:ext uri="{FF2B5EF4-FFF2-40B4-BE49-F238E27FC236}">
                <a16:creationId xmlns:a16="http://schemas.microsoft.com/office/drawing/2014/main" id="{855D1D06-2815-46C3-28D8-61F4C4623010}"/>
              </a:ext>
            </a:extLst>
          </p:cNvPr>
          <p:cNvSpPr txBox="1"/>
          <p:nvPr/>
        </p:nvSpPr>
        <p:spPr>
          <a:xfrm>
            <a:off x="195731" y="972441"/>
            <a:ext cx="2714205"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JWST MIRI 4QPM</a:t>
            </a:r>
          </a:p>
        </p:txBody>
      </p:sp>
      <p:sp>
        <p:nvSpPr>
          <p:cNvPr id="4" name="TextBox 3">
            <a:extLst>
              <a:ext uri="{FF2B5EF4-FFF2-40B4-BE49-F238E27FC236}">
                <a16:creationId xmlns:a16="http://schemas.microsoft.com/office/drawing/2014/main" id="{57DA014D-DE05-0CB0-FAE1-F8AE8B8A71F4}"/>
              </a:ext>
            </a:extLst>
          </p:cNvPr>
          <p:cNvSpPr txBox="1"/>
          <p:nvPr/>
        </p:nvSpPr>
        <p:spPr>
          <a:xfrm>
            <a:off x="5728333" y="3670651"/>
            <a:ext cx="5243231"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Roman Shaped Pupil “bowtie” dark hole</a:t>
            </a:r>
          </a:p>
        </p:txBody>
      </p:sp>
      <p:pic>
        <p:nvPicPr>
          <p:cNvPr id="8" name="Picture 7" descr="A screenshot of a cell phone&#10;&#10;AI-generated content may be incorrect.">
            <a:extLst>
              <a:ext uri="{FF2B5EF4-FFF2-40B4-BE49-F238E27FC236}">
                <a16:creationId xmlns:a16="http://schemas.microsoft.com/office/drawing/2014/main" id="{5BC85815-F662-2DE2-DC83-28757836C10C}"/>
              </a:ext>
            </a:extLst>
          </p:cNvPr>
          <p:cNvPicPr>
            <a:picLocks noChangeAspect="1"/>
          </p:cNvPicPr>
          <p:nvPr/>
        </p:nvPicPr>
        <p:blipFill>
          <a:blip r:embed="rId3"/>
          <a:stretch>
            <a:fillRect/>
          </a:stretch>
        </p:blipFill>
        <p:spPr>
          <a:xfrm>
            <a:off x="471498" y="1476741"/>
            <a:ext cx="2018621" cy="5381259"/>
          </a:xfrm>
          <a:prstGeom prst="rect">
            <a:avLst/>
          </a:prstGeom>
        </p:spPr>
      </p:pic>
      <p:sp>
        <p:nvSpPr>
          <p:cNvPr id="9" name="TextBox 8">
            <a:extLst>
              <a:ext uri="{FF2B5EF4-FFF2-40B4-BE49-F238E27FC236}">
                <a16:creationId xmlns:a16="http://schemas.microsoft.com/office/drawing/2014/main" id="{E4EAE02E-2233-BA29-D7F2-772723048A73}"/>
              </a:ext>
            </a:extLst>
          </p:cNvPr>
          <p:cNvSpPr txBox="1"/>
          <p:nvPr/>
        </p:nvSpPr>
        <p:spPr>
          <a:xfrm>
            <a:off x="2490119" y="6165433"/>
            <a:ext cx="2334293" cy="400110"/>
          </a:xfrm>
          <a:prstGeom prst="rect">
            <a:avLst/>
          </a:prstGeom>
          <a:noFill/>
        </p:spPr>
        <p:txBody>
          <a:bodyPr wrap="none" rtlCol="0">
            <a:spAutoFit/>
          </a:bodyPr>
          <a:lstStyle/>
          <a:p>
            <a:pPr algn="ctr"/>
            <a:r>
              <a:rPr lang="en-US" sz="2000" dirty="0" err="1">
                <a:latin typeface="Baskerville" panose="02020502070401020303" pitchFamily="18" charset="0"/>
                <a:ea typeface="Baskerville" panose="02020502070401020303" pitchFamily="18" charset="0"/>
              </a:rPr>
              <a:t>Boccaletti</a:t>
            </a:r>
            <a:r>
              <a:rPr lang="en-US" sz="2000" dirty="0">
                <a:latin typeface="Baskerville" panose="02020502070401020303" pitchFamily="18" charset="0"/>
                <a:ea typeface="Baskerville" panose="02020502070401020303" pitchFamily="18" charset="0"/>
              </a:rPr>
              <a:t> et al. 2022</a:t>
            </a:r>
          </a:p>
        </p:txBody>
      </p:sp>
      <p:pic>
        <p:nvPicPr>
          <p:cNvPr id="11" name="Picture 10" descr="A blue circle with a white circle in the center&#10;&#10;AI-generated content may be incorrect.">
            <a:extLst>
              <a:ext uri="{FF2B5EF4-FFF2-40B4-BE49-F238E27FC236}">
                <a16:creationId xmlns:a16="http://schemas.microsoft.com/office/drawing/2014/main" id="{59E270CC-92EE-883B-78BD-17C527C5179D}"/>
              </a:ext>
            </a:extLst>
          </p:cNvPr>
          <p:cNvPicPr>
            <a:picLocks noChangeAspect="1"/>
          </p:cNvPicPr>
          <p:nvPr/>
        </p:nvPicPr>
        <p:blipFill>
          <a:blip r:embed="rId4"/>
          <a:stretch>
            <a:fillRect/>
          </a:stretch>
        </p:blipFill>
        <p:spPr>
          <a:xfrm>
            <a:off x="6889950" y="4032350"/>
            <a:ext cx="3254877" cy="2618789"/>
          </a:xfrm>
          <a:prstGeom prst="rect">
            <a:avLst/>
          </a:prstGeom>
        </p:spPr>
      </p:pic>
      <p:sp>
        <p:nvSpPr>
          <p:cNvPr id="12" name="TextBox 11">
            <a:extLst>
              <a:ext uri="{FF2B5EF4-FFF2-40B4-BE49-F238E27FC236}">
                <a16:creationId xmlns:a16="http://schemas.microsoft.com/office/drawing/2014/main" id="{4B4CD76F-C8CB-5D11-725B-F2CD52EC1A2A}"/>
              </a:ext>
            </a:extLst>
          </p:cNvPr>
          <p:cNvSpPr txBox="1"/>
          <p:nvPr/>
        </p:nvSpPr>
        <p:spPr>
          <a:xfrm>
            <a:off x="6514307" y="6565543"/>
            <a:ext cx="4006161" cy="369332"/>
          </a:xfrm>
          <a:prstGeom prst="rect">
            <a:avLst/>
          </a:prstGeom>
          <a:noFill/>
        </p:spPr>
        <p:txBody>
          <a:bodyPr wrap="none" rtlCol="0">
            <a:spAutoFit/>
          </a:bodyPr>
          <a:lstStyle/>
          <a:p>
            <a:pPr algn="ctr"/>
            <a:r>
              <a:rPr lang="en-US" dirty="0">
                <a:latin typeface="Baskerville" panose="02020502070401020303" pitchFamily="18" charset="0"/>
                <a:ea typeface="Baskerville" panose="02020502070401020303" pitchFamily="18" charset="0"/>
              </a:rPr>
              <a:t>Roman CGI Ref Information Document</a:t>
            </a:r>
          </a:p>
        </p:txBody>
      </p:sp>
      <p:sp>
        <p:nvSpPr>
          <p:cNvPr id="7" name="Slide Number Placeholder 6">
            <a:extLst>
              <a:ext uri="{FF2B5EF4-FFF2-40B4-BE49-F238E27FC236}">
                <a16:creationId xmlns:a16="http://schemas.microsoft.com/office/drawing/2014/main" id="{12FAB8AB-7E12-04A6-239F-D454F89478C7}"/>
              </a:ext>
            </a:extLst>
          </p:cNvPr>
          <p:cNvSpPr>
            <a:spLocks noGrp="1"/>
          </p:cNvSpPr>
          <p:nvPr>
            <p:ph type="sldNum" sz="quarter" idx="4"/>
          </p:nvPr>
        </p:nvSpPr>
        <p:spPr/>
        <p:txBody>
          <a:bodyPr/>
          <a:lstStyle/>
          <a:p>
            <a:fld id="{ADD2A1D5-2242-2445-A787-A1ADAF4A1717}" type="slidenum">
              <a:rPr lang="en-US" smtClean="0"/>
              <a:t>36</a:t>
            </a:fld>
            <a:endParaRPr lang="en-US"/>
          </a:p>
        </p:txBody>
      </p:sp>
    </p:spTree>
    <p:extLst>
      <p:ext uri="{BB962C8B-B14F-4D97-AF65-F5344CB8AC3E}">
        <p14:creationId xmlns:p14="http://schemas.microsoft.com/office/powerpoint/2010/main" val="13360993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sun&#10;&#10;Description automatically generated">
            <a:extLst>
              <a:ext uri="{FF2B5EF4-FFF2-40B4-BE49-F238E27FC236}">
                <a16:creationId xmlns:a16="http://schemas.microsoft.com/office/drawing/2014/main" id="{936A2044-F72E-5309-E09F-9E22EC5DAD54}"/>
              </a:ext>
            </a:extLst>
          </p:cNvPr>
          <p:cNvPicPr>
            <a:picLocks noGrp="1" noChangeAspect="1"/>
          </p:cNvPicPr>
          <p:nvPr>
            <p:ph idx="1"/>
          </p:nvPr>
        </p:nvPicPr>
        <p:blipFill>
          <a:blip r:embed="rId2"/>
          <a:stretch>
            <a:fillRect/>
          </a:stretch>
        </p:blipFill>
        <p:spPr>
          <a:xfrm>
            <a:off x="3992105" y="1094491"/>
            <a:ext cx="5596752" cy="5631088"/>
          </a:xfrm>
        </p:spPr>
      </p:pic>
      <p:sp>
        <p:nvSpPr>
          <p:cNvPr id="3" name="Title 2">
            <a:extLst>
              <a:ext uri="{FF2B5EF4-FFF2-40B4-BE49-F238E27FC236}">
                <a16:creationId xmlns:a16="http://schemas.microsoft.com/office/drawing/2014/main" id="{1F8CF5A0-DC5B-C550-A1F8-AD34A67F59B1}"/>
              </a:ext>
            </a:extLst>
          </p:cNvPr>
          <p:cNvSpPr>
            <a:spLocks noGrp="1"/>
          </p:cNvSpPr>
          <p:nvPr>
            <p:ph type="title"/>
          </p:nvPr>
        </p:nvSpPr>
        <p:spPr/>
        <p:txBody>
          <a:bodyPr>
            <a:normAutofit/>
          </a:bodyPr>
          <a:lstStyle/>
          <a:p>
            <a:r>
              <a:rPr lang="en-US" dirty="0"/>
              <a:t>Post processing: remove stellar halo and speckles</a:t>
            </a:r>
          </a:p>
        </p:txBody>
      </p:sp>
      <p:sp>
        <p:nvSpPr>
          <p:cNvPr id="6" name="TextBox 5">
            <a:extLst>
              <a:ext uri="{FF2B5EF4-FFF2-40B4-BE49-F238E27FC236}">
                <a16:creationId xmlns:a16="http://schemas.microsoft.com/office/drawing/2014/main" id="{12620AE4-12D6-40B2-C2D6-BF2E92EDB8BE}"/>
              </a:ext>
            </a:extLst>
          </p:cNvPr>
          <p:cNvSpPr txBox="1"/>
          <p:nvPr/>
        </p:nvSpPr>
        <p:spPr>
          <a:xfrm>
            <a:off x="288255" y="2459504"/>
            <a:ext cx="3401829" cy="1938992"/>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Speckles: Copies of the stellar PSF due to imperfect optics and correction that look just like a point source!</a:t>
            </a:r>
          </a:p>
        </p:txBody>
      </p:sp>
      <p:sp>
        <p:nvSpPr>
          <p:cNvPr id="7" name="TextBox 6">
            <a:extLst>
              <a:ext uri="{FF2B5EF4-FFF2-40B4-BE49-F238E27FC236}">
                <a16:creationId xmlns:a16="http://schemas.microsoft.com/office/drawing/2014/main" id="{DC0A1DF6-62C3-A4F3-9EBB-BBD61304B16C}"/>
              </a:ext>
            </a:extLst>
          </p:cNvPr>
          <p:cNvSpPr txBox="1"/>
          <p:nvPr/>
        </p:nvSpPr>
        <p:spPr>
          <a:xfrm>
            <a:off x="288255" y="979815"/>
            <a:ext cx="3401829" cy="461665"/>
          </a:xfrm>
          <a:prstGeom prst="rect">
            <a:avLst/>
          </a:prstGeom>
          <a:noFill/>
        </p:spPr>
        <p:txBody>
          <a:bodyPr wrap="none" rtlCol="0">
            <a:spAutoFit/>
          </a:bodyPr>
          <a:lstStyle/>
          <a:p>
            <a:pPr algn="ctr"/>
            <a:r>
              <a:rPr lang="en-US" sz="2400" dirty="0" err="1">
                <a:latin typeface="Baskerville" panose="02020502070401020303" pitchFamily="18" charset="0"/>
                <a:ea typeface="Baskerville" panose="02020502070401020303" pitchFamily="18" charset="0"/>
              </a:rPr>
              <a:t>Galicher</a:t>
            </a:r>
            <a:r>
              <a:rPr lang="en-US" sz="2400" dirty="0">
                <a:latin typeface="Baskerville" panose="02020502070401020303" pitchFamily="18" charset="0"/>
                <a:ea typeface="Baskerville" panose="02020502070401020303" pitchFamily="18" charset="0"/>
              </a:rPr>
              <a:t> &amp; </a:t>
            </a:r>
            <a:r>
              <a:rPr lang="en-US" sz="2400" dirty="0" err="1">
                <a:latin typeface="Baskerville" panose="02020502070401020303" pitchFamily="18" charset="0"/>
                <a:ea typeface="Baskerville" panose="02020502070401020303" pitchFamily="18" charset="0"/>
              </a:rPr>
              <a:t>Mazoyer</a:t>
            </a:r>
            <a:r>
              <a:rPr lang="en-US" sz="2400" dirty="0">
                <a:latin typeface="Baskerville" panose="02020502070401020303" pitchFamily="18" charset="0"/>
                <a:ea typeface="Baskerville" panose="02020502070401020303" pitchFamily="18" charset="0"/>
              </a:rPr>
              <a:t> 2023</a:t>
            </a:r>
          </a:p>
        </p:txBody>
      </p:sp>
      <p:sp>
        <p:nvSpPr>
          <p:cNvPr id="2" name="Slide Number Placeholder 1">
            <a:extLst>
              <a:ext uri="{FF2B5EF4-FFF2-40B4-BE49-F238E27FC236}">
                <a16:creationId xmlns:a16="http://schemas.microsoft.com/office/drawing/2014/main" id="{A91CF67A-8818-3574-9033-F55F15BA5FAC}"/>
              </a:ext>
            </a:extLst>
          </p:cNvPr>
          <p:cNvSpPr>
            <a:spLocks noGrp="1"/>
          </p:cNvSpPr>
          <p:nvPr>
            <p:ph type="sldNum" sz="quarter" idx="4"/>
          </p:nvPr>
        </p:nvSpPr>
        <p:spPr/>
        <p:txBody>
          <a:bodyPr/>
          <a:lstStyle/>
          <a:p>
            <a:fld id="{ADD2A1D5-2242-2445-A787-A1ADAF4A1717}" type="slidenum">
              <a:rPr lang="en-US" smtClean="0"/>
              <a:t>37</a:t>
            </a:fld>
            <a:endParaRPr lang="en-US"/>
          </a:p>
        </p:txBody>
      </p:sp>
    </p:spTree>
    <p:extLst>
      <p:ext uri="{BB962C8B-B14F-4D97-AF65-F5344CB8AC3E}">
        <p14:creationId xmlns:p14="http://schemas.microsoft.com/office/powerpoint/2010/main" val="228277229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5B2B55-6035-69AC-B104-EC4DAD2978E4}"/>
            </a:ext>
          </a:extLst>
        </p:cNvPr>
        <p:cNvGrpSpPr/>
        <p:nvPr/>
      </p:nvGrpSpPr>
      <p:grpSpPr>
        <a:xfrm>
          <a:off x="0" y="0"/>
          <a:ext cx="0" cy="0"/>
          <a:chOff x="0" y="0"/>
          <a:chExt cx="0" cy="0"/>
        </a:xfrm>
      </p:grpSpPr>
      <p:pic>
        <p:nvPicPr>
          <p:cNvPr id="5" name="Content Placeholder 4" descr="A close-up of a sun&#10;&#10;Description automatically generated">
            <a:extLst>
              <a:ext uri="{FF2B5EF4-FFF2-40B4-BE49-F238E27FC236}">
                <a16:creationId xmlns:a16="http://schemas.microsoft.com/office/drawing/2014/main" id="{5B71B83F-719B-C8D0-F436-C720D9776805}"/>
              </a:ext>
            </a:extLst>
          </p:cNvPr>
          <p:cNvPicPr>
            <a:picLocks noGrp="1" noChangeAspect="1"/>
          </p:cNvPicPr>
          <p:nvPr>
            <p:ph idx="1"/>
          </p:nvPr>
        </p:nvPicPr>
        <p:blipFill>
          <a:blip r:embed="rId2"/>
          <a:stretch>
            <a:fillRect/>
          </a:stretch>
        </p:blipFill>
        <p:spPr>
          <a:xfrm>
            <a:off x="3992105" y="1094491"/>
            <a:ext cx="5596752" cy="5631088"/>
          </a:xfrm>
        </p:spPr>
      </p:pic>
      <p:sp>
        <p:nvSpPr>
          <p:cNvPr id="3" name="Title 2">
            <a:extLst>
              <a:ext uri="{FF2B5EF4-FFF2-40B4-BE49-F238E27FC236}">
                <a16:creationId xmlns:a16="http://schemas.microsoft.com/office/drawing/2014/main" id="{4446C92E-CD96-F17A-24C1-136827FBB342}"/>
              </a:ext>
            </a:extLst>
          </p:cNvPr>
          <p:cNvSpPr>
            <a:spLocks noGrp="1"/>
          </p:cNvSpPr>
          <p:nvPr>
            <p:ph type="title"/>
          </p:nvPr>
        </p:nvSpPr>
        <p:spPr/>
        <p:txBody>
          <a:bodyPr>
            <a:normAutofit/>
          </a:bodyPr>
          <a:lstStyle/>
          <a:p>
            <a:r>
              <a:rPr lang="en-US" dirty="0"/>
              <a:t>Post processing: remove stellar halo and speckles</a:t>
            </a:r>
          </a:p>
        </p:txBody>
      </p:sp>
      <p:sp>
        <p:nvSpPr>
          <p:cNvPr id="7" name="TextBox 6">
            <a:extLst>
              <a:ext uri="{FF2B5EF4-FFF2-40B4-BE49-F238E27FC236}">
                <a16:creationId xmlns:a16="http://schemas.microsoft.com/office/drawing/2014/main" id="{5BDCA932-7B02-E48D-8F4F-34C782BF05B6}"/>
              </a:ext>
            </a:extLst>
          </p:cNvPr>
          <p:cNvSpPr txBox="1"/>
          <p:nvPr/>
        </p:nvSpPr>
        <p:spPr>
          <a:xfrm>
            <a:off x="288255" y="979815"/>
            <a:ext cx="3401829" cy="461665"/>
          </a:xfrm>
          <a:prstGeom prst="rect">
            <a:avLst/>
          </a:prstGeom>
          <a:noFill/>
        </p:spPr>
        <p:txBody>
          <a:bodyPr wrap="none" rtlCol="0">
            <a:spAutoFit/>
          </a:bodyPr>
          <a:lstStyle/>
          <a:p>
            <a:pPr algn="ctr"/>
            <a:r>
              <a:rPr lang="en-US" sz="2400" dirty="0" err="1">
                <a:latin typeface="Baskerville" panose="02020502070401020303" pitchFamily="18" charset="0"/>
                <a:ea typeface="Baskerville" panose="02020502070401020303" pitchFamily="18" charset="0"/>
              </a:rPr>
              <a:t>Galicher</a:t>
            </a:r>
            <a:r>
              <a:rPr lang="en-US" sz="2400" dirty="0">
                <a:latin typeface="Baskerville" panose="02020502070401020303" pitchFamily="18" charset="0"/>
                <a:ea typeface="Baskerville" panose="02020502070401020303" pitchFamily="18" charset="0"/>
              </a:rPr>
              <a:t> &amp; </a:t>
            </a:r>
            <a:r>
              <a:rPr lang="en-US" sz="2400" dirty="0" err="1">
                <a:latin typeface="Baskerville" panose="02020502070401020303" pitchFamily="18" charset="0"/>
                <a:ea typeface="Baskerville" panose="02020502070401020303" pitchFamily="18" charset="0"/>
              </a:rPr>
              <a:t>Mazoyer</a:t>
            </a:r>
            <a:r>
              <a:rPr lang="en-US" sz="2400" dirty="0">
                <a:latin typeface="Baskerville" panose="02020502070401020303" pitchFamily="18" charset="0"/>
                <a:ea typeface="Baskerville" panose="02020502070401020303" pitchFamily="18" charset="0"/>
              </a:rPr>
              <a:t> 2023</a:t>
            </a:r>
          </a:p>
        </p:txBody>
      </p:sp>
      <p:pic>
        <p:nvPicPr>
          <p:cNvPr id="2" name="Content Placeholder 7" descr="A close-up of a red and purple image&#10;&#10;Description automatically generated">
            <a:extLst>
              <a:ext uri="{FF2B5EF4-FFF2-40B4-BE49-F238E27FC236}">
                <a16:creationId xmlns:a16="http://schemas.microsoft.com/office/drawing/2014/main" id="{4A9EFA33-8C0A-6C8F-E90A-9FDA960373E4}"/>
              </a:ext>
            </a:extLst>
          </p:cNvPr>
          <p:cNvPicPr>
            <a:picLocks noChangeAspect="1"/>
          </p:cNvPicPr>
          <p:nvPr/>
        </p:nvPicPr>
        <p:blipFill>
          <a:blip r:embed="rId3"/>
          <a:stretch>
            <a:fillRect/>
          </a:stretch>
        </p:blipFill>
        <p:spPr>
          <a:xfrm>
            <a:off x="3957767" y="1094489"/>
            <a:ext cx="5631089" cy="5631089"/>
          </a:xfrm>
          <a:prstGeom prst="rect">
            <a:avLst/>
          </a:prstGeom>
        </p:spPr>
      </p:pic>
      <p:sp>
        <p:nvSpPr>
          <p:cNvPr id="4" name="Slide Number Placeholder 3">
            <a:extLst>
              <a:ext uri="{FF2B5EF4-FFF2-40B4-BE49-F238E27FC236}">
                <a16:creationId xmlns:a16="http://schemas.microsoft.com/office/drawing/2014/main" id="{3E81AA84-9852-916A-92E7-B16AA288257E}"/>
              </a:ext>
            </a:extLst>
          </p:cNvPr>
          <p:cNvSpPr>
            <a:spLocks noGrp="1"/>
          </p:cNvSpPr>
          <p:nvPr>
            <p:ph type="sldNum" sz="quarter" idx="4"/>
          </p:nvPr>
        </p:nvSpPr>
        <p:spPr/>
        <p:txBody>
          <a:bodyPr/>
          <a:lstStyle/>
          <a:p>
            <a:fld id="{ADD2A1D5-2242-2445-A787-A1ADAF4A1717}" type="slidenum">
              <a:rPr lang="en-US" smtClean="0"/>
              <a:t>38</a:t>
            </a:fld>
            <a:endParaRPr lang="en-US"/>
          </a:p>
        </p:txBody>
      </p:sp>
    </p:spTree>
    <p:extLst>
      <p:ext uri="{BB962C8B-B14F-4D97-AF65-F5344CB8AC3E}">
        <p14:creationId xmlns:p14="http://schemas.microsoft.com/office/powerpoint/2010/main" val="31708917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898F4-4F8A-DD2D-10FD-A6D45DF00C6D}"/>
            </a:ext>
          </a:extLst>
        </p:cNvPr>
        <p:cNvGrpSpPr/>
        <p:nvPr/>
      </p:nvGrpSpPr>
      <p:grpSpPr>
        <a:xfrm>
          <a:off x="0" y="0"/>
          <a:ext cx="0" cy="0"/>
          <a:chOff x="0" y="0"/>
          <a:chExt cx="0" cy="0"/>
        </a:xfrm>
      </p:grpSpPr>
      <p:pic>
        <p:nvPicPr>
          <p:cNvPr id="5" name="Content Placeholder 4" descr="A close-up of a sun&#10;&#10;Description automatically generated">
            <a:extLst>
              <a:ext uri="{FF2B5EF4-FFF2-40B4-BE49-F238E27FC236}">
                <a16:creationId xmlns:a16="http://schemas.microsoft.com/office/drawing/2014/main" id="{15523BC6-DE46-A094-F15B-0979616F0A8B}"/>
              </a:ext>
            </a:extLst>
          </p:cNvPr>
          <p:cNvPicPr>
            <a:picLocks noGrp="1" noChangeAspect="1"/>
          </p:cNvPicPr>
          <p:nvPr>
            <p:ph idx="1"/>
          </p:nvPr>
        </p:nvPicPr>
        <p:blipFill>
          <a:blip r:embed="rId2"/>
          <a:stretch>
            <a:fillRect/>
          </a:stretch>
        </p:blipFill>
        <p:spPr>
          <a:xfrm>
            <a:off x="3992105" y="1094491"/>
            <a:ext cx="5596752" cy="5631088"/>
          </a:xfrm>
        </p:spPr>
      </p:pic>
      <p:sp>
        <p:nvSpPr>
          <p:cNvPr id="3" name="Title 2">
            <a:extLst>
              <a:ext uri="{FF2B5EF4-FFF2-40B4-BE49-F238E27FC236}">
                <a16:creationId xmlns:a16="http://schemas.microsoft.com/office/drawing/2014/main" id="{0FA5FECC-3DA2-A63C-57AF-C80F76F501B3}"/>
              </a:ext>
            </a:extLst>
          </p:cNvPr>
          <p:cNvSpPr>
            <a:spLocks noGrp="1"/>
          </p:cNvSpPr>
          <p:nvPr>
            <p:ph type="title"/>
          </p:nvPr>
        </p:nvSpPr>
        <p:spPr/>
        <p:txBody>
          <a:bodyPr>
            <a:normAutofit/>
          </a:bodyPr>
          <a:lstStyle/>
          <a:p>
            <a:r>
              <a:rPr lang="en-US" dirty="0"/>
              <a:t>Post processing: remove stellar halo and speckles</a:t>
            </a:r>
          </a:p>
        </p:txBody>
      </p:sp>
      <p:sp>
        <p:nvSpPr>
          <p:cNvPr id="7" name="TextBox 6">
            <a:extLst>
              <a:ext uri="{FF2B5EF4-FFF2-40B4-BE49-F238E27FC236}">
                <a16:creationId xmlns:a16="http://schemas.microsoft.com/office/drawing/2014/main" id="{0018706C-B555-C43B-458C-636660C4C6D4}"/>
              </a:ext>
            </a:extLst>
          </p:cNvPr>
          <p:cNvSpPr txBox="1"/>
          <p:nvPr/>
        </p:nvSpPr>
        <p:spPr>
          <a:xfrm>
            <a:off x="288255" y="979815"/>
            <a:ext cx="3401829" cy="461665"/>
          </a:xfrm>
          <a:prstGeom prst="rect">
            <a:avLst/>
          </a:prstGeom>
          <a:noFill/>
        </p:spPr>
        <p:txBody>
          <a:bodyPr wrap="none" rtlCol="0">
            <a:spAutoFit/>
          </a:bodyPr>
          <a:lstStyle/>
          <a:p>
            <a:pPr algn="ctr"/>
            <a:r>
              <a:rPr lang="en-US" sz="2400" dirty="0" err="1">
                <a:latin typeface="Baskerville" panose="02020502070401020303" pitchFamily="18" charset="0"/>
                <a:ea typeface="Baskerville" panose="02020502070401020303" pitchFamily="18" charset="0"/>
              </a:rPr>
              <a:t>Galicher</a:t>
            </a:r>
            <a:r>
              <a:rPr lang="en-US" sz="2400" dirty="0">
                <a:latin typeface="Baskerville" panose="02020502070401020303" pitchFamily="18" charset="0"/>
                <a:ea typeface="Baskerville" panose="02020502070401020303" pitchFamily="18" charset="0"/>
              </a:rPr>
              <a:t> &amp; </a:t>
            </a:r>
            <a:r>
              <a:rPr lang="en-US" sz="2400" dirty="0" err="1">
                <a:latin typeface="Baskerville" panose="02020502070401020303" pitchFamily="18" charset="0"/>
                <a:ea typeface="Baskerville" panose="02020502070401020303" pitchFamily="18" charset="0"/>
              </a:rPr>
              <a:t>Mazoyer</a:t>
            </a:r>
            <a:r>
              <a:rPr lang="en-US" sz="2400" dirty="0">
                <a:latin typeface="Baskerville" panose="02020502070401020303" pitchFamily="18" charset="0"/>
                <a:ea typeface="Baskerville" panose="02020502070401020303" pitchFamily="18" charset="0"/>
              </a:rPr>
              <a:t> 2023</a:t>
            </a:r>
          </a:p>
        </p:txBody>
      </p:sp>
      <p:pic>
        <p:nvPicPr>
          <p:cNvPr id="2" name="Content Placeholder 7" descr="A close-up of a red and purple image&#10;&#10;Description automatically generated">
            <a:extLst>
              <a:ext uri="{FF2B5EF4-FFF2-40B4-BE49-F238E27FC236}">
                <a16:creationId xmlns:a16="http://schemas.microsoft.com/office/drawing/2014/main" id="{62AD8FDA-AA08-16B1-BA4C-A291BC69AD19}"/>
              </a:ext>
            </a:extLst>
          </p:cNvPr>
          <p:cNvPicPr>
            <a:picLocks noChangeAspect="1"/>
          </p:cNvPicPr>
          <p:nvPr/>
        </p:nvPicPr>
        <p:blipFill>
          <a:blip r:embed="rId3"/>
          <a:stretch>
            <a:fillRect/>
          </a:stretch>
        </p:blipFill>
        <p:spPr>
          <a:xfrm>
            <a:off x="3957767" y="1094489"/>
            <a:ext cx="5631089" cy="5631089"/>
          </a:xfrm>
          <a:prstGeom prst="rect">
            <a:avLst/>
          </a:prstGeom>
        </p:spPr>
      </p:pic>
      <p:sp>
        <p:nvSpPr>
          <p:cNvPr id="4" name="Rounded Rectangle 3">
            <a:extLst>
              <a:ext uri="{FF2B5EF4-FFF2-40B4-BE49-F238E27FC236}">
                <a16:creationId xmlns:a16="http://schemas.microsoft.com/office/drawing/2014/main" id="{8DDEB964-8FA3-5927-76F9-87B7C3333E3F}"/>
              </a:ext>
            </a:extLst>
          </p:cNvPr>
          <p:cNvSpPr/>
          <p:nvPr/>
        </p:nvSpPr>
        <p:spPr>
          <a:xfrm>
            <a:off x="3297624" y="1650848"/>
            <a:ext cx="5596752" cy="3549288"/>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We need a way to reconstruct the stellar PSF </a:t>
            </a:r>
            <a:r>
              <a:rPr lang="en-US" sz="2800" i="1" dirty="0">
                <a:latin typeface="Baskerville" panose="02020502070401020303" pitchFamily="18" charset="0"/>
                <a:ea typeface="Baskerville" panose="02020502070401020303" pitchFamily="18" charset="0"/>
              </a:rPr>
              <a:t>without</a:t>
            </a:r>
            <a:r>
              <a:rPr lang="en-US" sz="2800" dirty="0">
                <a:latin typeface="Baskerville" panose="02020502070401020303" pitchFamily="18" charset="0"/>
                <a:ea typeface="Baskerville" panose="02020502070401020303" pitchFamily="18" charset="0"/>
              </a:rPr>
              <a:t> any companion signal to perfectly subtract optical signals from astrophysical ones</a:t>
            </a:r>
          </a:p>
        </p:txBody>
      </p:sp>
      <p:sp>
        <p:nvSpPr>
          <p:cNvPr id="6" name="Slide Number Placeholder 5">
            <a:extLst>
              <a:ext uri="{FF2B5EF4-FFF2-40B4-BE49-F238E27FC236}">
                <a16:creationId xmlns:a16="http://schemas.microsoft.com/office/drawing/2014/main" id="{E10A3B58-A8F5-68FF-F0E1-E4E1B8C7B791}"/>
              </a:ext>
            </a:extLst>
          </p:cNvPr>
          <p:cNvSpPr>
            <a:spLocks noGrp="1"/>
          </p:cNvSpPr>
          <p:nvPr>
            <p:ph type="sldNum" sz="quarter" idx="4"/>
          </p:nvPr>
        </p:nvSpPr>
        <p:spPr/>
        <p:txBody>
          <a:bodyPr/>
          <a:lstStyle/>
          <a:p>
            <a:fld id="{ADD2A1D5-2242-2445-A787-A1ADAF4A1717}" type="slidenum">
              <a:rPr lang="en-US" smtClean="0"/>
              <a:t>39</a:t>
            </a:fld>
            <a:endParaRPr lang="en-US"/>
          </a:p>
        </p:txBody>
      </p:sp>
    </p:spTree>
    <p:extLst>
      <p:ext uri="{BB962C8B-B14F-4D97-AF65-F5344CB8AC3E}">
        <p14:creationId xmlns:p14="http://schemas.microsoft.com/office/powerpoint/2010/main" val="40431071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B43EC71-A962-8C4B-8891-B62777691E11}"/>
              </a:ext>
            </a:extLst>
          </p:cNvPr>
          <p:cNvSpPr>
            <a:spLocks noGrp="1"/>
          </p:cNvSpPr>
          <p:nvPr>
            <p:ph type="title"/>
          </p:nvPr>
        </p:nvSpPr>
        <p:spPr/>
        <p:txBody>
          <a:bodyPr>
            <a:noAutofit/>
          </a:bodyPr>
          <a:lstStyle/>
          <a:p>
            <a:r>
              <a:rPr lang="en-US" sz="3600" dirty="0"/>
              <a:t>Most exoplanets have been discovered indirectly</a:t>
            </a:r>
          </a:p>
        </p:txBody>
      </p:sp>
      <p:pic>
        <p:nvPicPr>
          <p:cNvPr id="17410" name="Picture 2">
            <a:extLst>
              <a:ext uri="{FF2B5EF4-FFF2-40B4-BE49-F238E27FC236}">
                <a16:creationId xmlns:a16="http://schemas.microsoft.com/office/drawing/2014/main" id="{A89AE2BF-3FD1-9E8E-880C-FCBD476557B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74" y="1045029"/>
            <a:ext cx="9545652" cy="5812971"/>
          </a:xfrm>
          <a:prstGeom prst="rect">
            <a:avLst/>
          </a:prstGeom>
          <a:noFill/>
          <a:extLst>
            <a:ext uri="{909E8E84-426E-40DD-AFC4-6F175D3DCCD1}">
              <a14:hiddenFill xmlns:a14="http://schemas.microsoft.com/office/drawing/2010/main">
                <a:solidFill>
                  <a:srgbClr val="FFFFFF"/>
                </a:solidFill>
              </a14:hiddenFill>
            </a:ext>
          </a:extLst>
        </p:spPr>
      </p:pic>
      <p:sp>
        <p:nvSpPr>
          <p:cNvPr id="5" name="Slide Number Placeholder 4">
            <a:extLst>
              <a:ext uri="{FF2B5EF4-FFF2-40B4-BE49-F238E27FC236}">
                <a16:creationId xmlns:a16="http://schemas.microsoft.com/office/drawing/2014/main" id="{79E3F6E0-1115-6364-5EBA-6E7465A372E9}"/>
              </a:ext>
            </a:extLst>
          </p:cNvPr>
          <p:cNvSpPr>
            <a:spLocks noGrp="1"/>
          </p:cNvSpPr>
          <p:nvPr>
            <p:ph type="sldNum" sz="quarter" idx="4"/>
          </p:nvPr>
        </p:nvSpPr>
        <p:spPr/>
        <p:txBody>
          <a:bodyPr/>
          <a:lstStyle/>
          <a:p>
            <a:fld id="{ADD2A1D5-2242-2445-A787-A1ADAF4A1717}" type="slidenum">
              <a:rPr lang="en-US" smtClean="0"/>
              <a:t>4</a:t>
            </a:fld>
            <a:endParaRPr lang="en-US"/>
          </a:p>
        </p:txBody>
      </p:sp>
    </p:spTree>
    <p:extLst>
      <p:ext uri="{BB962C8B-B14F-4D97-AF65-F5344CB8AC3E}">
        <p14:creationId xmlns:p14="http://schemas.microsoft.com/office/powerpoint/2010/main" val="160499531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8" name="Group 57">
            <a:extLst>
              <a:ext uri="{FF2B5EF4-FFF2-40B4-BE49-F238E27FC236}">
                <a16:creationId xmlns:a16="http://schemas.microsoft.com/office/drawing/2014/main" id="{2E1E6341-D466-4620-E174-626EA21604D0}"/>
              </a:ext>
            </a:extLst>
          </p:cNvPr>
          <p:cNvGrpSpPr/>
          <p:nvPr/>
        </p:nvGrpSpPr>
        <p:grpSpPr>
          <a:xfrm>
            <a:off x="948647" y="1627870"/>
            <a:ext cx="1231641" cy="1231641"/>
            <a:chOff x="606490" y="1754155"/>
            <a:chExt cx="1231641" cy="1231641"/>
          </a:xfrm>
        </p:grpSpPr>
        <p:sp>
          <p:nvSpPr>
            <p:cNvPr id="46" name="Rectangle 45">
              <a:extLst>
                <a:ext uri="{FF2B5EF4-FFF2-40B4-BE49-F238E27FC236}">
                  <a16:creationId xmlns:a16="http://schemas.microsoft.com/office/drawing/2014/main" id="{C7A393FF-F750-DAF0-E60F-BDB03EA926C1}"/>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Sun 46">
              <a:extLst>
                <a:ext uri="{FF2B5EF4-FFF2-40B4-BE49-F238E27FC236}">
                  <a16:creationId xmlns:a16="http://schemas.microsoft.com/office/drawing/2014/main" id="{BF6AD4A1-0DD3-4616-C01D-16DC43CBD9F9}"/>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F0EA5E2D-C39C-A533-0E19-E6B87EC1EB44}"/>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D79385D0-E4C7-2B79-E105-2D0CC2DD71BE}"/>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671F57F9-6395-5B45-FC30-FFF95505E6CF}"/>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78287130-B40A-7346-C5DE-7690FA600A5A}"/>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50C8EC4C-083C-61B6-2D76-C7CD58621A56}"/>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AF7ADF0E-5D8B-2C93-B7C8-0640F0732199}"/>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22697A82-8805-6F59-E5B5-9DF08DB168CC}"/>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62E37FAF-FAC6-51CF-6B93-2A2537121830}"/>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665E4F70-8BCC-D283-8CA7-555B3506B43A}"/>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86FBC540-3574-6D32-341F-87221A343FD2}"/>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9" name="Group 58">
            <a:extLst>
              <a:ext uri="{FF2B5EF4-FFF2-40B4-BE49-F238E27FC236}">
                <a16:creationId xmlns:a16="http://schemas.microsoft.com/office/drawing/2014/main" id="{0D9CD2BB-985E-E68E-35AE-B80F714DB807}"/>
              </a:ext>
            </a:extLst>
          </p:cNvPr>
          <p:cNvGrpSpPr/>
          <p:nvPr/>
        </p:nvGrpSpPr>
        <p:grpSpPr>
          <a:xfrm>
            <a:off x="1101047" y="1780270"/>
            <a:ext cx="1231641" cy="1231641"/>
            <a:chOff x="606490" y="1754155"/>
            <a:chExt cx="1231641" cy="1231641"/>
          </a:xfrm>
        </p:grpSpPr>
        <p:sp>
          <p:nvSpPr>
            <p:cNvPr id="60" name="Rectangle 59">
              <a:extLst>
                <a:ext uri="{FF2B5EF4-FFF2-40B4-BE49-F238E27FC236}">
                  <a16:creationId xmlns:a16="http://schemas.microsoft.com/office/drawing/2014/main" id="{72AA3B2B-2C09-FECF-DC20-EEF4F81CC590}"/>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Sun 60">
              <a:extLst>
                <a:ext uri="{FF2B5EF4-FFF2-40B4-BE49-F238E27FC236}">
                  <a16:creationId xmlns:a16="http://schemas.microsoft.com/office/drawing/2014/main" id="{8B6FCF1F-8BF7-99E7-B3EA-AD23C263E6AF}"/>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Oval 61">
              <a:extLst>
                <a:ext uri="{FF2B5EF4-FFF2-40B4-BE49-F238E27FC236}">
                  <a16:creationId xmlns:a16="http://schemas.microsoft.com/office/drawing/2014/main" id="{8C0579A3-9303-E255-1CF3-580D5FE5DDEC}"/>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Oval 62">
              <a:extLst>
                <a:ext uri="{FF2B5EF4-FFF2-40B4-BE49-F238E27FC236}">
                  <a16:creationId xmlns:a16="http://schemas.microsoft.com/office/drawing/2014/main" id="{02A101A5-A251-7BB8-2BCE-A168841C5470}"/>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Oval 63">
              <a:extLst>
                <a:ext uri="{FF2B5EF4-FFF2-40B4-BE49-F238E27FC236}">
                  <a16:creationId xmlns:a16="http://schemas.microsoft.com/office/drawing/2014/main" id="{789A9787-0546-0641-46DC-3FAA6921C4DE}"/>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Oval 64">
              <a:extLst>
                <a:ext uri="{FF2B5EF4-FFF2-40B4-BE49-F238E27FC236}">
                  <a16:creationId xmlns:a16="http://schemas.microsoft.com/office/drawing/2014/main" id="{B786E53B-BB71-8B8D-5C9C-5FF644AB8687}"/>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Oval 65">
              <a:extLst>
                <a:ext uri="{FF2B5EF4-FFF2-40B4-BE49-F238E27FC236}">
                  <a16:creationId xmlns:a16="http://schemas.microsoft.com/office/drawing/2014/main" id="{A7C328A2-8864-A428-BBD0-41AD275926C2}"/>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Oval 66">
              <a:extLst>
                <a:ext uri="{FF2B5EF4-FFF2-40B4-BE49-F238E27FC236}">
                  <a16:creationId xmlns:a16="http://schemas.microsoft.com/office/drawing/2014/main" id="{EFD10A67-C4B2-B739-B9C0-57C20B97A90B}"/>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Oval 67">
              <a:extLst>
                <a:ext uri="{FF2B5EF4-FFF2-40B4-BE49-F238E27FC236}">
                  <a16:creationId xmlns:a16="http://schemas.microsoft.com/office/drawing/2014/main" id="{BF07F412-CCD3-1A4D-9FEF-2B0B31845DE6}"/>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Oval 68">
              <a:extLst>
                <a:ext uri="{FF2B5EF4-FFF2-40B4-BE49-F238E27FC236}">
                  <a16:creationId xmlns:a16="http://schemas.microsoft.com/office/drawing/2014/main" id="{4B7D05F8-B8E6-A2D8-F337-B8481F4F4BC7}"/>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8E9577A2-E74F-D941-EAAB-0E89FCEE0FF6}"/>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1" name="Rectangle 70">
              <a:extLst>
                <a:ext uri="{FF2B5EF4-FFF2-40B4-BE49-F238E27FC236}">
                  <a16:creationId xmlns:a16="http://schemas.microsoft.com/office/drawing/2014/main" id="{7F6E65BF-2513-A0F6-1B1E-676D3715B77F}"/>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72" name="Group 71">
            <a:extLst>
              <a:ext uri="{FF2B5EF4-FFF2-40B4-BE49-F238E27FC236}">
                <a16:creationId xmlns:a16="http://schemas.microsoft.com/office/drawing/2014/main" id="{D2DF6199-8204-0F79-D5EF-4FB648F4E96A}"/>
              </a:ext>
            </a:extLst>
          </p:cNvPr>
          <p:cNvGrpSpPr/>
          <p:nvPr/>
        </p:nvGrpSpPr>
        <p:grpSpPr>
          <a:xfrm>
            <a:off x="1253447" y="1932670"/>
            <a:ext cx="1231641" cy="1231641"/>
            <a:chOff x="606490" y="1754155"/>
            <a:chExt cx="1231641" cy="1231641"/>
          </a:xfrm>
        </p:grpSpPr>
        <p:sp>
          <p:nvSpPr>
            <p:cNvPr id="73" name="Rectangle 72">
              <a:extLst>
                <a:ext uri="{FF2B5EF4-FFF2-40B4-BE49-F238E27FC236}">
                  <a16:creationId xmlns:a16="http://schemas.microsoft.com/office/drawing/2014/main" id="{E3F2384C-CE2A-B491-D072-E5A030610CEC}"/>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Sun 73">
              <a:extLst>
                <a:ext uri="{FF2B5EF4-FFF2-40B4-BE49-F238E27FC236}">
                  <a16:creationId xmlns:a16="http://schemas.microsoft.com/office/drawing/2014/main" id="{C439B391-7473-730E-C784-230B406C4238}"/>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Oval 74">
              <a:extLst>
                <a:ext uri="{FF2B5EF4-FFF2-40B4-BE49-F238E27FC236}">
                  <a16:creationId xmlns:a16="http://schemas.microsoft.com/office/drawing/2014/main" id="{B5D75D83-68D5-2164-6857-8DC3BC836CE0}"/>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6" name="Oval 75">
              <a:extLst>
                <a:ext uri="{FF2B5EF4-FFF2-40B4-BE49-F238E27FC236}">
                  <a16:creationId xmlns:a16="http://schemas.microsoft.com/office/drawing/2014/main" id="{97EC1490-0197-C782-CF88-83342C345254}"/>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Oval 76">
              <a:extLst>
                <a:ext uri="{FF2B5EF4-FFF2-40B4-BE49-F238E27FC236}">
                  <a16:creationId xmlns:a16="http://schemas.microsoft.com/office/drawing/2014/main" id="{89E506E8-AA20-382D-11F4-44364EEC7365}"/>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Oval 77">
              <a:extLst>
                <a:ext uri="{FF2B5EF4-FFF2-40B4-BE49-F238E27FC236}">
                  <a16:creationId xmlns:a16="http://schemas.microsoft.com/office/drawing/2014/main" id="{843E1F7A-7EA8-1DD0-D42B-190EA24AF599}"/>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Oval 78">
              <a:extLst>
                <a:ext uri="{FF2B5EF4-FFF2-40B4-BE49-F238E27FC236}">
                  <a16:creationId xmlns:a16="http://schemas.microsoft.com/office/drawing/2014/main" id="{3E738B1C-2CAF-690C-55A4-7562174D37F9}"/>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679107E3-F51B-3718-339C-BD40025FB89B}"/>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41A6A066-3CFC-FE4E-23C0-46BDCBC00FA5}"/>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24BA30A-5A31-DB30-F27F-968E69830AF2}"/>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CABFC525-1E8E-1549-1FA8-8FE2F4CFE27F}"/>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Rectangle 83">
              <a:extLst>
                <a:ext uri="{FF2B5EF4-FFF2-40B4-BE49-F238E27FC236}">
                  <a16:creationId xmlns:a16="http://schemas.microsoft.com/office/drawing/2014/main" id="{6543AAA7-B23F-B6A6-D115-55620AED1F1D}"/>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85" name="Group 84">
            <a:extLst>
              <a:ext uri="{FF2B5EF4-FFF2-40B4-BE49-F238E27FC236}">
                <a16:creationId xmlns:a16="http://schemas.microsoft.com/office/drawing/2014/main" id="{7CA1F442-52A5-72D9-7771-71F81ACA7386}"/>
              </a:ext>
            </a:extLst>
          </p:cNvPr>
          <p:cNvGrpSpPr/>
          <p:nvPr/>
        </p:nvGrpSpPr>
        <p:grpSpPr>
          <a:xfrm>
            <a:off x="1405847" y="2085070"/>
            <a:ext cx="1231641" cy="1231641"/>
            <a:chOff x="606490" y="1754155"/>
            <a:chExt cx="1231641" cy="1231641"/>
          </a:xfrm>
        </p:grpSpPr>
        <p:sp>
          <p:nvSpPr>
            <p:cNvPr id="86" name="Rectangle 85">
              <a:extLst>
                <a:ext uri="{FF2B5EF4-FFF2-40B4-BE49-F238E27FC236}">
                  <a16:creationId xmlns:a16="http://schemas.microsoft.com/office/drawing/2014/main" id="{C37C79E5-3D3B-5748-012A-8F83027348FF}"/>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Sun 86">
              <a:extLst>
                <a:ext uri="{FF2B5EF4-FFF2-40B4-BE49-F238E27FC236}">
                  <a16:creationId xmlns:a16="http://schemas.microsoft.com/office/drawing/2014/main" id="{8D4247FE-0865-5E35-9042-C8FE02C7B47E}"/>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Oval 87">
              <a:extLst>
                <a:ext uri="{FF2B5EF4-FFF2-40B4-BE49-F238E27FC236}">
                  <a16:creationId xmlns:a16="http://schemas.microsoft.com/office/drawing/2014/main" id="{7E73F21A-22D9-B0B4-15D9-C26A3B49E5FA}"/>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Oval 88">
              <a:extLst>
                <a:ext uri="{FF2B5EF4-FFF2-40B4-BE49-F238E27FC236}">
                  <a16:creationId xmlns:a16="http://schemas.microsoft.com/office/drawing/2014/main" id="{E84E24E1-56BB-3BBC-4B38-98D47091ACCE}"/>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0" name="Oval 89">
              <a:extLst>
                <a:ext uri="{FF2B5EF4-FFF2-40B4-BE49-F238E27FC236}">
                  <a16:creationId xmlns:a16="http://schemas.microsoft.com/office/drawing/2014/main" id="{E0E668F0-0314-B2FF-218F-0DAA038583B9}"/>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1" name="Oval 90">
              <a:extLst>
                <a:ext uri="{FF2B5EF4-FFF2-40B4-BE49-F238E27FC236}">
                  <a16:creationId xmlns:a16="http://schemas.microsoft.com/office/drawing/2014/main" id="{1809C3FA-4952-C980-CB11-FF44582F1C38}"/>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Oval 91">
              <a:extLst>
                <a:ext uri="{FF2B5EF4-FFF2-40B4-BE49-F238E27FC236}">
                  <a16:creationId xmlns:a16="http://schemas.microsoft.com/office/drawing/2014/main" id="{AC8ED9B3-C671-F0EC-9743-4AF0EF9B3146}"/>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31042FD4-C43A-9191-59F5-4732A3000A35}"/>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63BA993F-05B6-C378-1873-951A9B4C5259}"/>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06C5E711-9C98-C5D9-C8BD-E5454EBE6EE1}"/>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06555E6E-FE7C-7D3D-5973-184326488C58}"/>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Rectangle 96">
              <a:extLst>
                <a:ext uri="{FF2B5EF4-FFF2-40B4-BE49-F238E27FC236}">
                  <a16:creationId xmlns:a16="http://schemas.microsoft.com/office/drawing/2014/main" id="{5A54C305-C6A3-FDED-EBE3-BC2A6C24C687}"/>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8" name="Group 97">
            <a:extLst>
              <a:ext uri="{FF2B5EF4-FFF2-40B4-BE49-F238E27FC236}">
                <a16:creationId xmlns:a16="http://schemas.microsoft.com/office/drawing/2014/main" id="{2315B997-5482-4AC5-C308-2DAE776D22BE}"/>
              </a:ext>
            </a:extLst>
          </p:cNvPr>
          <p:cNvGrpSpPr/>
          <p:nvPr/>
        </p:nvGrpSpPr>
        <p:grpSpPr>
          <a:xfrm>
            <a:off x="1558247" y="2237470"/>
            <a:ext cx="1231641" cy="1231641"/>
            <a:chOff x="606490" y="1754155"/>
            <a:chExt cx="1231641" cy="1231641"/>
          </a:xfrm>
        </p:grpSpPr>
        <p:sp>
          <p:nvSpPr>
            <p:cNvPr id="99" name="Rectangle 98">
              <a:extLst>
                <a:ext uri="{FF2B5EF4-FFF2-40B4-BE49-F238E27FC236}">
                  <a16:creationId xmlns:a16="http://schemas.microsoft.com/office/drawing/2014/main" id="{3A0C48A5-FC95-C736-326D-695057964B22}"/>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Sun 99">
              <a:extLst>
                <a:ext uri="{FF2B5EF4-FFF2-40B4-BE49-F238E27FC236}">
                  <a16:creationId xmlns:a16="http://schemas.microsoft.com/office/drawing/2014/main" id="{1FC3C640-9A2E-3895-29CD-51916AADF759}"/>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Oval 100">
              <a:extLst>
                <a:ext uri="{FF2B5EF4-FFF2-40B4-BE49-F238E27FC236}">
                  <a16:creationId xmlns:a16="http://schemas.microsoft.com/office/drawing/2014/main" id="{4B42BD29-4464-0F27-AC1C-500BE7FD37BF}"/>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Oval 101">
              <a:extLst>
                <a:ext uri="{FF2B5EF4-FFF2-40B4-BE49-F238E27FC236}">
                  <a16:creationId xmlns:a16="http://schemas.microsoft.com/office/drawing/2014/main" id="{A09F32DF-CBBA-ECD6-FAFF-61ADFC5B670C}"/>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 name="Oval 102">
              <a:extLst>
                <a:ext uri="{FF2B5EF4-FFF2-40B4-BE49-F238E27FC236}">
                  <a16:creationId xmlns:a16="http://schemas.microsoft.com/office/drawing/2014/main" id="{5FAF38F1-A2DC-B9FE-0D43-1ECECB56DEBE}"/>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Oval 103">
              <a:extLst>
                <a:ext uri="{FF2B5EF4-FFF2-40B4-BE49-F238E27FC236}">
                  <a16:creationId xmlns:a16="http://schemas.microsoft.com/office/drawing/2014/main" id="{4DD1E209-8BA0-5FC1-3757-B1EA7F3DB25F}"/>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Oval 104">
              <a:extLst>
                <a:ext uri="{FF2B5EF4-FFF2-40B4-BE49-F238E27FC236}">
                  <a16:creationId xmlns:a16="http://schemas.microsoft.com/office/drawing/2014/main" id="{326C772F-6750-016F-2461-6E307793B404}"/>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B0CF7BCC-3F6C-0015-A01B-9EF1A7F66312}"/>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52B281C1-C58F-3CB0-FFE4-98BC05BFFABA}"/>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7A280329-55AD-51C1-1C06-87BDC6DF41C5}"/>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Rectangle 108">
              <a:extLst>
                <a:ext uri="{FF2B5EF4-FFF2-40B4-BE49-F238E27FC236}">
                  <a16:creationId xmlns:a16="http://schemas.microsoft.com/office/drawing/2014/main" id="{61FA59CB-17DC-7470-4DFF-4A289F4AA849}"/>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Rectangle 109">
              <a:extLst>
                <a:ext uri="{FF2B5EF4-FFF2-40B4-BE49-F238E27FC236}">
                  <a16:creationId xmlns:a16="http://schemas.microsoft.com/office/drawing/2014/main" id="{DCD59F36-34F9-F39F-6EA6-ABB409493B4A}"/>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9" name="Group 188">
            <a:extLst>
              <a:ext uri="{FF2B5EF4-FFF2-40B4-BE49-F238E27FC236}">
                <a16:creationId xmlns:a16="http://schemas.microsoft.com/office/drawing/2014/main" id="{EA66EB8B-9996-24C1-348C-6877B4162935}"/>
              </a:ext>
            </a:extLst>
          </p:cNvPr>
          <p:cNvGrpSpPr/>
          <p:nvPr/>
        </p:nvGrpSpPr>
        <p:grpSpPr>
          <a:xfrm>
            <a:off x="954868" y="4299957"/>
            <a:ext cx="1231641" cy="1231641"/>
            <a:chOff x="606490" y="1754155"/>
            <a:chExt cx="1231641" cy="1231641"/>
          </a:xfrm>
        </p:grpSpPr>
        <p:sp>
          <p:nvSpPr>
            <p:cNvPr id="190" name="Rectangle 189">
              <a:extLst>
                <a:ext uri="{FF2B5EF4-FFF2-40B4-BE49-F238E27FC236}">
                  <a16:creationId xmlns:a16="http://schemas.microsoft.com/office/drawing/2014/main" id="{1E187237-1722-E2B3-8ACB-935943761393}"/>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1" name="Sun 190">
              <a:extLst>
                <a:ext uri="{FF2B5EF4-FFF2-40B4-BE49-F238E27FC236}">
                  <a16:creationId xmlns:a16="http://schemas.microsoft.com/office/drawing/2014/main" id="{38D79015-21D7-1B80-A597-40975CAECE61}"/>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2" name="Oval 191">
              <a:extLst>
                <a:ext uri="{FF2B5EF4-FFF2-40B4-BE49-F238E27FC236}">
                  <a16:creationId xmlns:a16="http://schemas.microsoft.com/office/drawing/2014/main" id="{E43D44B6-0130-BEE7-9B3F-E35B45ABE80A}"/>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3" name="Oval 192">
              <a:extLst>
                <a:ext uri="{FF2B5EF4-FFF2-40B4-BE49-F238E27FC236}">
                  <a16:creationId xmlns:a16="http://schemas.microsoft.com/office/drawing/2014/main" id="{3979E34B-664C-E9A1-B12D-4B283212E69B}"/>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Oval 193">
              <a:extLst>
                <a:ext uri="{FF2B5EF4-FFF2-40B4-BE49-F238E27FC236}">
                  <a16:creationId xmlns:a16="http://schemas.microsoft.com/office/drawing/2014/main" id="{0DAAF763-573C-C318-BE70-DAC241B6DC61}"/>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5" name="Oval 194">
              <a:extLst>
                <a:ext uri="{FF2B5EF4-FFF2-40B4-BE49-F238E27FC236}">
                  <a16:creationId xmlns:a16="http://schemas.microsoft.com/office/drawing/2014/main" id="{96ACC585-8E97-D2DD-96E2-CCB7C326AB4D}"/>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6" name="Oval 195">
              <a:extLst>
                <a:ext uri="{FF2B5EF4-FFF2-40B4-BE49-F238E27FC236}">
                  <a16:creationId xmlns:a16="http://schemas.microsoft.com/office/drawing/2014/main" id="{DB18C143-6CCD-7A85-F0E1-B69020719DFE}"/>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7" name="Oval 196">
              <a:extLst>
                <a:ext uri="{FF2B5EF4-FFF2-40B4-BE49-F238E27FC236}">
                  <a16:creationId xmlns:a16="http://schemas.microsoft.com/office/drawing/2014/main" id="{57CFC28E-1084-138F-58EA-3281ACB6B9FA}"/>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8" name="Oval 197">
              <a:extLst>
                <a:ext uri="{FF2B5EF4-FFF2-40B4-BE49-F238E27FC236}">
                  <a16:creationId xmlns:a16="http://schemas.microsoft.com/office/drawing/2014/main" id="{5AF5031E-BD94-D812-6904-1A7F4EC9327B}"/>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9" name="Oval 198">
              <a:extLst>
                <a:ext uri="{FF2B5EF4-FFF2-40B4-BE49-F238E27FC236}">
                  <a16:creationId xmlns:a16="http://schemas.microsoft.com/office/drawing/2014/main" id="{951389F3-D653-A22D-6774-50E7D307CF93}"/>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0" name="Rectangle 199">
              <a:extLst>
                <a:ext uri="{FF2B5EF4-FFF2-40B4-BE49-F238E27FC236}">
                  <a16:creationId xmlns:a16="http://schemas.microsoft.com/office/drawing/2014/main" id="{8CFB3CD4-BDF7-9378-8E47-DA3D642C24F9}"/>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AFD2CFA1-D84C-A409-05B4-E559CC7412B9}"/>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02" name="Group 201">
            <a:extLst>
              <a:ext uri="{FF2B5EF4-FFF2-40B4-BE49-F238E27FC236}">
                <a16:creationId xmlns:a16="http://schemas.microsoft.com/office/drawing/2014/main" id="{1CDAD7D8-298F-9E54-2D47-41CEB8098520}"/>
              </a:ext>
            </a:extLst>
          </p:cNvPr>
          <p:cNvGrpSpPr/>
          <p:nvPr/>
        </p:nvGrpSpPr>
        <p:grpSpPr>
          <a:xfrm>
            <a:off x="1107268" y="4452357"/>
            <a:ext cx="1231641" cy="1231641"/>
            <a:chOff x="606490" y="1754155"/>
            <a:chExt cx="1231641" cy="1231641"/>
          </a:xfrm>
        </p:grpSpPr>
        <p:sp>
          <p:nvSpPr>
            <p:cNvPr id="203" name="Rectangle 202">
              <a:extLst>
                <a:ext uri="{FF2B5EF4-FFF2-40B4-BE49-F238E27FC236}">
                  <a16:creationId xmlns:a16="http://schemas.microsoft.com/office/drawing/2014/main" id="{08F343C0-A1E2-33DE-58C4-41843CE80A4A}"/>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4" name="Sun 203">
              <a:extLst>
                <a:ext uri="{FF2B5EF4-FFF2-40B4-BE49-F238E27FC236}">
                  <a16:creationId xmlns:a16="http://schemas.microsoft.com/office/drawing/2014/main" id="{CAFE94BA-FBD6-9D1E-703E-8626A2E92B38}"/>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5" name="Oval 204">
              <a:extLst>
                <a:ext uri="{FF2B5EF4-FFF2-40B4-BE49-F238E27FC236}">
                  <a16:creationId xmlns:a16="http://schemas.microsoft.com/office/drawing/2014/main" id="{14488870-50F2-C88C-C27E-CB4B99DB53C6}"/>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6" name="Oval 205">
              <a:extLst>
                <a:ext uri="{FF2B5EF4-FFF2-40B4-BE49-F238E27FC236}">
                  <a16:creationId xmlns:a16="http://schemas.microsoft.com/office/drawing/2014/main" id="{CD6C273E-59BE-253D-6CD6-980A71FD909F}"/>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7" name="Oval 206">
              <a:extLst>
                <a:ext uri="{FF2B5EF4-FFF2-40B4-BE49-F238E27FC236}">
                  <a16:creationId xmlns:a16="http://schemas.microsoft.com/office/drawing/2014/main" id="{EF8769C4-A900-6ACC-214E-E788F3E4C6A2}"/>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8" name="Oval 207">
              <a:extLst>
                <a:ext uri="{FF2B5EF4-FFF2-40B4-BE49-F238E27FC236}">
                  <a16:creationId xmlns:a16="http://schemas.microsoft.com/office/drawing/2014/main" id="{75778459-D6DD-4109-B084-23968DB32498}"/>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9" name="Oval 208">
              <a:extLst>
                <a:ext uri="{FF2B5EF4-FFF2-40B4-BE49-F238E27FC236}">
                  <a16:creationId xmlns:a16="http://schemas.microsoft.com/office/drawing/2014/main" id="{659BFE39-3E0B-EE87-4C90-40BFF6E40C23}"/>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0" name="Oval 209">
              <a:extLst>
                <a:ext uri="{FF2B5EF4-FFF2-40B4-BE49-F238E27FC236}">
                  <a16:creationId xmlns:a16="http://schemas.microsoft.com/office/drawing/2014/main" id="{5120E011-59F6-2C74-4CE4-56102B0CB431}"/>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1" name="Oval 210">
              <a:extLst>
                <a:ext uri="{FF2B5EF4-FFF2-40B4-BE49-F238E27FC236}">
                  <a16:creationId xmlns:a16="http://schemas.microsoft.com/office/drawing/2014/main" id="{336561B9-964D-544B-74FC-7992080F311F}"/>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2" name="Oval 211">
              <a:extLst>
                <a:ext uri="{FF2B5EF4-FFF2-40B4-BE49-F238E27FC236}">
                  <a16:creationId xmlns:a16="http://schemas.microsoft.com/office/drawing/2014/main" id="{5B9478C1-99A0-75AF-9F29-E7D0684E84BA}"/>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3" name="Rectangle 212">
              <a:extLst>
                <a:ext uri="{FF2B5EF4-FFF2-40B4-BE49-F238E27FC236}">
                  <a16:creationId xmlns:a16="http://schemas.microsoft.com/office/drawing/2014/main" id="{145AAA32-3648-34F6-DCD0-F3559DD25583}"/>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4" name="Rectangle 213">
              <a:extLst>
                <a:ext uri="{FF2B5EF4-FFF2-40B4-BE49-F238E27FC236}">
                  <a16:creationId xmlns:a16="http://schemas.microsoft.com/office/drawing/2014/main" id="{5108E467-0A4D-4334-079E-FFDFA8324659}"/>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5" name="Group 214">
            <a:extLst>
              <a:ext uri="{FF2B5EF4-FFF2-40B4-BE49-F238E27FC236}">
                <a16:creationId xmlns:a16="http://schemas.microsoft.com/office/drawing/2014/main" id="{AB32FB95-6F02-F40C-9892-0C77976ECE31}"/>
              </a:ext>
            </a:extLst>
          </p:cNvPr>
          <p:cNvGrpSpPr/>
          <p:nvPr/>
        </p:nvGrpSpPr>
        <p:grpSpPr>
          <a:xfrm>
            <a:off x="1259668" y="4604757"/>
            <a:ext cx="1231641" cy="1231641"/>
            <a:chOff x="606490" y="1754155"/>
            <a:chExt cx="1231641" cy="1231641"/>
          </a:xfrm>
        </p:grpSpPr>
        <p:sp>
          <p:nvSpPr>
            <p:cNvPr id="216" name="Rectangle 215">
              <a:extLst>
                <a:ext uri="{FF2B5EF4-FFF2-40B4-BE49-F238E27FC236}">
                  <a16:creationId xmlns:a16="http://schemas.microsoft.com/office/drawing/2014/main" id="{1544B412-D781-18AE-59E3-EAE2E18C7082}"/>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7" name="Sun 216">
              <a:extLst>
                <a:ext uri="{FF2B5EF4-FFF2-40B4-BE49-F238E27FC236}">
                  <a16:creationId xmlns:a16="http://schemas.microsoft.com/office/drawing/2014/main" id="{2534A55A-CA5A-CDCA-FBB0-40F55F2BC32C}"/>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Oval 217">
              <a:extLst>
                <a:ext uri="{FF2B5EF4-FFF2-40B4-BE49-F238E27FC236}">
                  <a16:creationId xmlns:a16="http://schemas.microsoft.com/office/drawing/2014/main" id="{461BC9FC-439F-BBE8-1CC3-1B9B953700FE}"/>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9" name="Oval 218">
              <a:extLst>
                <a:ext uri="{FF2B5EF4-FFF2-40B4-BE49-F238E27FC236}">
                  <a16:creationId xmlns:a16="http://schemas.microsoft.com/office/drawing/2014/main" id="{C32AA3A2-2E95-8862-ED80-8DED97010CB7}"/>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0" name="Oval 219">
              <a:extLst>
                <a:ext uri="{FF2B5EF4-FFF2-40B4-BE49-F238E27FC236}">
                  <a16:creationId xmlns:a16="http://schemas.microsoft.com/office/drawing/2014/main" id="{B4732800-3288-6FFA-3D6C-F532CE0E24F0}"/>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1" name="Oval 220">
              <a:extLst>
                <a:ext uri="{FF2B5EF4-FFF2-40B4-BE49-F238E27FC236}">
                  <a16:creationId xmlns:a16="http://schemas.microsoft.com/office/drawing/2014/main" id="{41A38ECC-6C6D-6E39-9B1D-EABBC5C6E114}"/>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2" name="Oval 221">
              <a:extLst>
                <a:ext uri="{FF2B5EF4-FFF2-40B4-BE49-F238E27FC236}">
                  <a16:creationId xmlns:a16="http://schemas.microsoft.com/office/drawing/2014/main" id="{41A9C948-A9CE-1319-D257-3692619FC90F}"/>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3" name="Oval 222">
              <a:extLst>
                <a:ext uri="{FF2B5EF4-FFF2-40B4-BE49-F238E27FC236}">
                  <a16:creationId xmlns:a16="http://schemas.microsoft.com/office/drawing/2014/main" id="{BB33B7A1-B83D-F705-F8B6-FC60DEE8A118}"/>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4" name="Oval 223">
              <a:extLst>
                <a:ext uri="{FF2B5EF4-FFF2-40B4-BE49-F238E27FC236}">
                  <a16:creationId xmlns:a16="http://schemas.microsoft.com/office/drawing/2014/main" id="{BD250AC2-C369-BF90-A152-7B7806D43FCB}"/>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5" name="Oval 224">
              <a:extLst>
                <a:ext uri="{FF2B5EF4-FFF2-40B4-BE49-F238E27FC236}">
                  <a16:creationId xmlns:a16="http://schemas.microsoft.com/office/drawing/2014/main" id="{F053EC49-0272-4564-377E-D2715F8FD9A7}"/>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6" name="Rectangle 225">
              <a:extLst>
                <a:ext uri="{FF2B5EF4-FFF2-40B4-BE49-F238E27FC236}">
                  <a16:creationId xmlns:a16="http://schemas.microsoft.com/office/drawing/2014/main" id="{8CAAC72E-0BFA-E7B9-10AD-9745014E7EEA}"/>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7" name="Rectangle 226">
              <a:extLst>
                <a:ext uri="{FF2B5EF4-FFF2-40B4-BE49-F238E27FC236}">
                  <a16:creationId xmlns:a16="http://schemas.microsoft.com/office/drawing/2014/main" id="{227B0BA3-9801-8669-DEE0-01907685BA97}"/>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28" name="Group 227">
            <a:extLst>
              <a:ext uri="{FF2B5EF4-FFF2-40B4-BE49-F238E27FC236}">
                <a16:creationId xmlns:a16="http://schemas.microsoft.com/office/drawing/2014/main" id="{DB9A1416-9697-A07F-CD80-89DF21A5B01D}"/>
              </a:ext>
            </a:extLst>
          </p:cNvPr>
          <p:cNvGrpSpPr/>
          <p:nvPr/>
        </p:nvGrpSpPr>
        <p:grpSpPr>
          <a:xfrm>
            <a:off x="1412068" y="4757157"/>
            <a:ext cx="1231641" cy="1231641"/>
            <a:chOff x="606490" y="1754155"/>
            <a:chExt cx="1231641" cy="1231641"/>
          </a:xfrm>
        </p:grpSpPr>
        <p:sp>
          <p:nvSpPr>
            <p:cNvPr id="229" name="Rectangle 228">
              <a:extLst>
                <a:ext uri="{FF2B5EF4-FFF2-40B4-BE49-F238E27FC236}">
                  <a16:creationId xmlns:a16="http://schemas.microsoft.com/office/drawing/2014/main" id="{24E80CB7-51D4-7DB0-AF26-2B743DFB6C15}"/>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0" name="Sun 229">
              <a:extLst>
                <a:ext uri="{FF2B5EF4-FFF2-40B4-BE49-F238E27FC236}">
                  <a16:creationId xmlns:a16="http://schemas.microsoft.com/office/drawing/2014/main" id="{0CE15E4C-5F36-D862-ABCA-724EAA11FC75}"/>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1" name="Oval 230">
              <a:extLst>
                <a:ext uri="{FF2B5EF4-FFF2-40B4-BE49-F238E27FC236}">
                  <a16:creationId xmlns:a16="http://schemas.microsoft.com/office/drawing/2014/main" id="{4C3A2F35-7A95-7F34-1A4C-A89D744968BC}"/>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2" name="Oval 231">
              <a:extLst>
                <a:ext uri="{FF2B5EF4-FFF2-40B4-BE49-F238E27FC236}">
                  <a16:creationId xmlns:a16="http://schemas.microsoft.com/office/drawing/2014/main" id="{F7E516FE-6D21-F27A-D877-00EF86F51FCB}"/>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Oval 232">
              <a:extLst>
                <a:ext uri="{FF2B5EF4-FFF2-40B4-BE49-F238E27FC236}">
                  <a16:creationId xmlns:a16="http://schemas.microsoft.com/office/drawing/2014/main" id="{A73ED514-9E06-5C62-1C3F-CA518F7AA82F}"/>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4" name="Oval 233">
              <a:extLst>
                <a:ext uri="{FF2B5EF4-FFF2-40B4-BE49-F238E27FC236}">
                  <a16:creationId xmlns:a16="http://schemas.microsoft.com/office/drawing/2014/main" id="{F32801A7-A025-8230-E1A7-191E2B9E1A3B}"/>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5" name="Oval 234">
              <a:extLst>
                <a:ext uri="{FF2B5EF4-FFF2-40B4-BE49-F238E27FC236}">
                  <a16:creationId xmlns:a16="http://schemas.microsoft.com/office/drawing/2014/main" id="{1D1AA906-6C4D-9A83-EE47-8D925C6FCE98}"/>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6" name="Oval 235">
              <a:extLst>
                <a:ext uri="{FF2B5EF4-FFF2-40B4-BE49-F238E27FC236}">
                  <a16:creationId xmlns:a16="http://schemas.microsoft.com/office/drawing/2014/main" id="{01A66F58-14F6-34FC-B91E-924FAC92F331}"/>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7" name="Oval 236">
              <a:extLst>
                <a:ext uri="{FF2B5EF4-FFF2-40B4-BE49-F238E27FC236}">
                  <a16:creationId xmlns:a16="http://schemas.microsoft.com/office/drawing/2014/main" id="{398E1E7B-68C0-A2CF-C463-C8BF6840F4EC}"/>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8" name="Oval 237">
              <a:extLst>
                <a:ext uri="{FF2B5EF4-FFF2-40B4-BE49-F238E27FC236}">
                  <a16:creationId xmlns:a16="http://schemas.microsoft.com/office/drawing/2014/main" id="{8370CC90-6E82-9619-C4FA-5247C436A63C}"/>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9" name="Rectangle 238">
              <a:extLst>
                <a:ext uri="{FF2B5EF4-FFF2-40B4-BE49-F238E27FC236}">
                  <a16:creationId xmlns:a16="http://schemas.microsoft.com/office/drawing/2014/main" id="{DD9BDB28-1949-11C7-B0AF-9F79D707AEDD}"/>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Rectangle 239">
              <a:extLst>
                <a:ext uri="{FF2B5EF4-FFF2-40B4-BE49-F238E27FC236}">
                  <a16:creationId xmlns:a16="http://schemas.microsoft.com/office/drawing/2014/main" id="{79159C84-C441-C203-6B71-9F669747142C}"/>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41" name="Group 240">
            <a:extLst>
              <a:ext uri="{FF2B5EF4-FFF2-40B4-BE49-F238E27FC236}">
                <a16:creationId xmlns:a16="http://schemas.microsoft.com/office/drawing/2014/main" id="{DA81CFE6-5D9E-CF05-86D2-885873689A0B}"/>
              </a:ext>
            </a:extLst>
          </p:cNvPr>
          <p:cNvGrpSpPr/>
          <p:nvPr/>
        </p:nvGrpSpPr>
        <p:grpSpPr>
          <a:xfrm>
            <a:off x="1564468" y="4909557"/>
            <a:ext cx="1231641" cy="1231641"/>
            <a:chOff x="606490" y="1754155"/>
            <a:chExt cx="1231641" cy="1231641"/>
          </a:xfrm>
        </p:grpSpPr>
        <p:sp>
          <p:nvSpPr>
            <p:cNvPr id="242" name="Rectangle 241">
              <a:extLst>
                <a:ext uri="{FF2B5EF4-FFF2-40B4-BE49-F238E27FC236}">
                  <a16:creationId xmlns:a16="http://schemas.microsoft.com/office/drawing/2014/main" id="{9EB3B81D-24E2-A194-0A21-0E9ACEB90548}"/>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3" name="Sun 242">
              <a:extLst>
                <a:ext uri="{FF2B5EF4-FFF2-40B4-BE49-F238E27FC236}">
                  <a16:creationId xmlns:a16="http://schemas.microsoft.com/office/drawing/2014/main" id="{B4A9EE6D-7F5F-5D37-6F1C-1E33854E0AF9}"/>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Oval 243">
              <a:extLst>
                <a:ext uri="{FF2B5EF4-FFF2-40B4-BE49-F238E27FC236}">
                  <a16:creationId xmlns:a16="http://schemas.microsoft.com/office/drawing/2014/main" id="{4C669160-5266-F729-901E-F3168D59C69C}"/>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Oval 244">
              <a:extLst>
                <a:ext uri="{FF2B5EF4-FFF2-40B4-BE49-F238E27FC236}">
                  <a16:creationId xmlns:a16="http://schemas.microsoft.com/office/drawing/2014/main" id="{31B56920-62F2-0024-5762-77D3BBD30858}"/>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6" name="Oval 245">
              <a:extLst>
                <a:ext uri="{FF2B5EF4-FFF2-40B4-BE49-F238E27FC236}">
                  <a16:creationId xmlns:a16="http://schemas.microsoft.com/office/drawing/2014/main" id="{123B758E-6EDB-1D29-19D7-22E46833E9C8}"/>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7" name="Oval 246">
              <a:extLst>
                <a:ext uri="{FF2B5EF4-FFF2-40B4-BE49-F238E27FC236}">
                  <a16:creationId xmlns:a16="http://schemas.microsoft.com/office/drawing/2014/main" id="{26E9F34D-E7FD-E151-AAFA-418969FF995A}"/>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8" name="Oval 247">
              <a:extLst>
                <a:ext uri="{FF2B5EF4-FFF2-40B4-BE49-F238E27FC236}">
                  <a16:creationId xmlns:a16="http://schemas.microsoft.com/office/drawing/2014/main" id="{93EBC656-7825-A3E7-33FA-F0F4F386CA46}"/>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9" name="Oval 248">
              <a:extLst>
                <a:ext uri="{FF2B5EF4-FFF2-40B4-BE49-F238E27FC236}">
                  <a16:creationId xmlns:a16="http://schemas.microsoft.com/office/drawing/2014/main" id="{4ED8A42C-AEC8-723B-2690-C0674731CEED}"/>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0" name="Oval 249">
              <a:extLst>
                <a:ext uri="{FF2B5EF4-FFF2-40B4-BE49-F238E27FC236}">
                  <a16:creationId xmlns:a16="http://schemas.microsoft.com/office/drawing/2014/main" id="{F04BBB43-71DA-3AB8-DC5E-47F3C3C11CAE}"/>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1" name="Oval 250">
              <a:extLst>
                <a:ext uri="{FF2B5EF4-FFF2-40B4-BE49-F238E27FC236}">
                  <a16:creationId xmlns:a16="http://schemas.microsoft.com/office/drawing/2014/main" id="{1C59EA17-2143-65E0-E94B-0D0894012164}"/>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2" name="Rectangle 251">
              <a:extLst>
                <a:ext uri="{FF2B5EF4-FFF2-40B4-BE49-F238E27FC236}">
                  <a16:creationId xmlns:a16="http://schemas.microsoft.com/office/drawing/2014/main" id="{DFD26794-C491-89DD-7454-6A2E7C7C07CC}"/>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3" name="Rectangle 252">
              <a:extLst>
                <a:ext uri="{FF2B5EF4-FFF2-40B4-BE49-F238E27FC236}">
                  <a16:creationId xmlns:a16="http://schemas.microsoft.com/office/drawing/2014/main" id="{DD8634FD-72B2-F31E-6580-78C435C748BC}"/>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54" name="TextBox 253">
            <a:extLst>
              <a:ext uri="{FF2B5EF4-FFF2-40B4-BE49-F238E27FC236}">
                <a16:creationId xmlns:a16="http://schemas.microsoft.com/office/drawing/2014/main" id="{50572842-317E-E40A-4E09-21757C87C9F2}"/>
              </a:ext>
            </a:extLst>
          </p:cNvPr>
          <p:cNvSpPr txBox="1"/>
          <p:nvPr/>
        </p:nvSpPr>
        <p:spPr>
          <a:xfrm>
            <a:off x="513826" y="1050935"/>
            <a:ext cx="3162854"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Images of reference star</a:t>
            </a:r>
          </a:p>
        </p:txBody>
      </p:sp>
      <p:sp>
        <p:nvSpPr>
          <p:cNvPr id="255" name="TextBox 254">
            <a:extLst>
              <a:ext uri="{FF2B5EF4-FFF2-40B4-BE49-F238E27FC236}">
                <a16:creationId xmlns:a16="http://schemas.microsoft.com/office/drawing/2014/main" id="{FB0AEAFE-5F56-3B68-1E80-0CB8F283E64E}"/>
              </a:ext>
            </a:extLst>
          </p:cNvPr>
          <p:cNvSpPr txBox="1"/>
          <p:nvPr/>
        </p:nvSpPr>
        <p:spPr>
          <a:xfrm>
            <a:off x="513826" y="3736647"/>
            <a:ext cx="2902782"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Images of science star</a:t>
            </a:r>
          </a:p>
        </p:txBody>
      </p:sp>
      <p:sp>
        <p:nvSpPr>
          <p:cNvPr id="256" name="Right Brace 255">
            <a:extLst>
              <a:ext uri="{FF2B5EF4-FFF2-40B4-BE49-F238E27FC236}">
                <a16:creationId xmlns:a16="http://schemas.microsoft.com/office/drawing/2014/main" id="{C184DBE6-B6FA-5FDA-4332-BBF0FA5EC616}"/>
              </a:ext>
            </a:extLst>
          </p:cNvPr>
          <p:cNvSpPr/>
          <p:nvPr/>
        </p:nvSpPr>
        <p:spPr>
          <a:xfrm>
            <a:off x="3676680" y="1300480"/>
            <a:ext cx="570200" cy="2245360"/>
          </a:xfrm>
          <a:prstGeom prst="rightBrace">
            <a:avLst/>
          </a:prstGeom>
          <a:ln w="38100">
            <a:solidFill>
              <a:srgbClr val="1C9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257" name="Group 256">
            <a:extLst>
              <a:ext uri="{FF2B5EF4-FFF2-40B4-BE49-F238E27FC236}">
                <a16:creationId xmlns:a16="http://schemas.microsoft.com/office/drawing/2014/main" id="{2F6104FD-D83A-33E5-9978-F50ABA50E597}"/>
              </a:ext>
            </a:extLst>
          </p:cNvPr>
          <p:cNvGrpSpPr/>
          <p:nvPr/>
        </p:nvGrpSpPr>
        <p:grpSpPr>
          <a:xfrm>
            <a:off x="4687527" y="1807339"/>
            <a:ext cx="1231641" cy="1231641"/>
            <a:chOff x="606490" y="1754155"/>
            <a:chExt cx="1231641" cy="1231641"/>
          </a:xfrm>
        </p:grpSpPr>
        <p:sp>
          <p:nvSpPr>
            <p:cNvPr id="258" name="Rectangle 257">
              <a:extLst>
                <a:ext uri="{FF2B5EF4-FFF2-40B4-BE49-F238E27FC236}">
                  <a16:creationId xmlns:a16="http://schemas.microsoft.com/office/drawing/2014/main" id="{8E5AC1F9-BB18-0E5C-337A-D24C65C62B3B}"/>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9" name="Sun 258">
              <a:extLst>
                <a:ext uri="{FF2B5EF4-FFF2-40B4-BE49-F238E27FC236}">
                  <a16:creationId xmlns:a16="http://schemas.microsoft.com/office/drawing/2014/main" id="{3A24BE2B-49A8-A161-623A-08FE9CFA68B5}"/>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0" name="Oval 259">
              <a:extLst>
                <a:ext uri="{FF2B5EF4-FFF2-40B4-BE49-F238E27FC236}">
                  <a16:creationId xmlns:a16="http://schemas.microsoft.com/office/drawing/2014/main" id="{CA410075-004B-809C-5BB7-80CC4DF130F3}"/>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1" name="Oval 260">
              <a:extLst>
                <a:ext uri="{FF2B5EF4-FFF2-40B4-BE49-F238E27FC236}">
                  <a16:creationId xmlns:a16="http://schemas.microsoft.com/office/drawing/2014/main" id="{4C819EFB-E6B8-8E4F-ECBC-DDA12083D58B}"/>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2" name="Oval 261">
              <a:extLst>
                <a:ext uri="{FF2B5EF4-FFF2-40B4-BE49-F238E27FC236}">
                  <a16:creationId xmlns:a16="http://schemas.microsoft.com/office/drawing/2014/main" id="{4B3AA185-E6CD-8B9B-4DB6-6C2E2F393CBA}"/>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Oval 262">
              <a:extLst>
                <a:ext uri="{FF2B5EF4-FFF2-40B4-BE49-F238E27FC236}">
                  <a16:creationId xmlns:a16="http://schemas.microsoft.com/office/drawing/2014/main" id="{691BDA59-35F2-5C6F-F25F-CA1589F0EA75}"/>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4" name="Oval 263">
              <a:extLst>
                <a:ext uri="{FF2B5EF4-FFF2-40B4-BE49-F238E27FC236}">
                  <a16:creationId xmlns:a16="http://schemas.microsoft.com/office/drawing/2014/main" id="{66AFD148-9338-D47A-9F4F-6D63105B8C9D}"/>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5" name="Oval 264">
              <a:extLst>
                <a:ext uri="{FF2B5EF4-FFF2-40B4-BE49-F238E27FC236}">
                  <a16:creationId xmlns:a16="http://schemas.microsoft.com/office/drawing/2014/main" id="{58B1B058-2363-5031-4A4D-8B4468857CF0}"/>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6" name="Oval 265">
              <a:extLst>
                <a:ext uri="{FF2B5EF4-FFF2-40B4-BE49-F238E27FC236}">
                  <a16:creationId xmlns:a16="http://schemas.microsoft.com/office/drawing/2014/main" id="{0D848709-44EF-61F1-49A3-1E6F51440C25}"/>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7" name="Oval 266">
              <a:extLst>
                <a:ext uri="{FF2B5EF4-FFF2-40B4-BE49-F238E27FC236}">
                  <a16:creationId xmlns:a16="http://schemas.microsoft.com/office/drawing/2014/main" id="{264CE6D7-CCA2-613F-355F-AFF09A3EB658}"/>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8" name="Rectangle 267">
              <a:extLst>
                <a:ext uri="{FF2B5EF4-FFF2-40B4-BE49-F238E27FC236}">
                  <a16:creationId xmlns:a16="http://schemas.microsoft.com/office/drawing/2014/main" id="{540172F2-D82D-1D12-69FB-F7288C5B8B31}"/>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C596F245-45C9-8D00-20F7-DFFC3343A584}"/>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70" name="TextBox 269">
            <a:extLst>
              <a:ext uri="{FF2B5EF4-FFF2-40B4-BE49-F238E27FC236}">
                <a16:creationId xmlns:a16="http://schemas.microsoft.com/office/drawing/2014/main" id="{BBF44795-90F3-BE84-03C6-407E4AD0EED7}"/>
              </a:ext>
            </a:extLst>
          </p:cNvPr>
          <p:cNvSpPr txBox="1"/>
          <p:nvPr/>
        </p:nvSpPr>
        <p:spPr>
          <a:xfrm>
            <a:off x="4104020" y="1050935"/>
            <a:ext cx="2428860" cy="830997"/>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Construct model of PSF</a:t>
            </a:r>
          </a:p>
        </p:txBody>
      </p:sp>
      <p:sp>
        <p:nvSpPr>
          <p:cNvPr id="271" name="Title 2">
            <a:extLst>
              <a:ext uri="{FF2B5EF4-FFF2-40B4-BE49-F238E27FC236}">
                <a16:creationId xmlns:a16="http://schemas.microsoft.com/office/drawing/2014/main" id="{ACE3D75D-A371-C0FE-01A5-92CEA72F396E}"/>
              </a:ext>
            </a:extLst>
          </p:cNvPr>
          <p:cNvSpPr>
            <a:spLocks noGrp="1"/>
          </p:cNvSpPr>
          <p:nvPr>
            <p:ph type="title"/>
          </p:nvPr>
        </p:nvSpPr>
        <p:spPr>
          <a:xfrm>
            <a:off x="513826" y="132421"/>
            <a:ext cx="11211269" cy="752700"/>
          </a:xfrm>
        </p:spPr>
        <p:txBody>
          <a:bodyPr>
            <a:noAutofit/>
          </a:bodyPr>
          <a:lstStyle/>
          <a:p>
            <a:r>
              <a:rPr lang="en-US" sz="3200" dirty="0"/>
              <a:t>Reference Differential Imaging: Image other reference stars</a:t>
            </a:r>
          </a:p>
        </p:txBody>
      </p:sp>
      <p:grpSp>
        <p:nvGrpSpPr>
          <p:cNvPr id="272" name="Group 271">
            <a:extLst>
              <a:ext uri="{FF2B5EF4-FFF2-40B4-BE49-F238E27FC236}">
                <a16:creationId xmlns:a16="http://schemas.microsoft.com/office/drawing/2014/main" id="{5D0940C4-87C4-9BBB-6D55-A6039B37C3C3}"/>
              </a:ext>
            </a:extLst>
          </p:cNvPr>
          <p:cNvGrpSpPr/>
          <p:nvPr/>
        </p:nvGrpSpPr>
        <p:grpSpPr>
          <a:xfrm>
            <a:off x="7329301" y="2357071"/>
            <a:ext cx="1231641" cy="1231641"/>
            <a:chOff x="606490" y="1754155"/>
            <a:chExt cx="1231641" cy="1231641"/>
          </a:xfrm>
        </p:grpSpPr>
        <p:sp>
          <p:nvSpPr>
            <p:cNvPr id="273" name="Rectangle 272">
              <a:extLst>
                <a:ext uri="{FF2B5EF4-FFF2-40B4-BE49-F238E27FC236}">
                  <a16:creationId xmlns:a16="http://schemas.microsoft.com/office/drawing/2014/main" id="{D6DD489D-1A31-8D19-4D43-E79A771FB59F}"/>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Sun 273">
              <a:extLst>
                <a:ext uri="{FF2B5EF4-FFF2-40B4-BE49-F238E27FC236}">
                  <a16:creationId xmlns:a16="http://schemas.microsoft.com/office/drawing/2014/main" id="{6B64352B-A9A8-8AA3-90FB-FD07C59560A5}"/>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Oval 274">
              <a:extLst>
                <a:ext uri="{FF2B5EF4-FFF2-40B4-BE49-F238E27FC236}">
                  <a16:creationId xmlns:a16="http://schemas.microsoft.com/office/drawing/2014/main" id="{6B0B2F92-4141-2113-8D87-9378B12ABCFE}"/>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6" name="Oval 275">
              <a:extLst>
                <a:ext uri="{FF2B5EF4-FFF2-40B4-BE49-F238E27FC236}">
                  <a16:creationId xmlns:a16="http://schemas.microsoft.com/office/drawing/2014/main" id="{EAFF074C-03F9-46A8-3B88-10E7EB220713}"/>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7" name="Oval 276">
              <a:extLst>
                <a:ext uri="{FF2B5EF4-FFF2-40B4-BE49-F238E27FC236}">
                  <a16:creationId xmlns:a16="http://schemas.microsoft.com/office/drawing/2014/main" id="{E2A670FB-46EC-C55C-8770-A286AAB62EAB}"/>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8" name="Oval 277">
              <a:extLst>
                <a:ext uri="{FF2B5EF4-FFF2-40B4-BE49-F238E27FC236}">
                  <a16:creationId xmlns:a16="http://schemas.microsoft.com/office/drawing/2014/main" id="{70AE4FC3-D937-E219-31FF-4E14C79C7636}"/>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9" name="Oval 278">
              <a:extLst>
                <a:ext uri="{FF2B5EF4-FFF2-40B4-BE49-F238E27FC236}">
                  <a16:creationId xmlns:a16="http://schemas.microsoft.com/office/drawing/2014/main" id="{C6A3AB40-FA45-8FE7-5082-5A48857756E5}"/>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0" name="Oval 279">
              <a:extLst>
                <a:ext uri="{FF2B5EF4-FFF2-40B4-BE49-F238E27FC236}">
                  <a16:creationId xmlns:a16="http://schemas.microsoft.com/office/drawing/2014/main" id="{F137C674-3A9E-C932-CFBB-AF860D0CDA1F}"/>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1" name="Oval 280">
              <a:extLst>
                <a:ext uri="{FF2B5EF4-FFF2-40B4-BE49-F238E27FC236}">
                  <a16:creationId xmlns:a16="http://schemas.microsoft.com/office/drawing/2014/main" id="{42FBD3FA-7DCF-DABD-DB76-16D2BAD21D97}"/>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2" name="Oval 281">
              <a:extLst>
                <a:ext uri="{FF2B5EF4-FFF2-40B4-BE49-F238E27FC236}">
                  <a16:creationId xmlns:a16="http://schemas.microsoft.com/office/drawing/2014/main" id="{73AB3033-21C5-417B-7AAE-C0B883E3C7B7}"/>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3" name="Rectangle 282">
              <a:extLst>
                <a:ext uri="{FF2B5EF4-FFF2-40B4-BE49-F238E27FC236}">
                  <a16:creationId xmlns:a16="http://schemas.microsoft.com/office/drawing/2014/main" id="{44546F04-8F41-D47D-35BD-8E78AFFBFC20}"/>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4" name="Rectangle 283">
              <a:extLst>
                <a:ext uri="{FF2B5EF4-FFF2-40B4-BE49-F238E27FC236}">
                  <a16:creationId xmlns:a16="http://schemas.microsoft.com/office/drawing/2014/main" id="{9AF4A872-7F9A-2893-853F-69AFA3F8A533}"/>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85" name="Group 284">
            <a:extLst>
              <a:ext uri="{FF2B5EF4-FFF2-40B4-BE49-F238E27FC236}">
                <a16:creationId xmlns:a16="http://schemas.microsoft.com/office/drawing/2014/main" id="{5BD7F1A4-3AB6-3DFC-EBB2-649AA8FAE767}"/>
              </a:ext>
            </a:extLst>
          </p:cNvPr>
          <p:cNvGrpSpPr/>
          <p:nvPr/>
        </p:nvGrpSpPr>
        <p:grpSpPr>
          <a:xfrm>
            <a:off x="7481701" y="2509471"/>
            <a:ext cx="1231641" cy="1231641"/>
            <a:chOff x="606490" y="1754155"/>
            <a:chExt cx="1231641" cy="1231641"/>
          </a:xfrm>
        </p:grpSpPr>
        <p:sp>
          <p:nvSpPr>
            <p:cNvPr id="286" name="Rectangle 285">
              <a:extLst>
                <a:ext uri="{FF2B5EF4-FFF2-40B4-BE49-F238E27FC236}">
                  <a16:creationId xmlns:a16="http://schemas.microsoft.com/office/drawing/2014/main" id="{6BFA9B9C-7B07-FD67-14EC-2784BE9E9543}"/>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7" name="Sun 286">
              <a:extLst>
                <a:ext uri="{FF2B5EF4-FFF2-40B4-BE49-F238E27FC236}">
                  <a16:creationId xmlns:a16="http://schemas.microsoft.com/office/drawing/2014/main" id="{D68E6873-F506-A4CE-BAAB-A7BA003B1EDF}"/>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Oval 287">
              <a:extLst>
                <a:ext uri="{FF2B5EF4-FFF2-40B4-BE49-F238E27FC236}">
                  <a16:creationId xmlns:a16="http://schemas.microsoft.com/office/drawing/2014/main" id="{A2D80CB4-F7D1-563E-2644-57C926FCED55}"/>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9" name="Oval 288">
              <a:extLst>
                <a:ext uri="{FF2B5EF4-FFF2-40B4-BE49-F238E27FC236}">
                  <a16:creationId xmlns:a16="http://schemas.microsoft.com/office/drawing/2014/main" id="{97619E4D-EFCD-17BD-5092-D82D3218E374}"/>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0" name="Oval 289">
              <a:extLst>
                <a:ext uri="{FF2B5EF4-FFF2-40B4-BE49-F238E27FC236}">
                  <a16:creationId xmlns:a16="http://schemas.microsoft.com/office/drawing/2014/main" id="{BBAA6943-FB93-505C-4915-D4E170F709FA}"/>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1" name="Oval 290">
              <a:extLst>
                <a:ext uri="{FF2B5EF4-FFF2-40B4-BE49-F238E27FC236}">
                  <a16:creationId xmlns:a16="http://schemas.microsoft.com/office/drawing/2014/main" id="{1B275C3F-8E8B-3C13-AC24-1D1379DD59B1}"/>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2" name="Oval 291">
              <a:extLst>
                <a:ext uri="{FF2B5EF4-FFF2-40B4-BE49-F238E27FC236}">
                  <a16:creationId xmlns:a16="http://schemas.microsoft.com/office/drawing/2014/main" id="{E75F1D41-3CF7-AC6A-EB0E-CCAABA4CFDCB}"/>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3" name="Oval 292">
              <a:extLst>
                <a:ext uri="{FF2B5EF4-FFF2-40B4-BE49-F238E27FC236}">
                  <a16:creationId xmlns:a16="http://schemas.microsoft.com/office/drawing/2014/main" id="{0B8D0221-F243-FCC3-F394-96581CC60F37}"/>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4" name="Oval 293">
              <a:extLst>
                <a:ext uri="{FF2B5EF4-FFF2-40B4-BE49-F238E27FC236}">
                  <a16:creationId xmlns:a16="http://schemas.microsoft.com/office/drawing/2014/main" id="{25124F7E-CA40-2E2F-955D-91573845FCB2}"/>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Oval 294">
              <a:extLst>
                <a:ext uri="{FF2B5EF4-FFF2-40B4-BE49-F238E27FC236}">
                  <a16:creationId xmlns:a16="http://schemas.microsoft.com/office/drawing/2014/main" id="{C4609ADB-A6BE-EA85-3FCC-8CC7F03D776D}"/>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6" name="Rectangle 295">
              <a:extLst>
                <a:ext uri="{FF2B5EF4-FFF2-40B4-BE49-F238E27FC236}">
                  <a16:creationId xmlns:a16="http://schemas.microsoft.com/office/drawing/2014/main" id="{E7294333-867A-2AB3-BEA6-8A874D167EC6}"/>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7" name="Rectangle 296">
              <a:extLst>
                <a:ext uri="{FF2B5EF4-FFF2-40B4-BE49-F238E27FC236}">
                  <a16:creationId xmlns:a16="http://schemas.microsoft.com/office/drawing/2014/main" id="{5495B70B-55A0-095B-F7EE-558CEBBF3815}"/>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98" name="Group 297">
            <a:extLst>
              <a:ext uri="{FF2B5EF4-FFF2-40B4-BE49-F238E27FC236}">
                <a16:creationId xmlns:a16="http://schemas.microsoft.com/office/drawing/2014/main" id="{C84E9866-E59C-05BB-5D38-3D687015131A}"/>
              </a:ext>
            </a:extLst>
          </p:cNvPr>
          <p:cNvGrpSpPr/>
          <p:nvPr/>
        </p:nvGrpSpPr>
        <p:grpSpPr>
          <a:xfrm>
            <a:off x="7634101" y="2661871"/>
            <a:ext cx="1231641" cy="1231641"/>
            <a:chOff x="606490" y="1754155"/>
            <a:chExt cx="1231641" cy="1231641"/>
          </a:xfrm>
        </p:grpSpPr>
        <p:sp>
          <p:nvSpPr>
            <p:cNvPr id="299" name="Rectangle 298">
              <a:extLst>
                <a:ext uri="{FF2B5EF4-FFF2-40B4-BE49-F238E27FC236}">
                  <a16:creationId xmlns:a16="http://schemas.microsoft.com/office/drawing/2014/main" id="{E3F1918B-05C3-F2EB-CCE9-9582E81DED48}"/>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0" name="Sun 299">
              <a:extLst>
                <a:ext uri="{FF2B5EF4-FFF2-40B4-BE49-F238E27FC236}">
                  <a16:creationId xmlns:a16="http://schemas.microsoft.com/office/drawing/2014/main" id="{3A7BA1E5-947F-5E4C-3E10-68E46DBCD547}"/>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1" name="Oval 300">
              <a:extLst>
                <a:ext uri="{FF2B5EF4-FFF2-40B4-BE49-F238E27FC236}">
                  <a16:creationId xmlns:a16="http://schemas.microsoft.com/office/drawing/2014/main" id="{66C33F13-E045-3F32-2E1B-C2E7212BDBB6}"/>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Oval 301">
              <a:extLst>
                <a:ext uri="{FF2B5EF4-FFF2-40B4-BE49-F238E27FC236}">
                  <a16:creationId xmlns:a16="http://schemas.microsoft.com/office/drawing/2014/main" id="{258F4CC1-2AED-A3A8-2FFF-324EDB938B78}"/>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3" name="Oval 302">
              <a:extLst>
                <a:ext uri="{FF2B5EF4-FFF2-40B4-BE49-F238E27FC236}">
                  <a16:creationId xmlns:a16="http://schemas.microsoft.com/office/drawing/2014/main" id="{4657D6C8-03A9-CE97-E411-173464884541}"/>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4" name="Oval 303">
              <a:extLst>
                <a:ext uri="{FF2B5EF4-FFF2-40B4-BE49-F238E27FC236}">
                  <a16:creationId xmlns:a16="http://schemas.microsoft.com/office/drawing/2014/main" id="{E27A8CA1-2C95-9AB8-A27E-3FFAA0F20814}"/>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5" name="Oval 304">
              <a:extLst>
                <a:ext uri="{FF2B5EF4-FFF2-40B4-BE49-F238E27FC236}">
                  <a16:creationId xmlns:a16="http://schemas.microsoft.com/office/drawing/2014/main" id="{FC9C7B86-C90F-AAE6-2125-C46C01EA06F5}"/>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6" name="Oval 305">
              <a:extLst>
                <a:ext uri="{FF2B5EF4-FFF2-40B4-BE49-F238E27FC236}">
                  <a16:creationId xmlns:a16="http://schemas.microsoft.com/office/drawing/2014/main" id="{565535F2-EB34-7497-872F-17B9614B3589}"/>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7" name="Oval 306">
              <a:extLst>
                <a:ext uri="{FF2B5EF4-FFF2-40B4-BE49-F238E27FC236}">
                  <a16:creationId xmlns:a16="http://schemas.microsoft.com/office/drawing/2014/main" id="{78276909-2411-F3AD-95AE-B3DB04467847}"/>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Oval 307">
              <a:extLst>
                <a:ext uri="{FF2B5EF4-FFF2-40B4-BE49-F238E27FC236}">
                  <a16:creationId xmlns:a16="http://schemas.microsoft.com/office/drawing/2014/main" id="{9E4DA423-AC97-2AA4-DDCC-D4CF36E44EB6}"/>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9" name="Rectangle 308">
              <a:extLst>
                <a:ext uri="{FF2B5EF4-FFF2-40B4-BE49-F238E27FC236}">
                  <a16:creationId xmlns:a16="http://schemas.microsoft.com/office/drawing/2014/main" id="{F954CF2C-E68D-002C-0F31-FD02E17F065C}"/>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Rectangle 309">
              <a:extLst>
                <a:ext uri="{FF2B5EF4-FFF2-40B4-BE49-F238E27FC236}">
                  <a16:creationId xmlns:a16="http://schemas.microsoft.com/office/drawing/2014/main" id="{409334D8-0EBF-D243-19CF-180A2626357F}"/>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1" name="Group 310">
            <a:extLst>
              <a:ext uri="{FF2B5EF4-FFF2-40B4-BE49-F238E27FC236}">
                <a16:creationId xmlns:a16="http://schemas.microsoft.com/office/drawing/2014/main" id="{0847D448-C21C-4FF4-4CD0-F4AF3CD32F85}"/>
              </a:ext>
            </a:extLst>
          </p:cNvPr>
          <p:cNvGrpSpPr/>
          <p:nvPr/>
        </p:nvGrpSpPr>
        <p:grpSpPr>
          <a:xfrm>
            <a:off x="7786501" y="2814271"/>
            <a:ext cx="1231641" cy="1231641"/>
            <a:chOff x="606490" y="1754155"/>
            <a:chExt cx="1231641" cy="1231641"/>
          </a:xfrm>
        </p:grpSpPr>
        <p:sp>
          <p:nvSpPr>
            <p:cNvPr id="312" name="Rectangle 311">
              <a:extLst>
                <a:ext uri="{FF2B5EF4-FFF2-40B4-BE49-F238E27FC236}">
                  <a16:creationId xmlns:a16="http://schemas.microsoft.com/office/drawing/2014/main" id="{68F4937A-548E-F16C-8B2F-23627815B158}"/>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3" name="Sun 312">
              <a:extLst>
                <a:ext uri="{FF2B5EF4-FFF2-40B4-BE49-F238E27FC236}">
                  <a16:creationId xmlns:a16="http://schemas.microsoft.com/office/drawing/2014/main" id="{4F29F273-C72B-1C55-C189-3C95BC95182F}"/>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4" name="Oval 313">
              <a:extLst>
                <a:ext uri="{FF2B5EF4-FFF2-40B4-BE49-F238E27FC236}">
                  <a16:creationId xmlns:a16="http://schemas.microsoft.com/office/drawing/2014/main" id="{9B4DA6D5-B670-FEF0-36D6-A8611CE47C57}"/>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5" name="Oval 314">
              <a:extLst>
                <a:ext uri="{FF2B5EF4-FFF2-40B4-BE49-F238E27FC236}">
                  <a16:creationId xmlns:a16="http://schemas.microsoft.com/office/drawing/2014/main" id="{06D07C33-95B2-D822-1793-D0127CBBF92B}"/>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6" name="Oval 315">
              <a:extLst>
                <a:ext uri="{FF2B5EF4-FFF2-40B4-BE49-F238E27FC236}">
                  <a16:creationId xmlns:a16="http://schemas.microsoft.com/office/drawing/2014/main" id="{9C0FACE2-7D6C-6A19-C5E5-1082E52CEF87}"/>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7" name="Oval 316">
              <a:extLst>
                <a:ext uri="{FF2B5EF4-FFF2-40B4-BE49-F238E27FC236}">
                  <a16:creationId xmlns:a16="http://schemas.microsoft.com/office/drawing/2014/main" id="{598E5939-F4E6-8630-768E-13941196BE7C}"/>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8" name="Oval 317">
              <a:extLst>
                <a:ext uri="{FF2B5EF4-FFF2-40B4-BE49-F238E27FC236}">
                  <a16:creationId xmlns:a16="http://schemas.microsoft.com/office/drawing/2014/main" id="{D60CD1B7-C943-2E6B-9D83-1B3508458C1A}"/>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9" name="Oval 318">
              <a:extLst>
                <a:ext uri="{FF2B5EF4-FFF2-40B4-BE49-F238E27FC236}">
                  <a16:creationId xmlns:a16="http://schemas.microsoft.com/office/drawing/2014/main" id="{DFC0FAAC-356C-66E5-A761-F3AEB4BA214C}"/>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0" name="Oval 319">
              <a:extLst>
                <a:ext uri="{FF2B5EF4-FFF2-40B4-BE49-F238E27FC236}">
                  <a16:creationId xmlns:a16="http://schemas.microsoft.com/office/drawing/2014/main" id="{99CD64E0-8B6E-7D90-EA65-9FD0F4D12FAE}"/>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1" name="Oval 320">
              <a:extLst>
                <a:ext uri="{FF2B5EF4-FFF2-40B4-BE49-F238E27FC236}">
                  <a16:creationId xmlns:a16="http://schemas.microsoft.com/office/drawing/2014/main" id="{44CCBDD8-BDB4-4D22-BDA4-5AD9B8CE2D7C}"/>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2" name="Rectangle 321">
              <a:extLst>
                <a:ext uri="{FF2B5EF4-FFF2-40B4-BE49-F238E27FC236}">
                  <a16:creationId xmlns:a16="http://schemas.microsoft.com/office/drawing/2014/main" id="{977736CB-93E2-CDFD-27F2-57D3B34C0070}"/>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3" name="Rectangle 322">
              <a:extLst>
                <a:ext uri="{FF2B5EF4-FFF2-40B4-BE49-F238E27FC236}">
                  <a16:creationId xmlns:a16="http://schemas.microsoft.com/office/drawing/2014/main" id="{1AAF733A-07A5-AF94-9054-D240F79BE91C}"/>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4" name="Group 323">
            <a:extLst>
              <a:ext uri="{FF2B5EF4-FFF2-40B4-BE49-F238E27FC236}">
                <a16:creationId xmlns:a16="http://schemas.microsoft.com/office/drawing/2014/main" id="{E6CC5541-34AC-C8FA-B060-A77D287DBE0F}"/>
              </a:ext>
            </a:extLst>
          </p:cNvPr>
          <p:cNvGrpSpPr/>
          <p:nvPr/>
        </p:nvGrpSpPr>
        <p:grpSpPr>
          <a:xfrm>
            <a:off x="7938901" y="2966671"/>
            <a:ext cx="1231641" cy="1231641"/>
            <a:chOff x="606490" y="1754155"/>
            <a:chExt cx="1231641" cy="1231641"/>
          </a:xfrm>
        </p:grpSpPr>
        <p:sp>
          <p:nvSpPr>
            <p:cNvPr id="325" name="Rectangle 324">
              <a:extLst>
                <a:ext uri="{FF2B5EF4-FFF2-40B4-BE49-F238E27FC236}">
                  <a16:creationId xmlns:a16="http://schemas.microsoft.com/office/drawing/2014/main" id="{DE135CB2-11B3-83BF-1024-0C2D8B502619}"/>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Sun 325">
              <a:extLst>
                <a:ext uri="{FF2B5EF4-FFF2-40B4-BE49-F238E27FC236}">
                  <a16:creationId xmlns:a16="http://schemas.microsoft.com/office/drawing/2014/main" id="{BA4D93A1-06E6-F57B-FDD7-F1CDECB7D9F6}"/>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7" name="Oval 326">
              <a:extLst>
                <a:ext uri="{FF2B5EF4-FFF2-40B4-BE49-F238E27FC236}">
                  <a16:creationId xmlns:a16="http://schemas.microsoft.com/office/drawing/2014/main" id="{95B294F1-7AE5-CCF7-AEC8-EF0DE93E3B9B}"/>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8" name="Oval 327">
              <a:extLst>
                <a:ext uri="{FF2B5EF4-FFF2-40B4-BE49-F238E27FC236}">
                  <a16:creationId xmlns:a16="http://schemas.microsoft.com/office/drawing/2014/main" id="{D001730E-B709-4972-993B-3CF08568EA3E}"/>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9" name="Oval 328">
              <a:extLst>
                <a:ext uri="{FF2B5EF4-FFF2-40B4-BE49-F238E27FC236}">
                  <a16:creationId xmlns:a16="http://schemas.microsoft.com/office/drawing/2014/main" id="{8862C48B-E69D-4432-FBAF-F5A42C8B656C}"/>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0" name="Oval 329">
              <a:extLst>
                <a:ext uri="{FF2B5EF4-FFF2-40B4-BE49-F238E27FC236}">
                  <a16:creationId xmlns:a16="http://schemas.microsoft.com/office/drawing/2014/main" id="{3CEFFB52-D3B9-1350-6B5D-465EFD2C7C7F}"/>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1" name="Oval 330">
              <a:extLst>
                <a:ext uri="{FF2B5EF4-FFF2-40B4-BE49-F238E27FC236}">
                  <a16:creationId xmlns:a16="http://schemas.microsoft.com/office/drawing/2014/main" id="{C96516E9-2338-5B57-8A73-998E506BE760}"/>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2" name="Oval 331">
              <a:extLst>
                <a:ext uri="{FF2B5EF4-FFF2-40B4-BE49-F238E27FC236}">
                  <a16:creationId xmlns:a16="http://schemas.microsoft.com/office/drawing/2014/main" id="{2C33644A-5EAA-4DC7-B2DC-C24FE072682A}"/>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3" name="Oval 332">
              <a:extLst>
                <a:ext uri="{FF2B5EF4-FFF2-40B4-BE49-F238E27FC236}">
                  <a16:creationId xmlns:a16="http://schemas.microsoft.com/office/drawing/2014/main" id="{0FDE7994-C270-519C-2D44-EA6814B69295}"/>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4" name="Oval 333">
              <a:extLst>
                <a:ext uri="{FF2B5EF4-FFF2-40B4-BE49-F238E27FC236}">
                  <a16:creationId xmlns:a16="http://schemas.microsoft.com/office/drawing/2014/main" id="{8C9CB1D0-0A0F-AAD2-9E53-6C44F6E9E459}"/>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5" name="Rectangle 334">
              <a:extLst>
                <a:ext uri="{FF2B5EF4-FFF2-40B4-BE49-F238E27FC236}">
                  <a16:creationId xmlns:a16="http://schemas.microsoft.com/office/drawing/2014/main" id="{0D98660D-FDE8-B0EE-9CF0-CD9C7E8AF67A}"/>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6" name="Rectangle 335">
              <a:extLst>
                <a:ext uri="{FF2B5EF4-FFF2-40B4-BE49-F238E27FC236}">
                  <a16:creationId xmlns:a16="http://schemas.microsoft.com/office/drawing/2014/main" id="{DBD484EE-3BEA-EFD9-D2DD-80C637056D8D}"/>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8" name="TextBox 337">
            <a:extLst>
              <a:ext uri="{FF2B5EF4-FFF2-40B4-BE49-F238E27FC236}">
                <a16:creationId xmlns:a16="http://schemas.microsoft.com/office/drawing/2014/main" id="{8DF5927C-06F9-D1FC-3419-C69B9E710FB9}"/>
              </a:ext>
            </a:extLst>
          </p:cNvPr>
          <p:cNvSpPr txBox="1"/>
          <p:nvPr/>
        </p:nvSpPr>
        <p:spPr>
          <a:xfrm>
            <a:off x="8102292" y="1050935"/>
            <a:ext cx="2428860" cy="1200329"/>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Subtract model from science images</a:t>
            </a:r>
          </a:p>
        </p:txBody>
      </p:sp>
      <p:grpSp>
        <p:nvGrpSpPr>
          <p:cNvPr id="339" name="Group 338">
            <a:extLst>
              <a:ext uri="{FF2B5EF4-FFF2-40B4-BE49-F238E27FC236}">
                <a16:creationId xmlns:a16="http://schemas.microsoft.com/office/drawing/2014/main" id="{2E3BF6DC-FAF5-3427-6256-617E3BEE5D7D}"/>
              </a:ext>
            </a:extLst>
          </p:cNvPr>
          <p:cNvGrpSpPr/>
          <p:nvPr/>
        </p:nvGrpSpPr>
        <p:grpSpPr>
          <a:xfrm>
            <a:off x="9909767" y="2505006"/>
            <a:ext cx="1231641" cy="1231641"/>
            <a:chOff x="606490" y="1754155"/>
            <a:chExt cx="1231641" cy="1231641"/>
          </a:xfrm>
        </p:grpSpPr>
        <p:sp>
          <p:nvSpPr>
            <p:cNvPr id="340" name="Rectangle 339">
              <a:extLst>
                <a:ext uri="{FF2B5EF4-FFF2-40B4-BE49-F238E27FC236}">
                  <a16:creationId xmlns:a16="http://schemas.microsoft.com/office/drawing/2014/main" id="{44CF0848-AC1D-F1FC-244A-CAB7A97F889E}"/>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Sun 340">
              <a:extLst>
                <a:ext uri="{FF2B5EF4-FFF2-40B4-BE49-F238E27FC236}">
                  <a16:creationId xmlns:a16="http://schemas.microsoft.com/office/drawing/2014/main" id="{1E6A4546-2460-93E2-B085-01B7214326F2}"/>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07032046-0EB0-D968-5059-01B7E5659585}"/>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Oval 342">
              <a:extLst>
                <a:ext uri="{FF2B5EF4-FFF2-40B4-BE49-F238E27FC236}">
                  <a16:creationId xmlns:a16="http://schemas.microsoft.com/office/drawing/2014/main" id="{A65A22F6-7BCC-F37B-AD50-E48CB2162CC4}"/>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4" name="Oval 343">
              <a:extLst>
                <a:ext uri="{FF2B5EF4-FFF2-40B4-BE49-F238E27FC236}">
                  <a16:creationId xmlns:a16="http://schemas.microsoft.com/office/drawing/2014/main" id="{494708FD-07A8-B33C-3F4E-310E85F4A4AD}"/>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BF146E78-9967-0B93-4103-20AE60D9C2BB}"/>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Oval 345">
              <a:extLst>
                <a:ext uri="{FF2B5EF4-FFF2-40B4-BE49-F238E27FC236}">
                  <a16:creationId xmlns:a16="http://schemas.microsoft.com/office/drawing/2014/main" id="{11D2D523-CA54-C26C-FDE6-013F6A5BB2E1}"/>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7" name="Oval 346">
              <a:extLst>
                <a:ext uri="{FF2B5EF4-FFF2-40B4-BE49-F238E27FC236}">
                  <a16:creationId xmlns:a16="http://schemas.microsoft.com/office/drawing/2014/main" id="{879FF3BC-0F02-F17C-3921-A6031215C07B}"/>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8" name="Oval 347">
              <a:extLst>
                <a:ext uri="{FF2B5EF4-FFF2-40B4-BE49-F238E27FC236}">
                  <a16:creationId xmlns:a16="http://schemas.microsoft.com/office/drawing/2014/main" id="{6522B471-4CF5-B7C2-6769-6FC79E8359B6}"/>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9" name="Oval 348">
              <a:extLst>
                <a:ext uri="{FF2B5EF4-FFF2-40B4-BE49-F238E27FC236}">
                  <a16:creationId xmlns:a16="http://schemas.microsoft.com/office/drawing/2014/main" id="{D8577686-AD3D-E5F0-CA76-9F178675348C}"/>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0" name="Rectangle 349">
              <a:extLst>
                <a:ext uri="{FF2B5EF4-FFF2-40B4-BE49-F238E27FC236}">
                  <a16:creationId xmlns:a16="http://schemas.microsoft.com/office/drawing/2014/main" id="{E2ABB115-E0F0-93F2-5247-57195A829228}"/>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1" name="Rectangle 350">
              <a:extLst>
                <a:ext uri="{FF2B5EF4-FFF2-40B4-BE49-F238E27FC236}">
                  <a16:creationId xmlns:a16="http://schemas.microsoft.com/office/drawing/2014/main" id="{206BD81C-4A0F-2ED5-FB11-A153F2118EDD}"/>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53" name="Straight Connector 352">
            <a:extLst>
              <a:ext uri="{FF2B5EF4-FFF2-40B4-BE49-F238E27FC236}">
                <a16:creationId xmlns:a16="http://schemas.microsoft.com/office/drawing/2014/main" id="{B7F2A3E6-05EE-7CF3-3D9A-A5CE8ECEBAD0}"/>
              </a:ext>
            </a:extLst>
          </p:cNvPr>
          <p:cNvCxnSpPr/>
          <p:nvPr/>
        </p:nvCxnSpPr>
        <p:spPr>
          <a:xfrm>
            <a:off x="9458960" y="2946400"/>
            <a:ext cx="182880" cy="0"/>
          </a:xfrm>
          <a:prstGeom prst="line">
            <a:avLst/>
          </a:prstGeom>
          <a:ln w="57150">
            <a:solidFill>
              <a:srgbClr val="1C90FF"/>
            </a:solidFill>
          </a:ln>
        </p:spPr>
        <p:style>
          <a:lnRef idx="2">
            <a:schemeClr val="accent1"/>
          </a:lnRef>
          <a:fillRef idx="0">
            <a:schemeClr val="accent1"/>
          </a:fillRef>
          <a:effectRef idx="1">
            <a:schemeClr val="accent1"/>
          </a:effectRef>
          <a:fontRef idx="minor">
            <a:schemeClr val="tx1"/>
          </a:fontRef>
        </p:style>
      </p:cxnSp>
      <p:sp>
        <p:nvSpPr>
          <p:cNvPr id="354" name="Right Brace 353">
            <a:extLst>
              <a:ext uri="{FF2B5EF4-FFF2-40B4-BE49-F238E27FC236}">
                <a16:creationId xmlns:a16="http://schemas.microsoft.com/office/drawing/2014/main" id="{516984F4-1CCA-E262-5FC2-A82B2A6D666F}"/>
              </a:ext>
            </a:extLst>
          </p:cNvPr>
          <p:cNvSpPr/>
          <p:nvPr/>
        </p:nvSpPr>
        <p:spPr>
          <a:xfrm rot="5400000">
            <a:off x="9549160" y="3484057"/>
            <a:ext cx="570200" cy="2245360"/>
          </a:xfrm>
          <a:prstGeom prst="rightBrace">
            <a:avLst/>
          </a:prstGeom>
          <a:ln w="38100">
            <a:solidFill>
              <a:srgbClr val="1C9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356" name="Rectangle 355">
            <a:extLst>
              <a:ext uri="{FF2B5EF4-FFF2-40B4-BE49-F238E27FC236}">
                <a16:creationId xmlns:a16="http://schemas.microsoft.com/office/drawing/2014/main" id="{81FABAEB-B365-2EBB-A9E2-90C44C622121}"/>
              </a:ext>
            </a:extLst>
          </p:cNvPr>
          <p:cNvSpPr/>
          <p:nvPr/>
        </p:nvSpPr>
        <p:spPr>
          <a:xfrm>
            <a:off x="9299511" y="5016774"/>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1" name="Oval 360">
            <a:extLst>
              <a:ext uri="{FF2B5EF4-FFF2-40B4-BE49-F238E27FC236}">
                <a16:creationId xmlns:a16="http://schemas.microsoft.com/office/drawing/2014/main" id="{24223AF1-9039-B822-5CCD-C90DD907685C}"/>
              </a:ext>
            </a:extLst>
          </p:cNvPr>
          <p:cNvSpPr/>
          <p:nvPr/>
        </p:nvSpPr>
        <p:spPr>
          <a:xfrm>
            <a:off x="10099797" y="5855440"/>
            <a:ext cx="70291" cy="70291"/>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8" name="Oval 367">
            <a:extLst>
              <a:ext uri="{FF2B5EF4-FFF2-40B4-BE49-F238E27FC236}">
                <a16:creationId xmlns:a16="http://schemas.microsoft.com/office/drawing/2014/main" id="{F7A99A7A-422B-F352-CDB4-82691481BDF0}"/>
              </a:ext>
            </a:extLst>
          </p:cNvPr>
          <p:cNvSpPr/>
          <p:nvPr/>
        </p:nvSpPr>
        <p:spPr>
          <a:xfrm>
            <a:off x="9731140" y="5413120"/>
            <a:ext cx="438948" cy="438948"/>
          </a:xfrm>
          <a:prstGeom prst="ellipse">
            <a:avLst/>
          </a:prstGeom>
          <a:gradFill flip="none" rotWithShape="1">
            <a:gsLst>
              <a:gs pos="100000">
                <a:schemeClr val="bg1">
                  <a:lumMod val="95000"/>
                </a:schemeClr>
              </a:gs>
              <a:gs pos="91000">
                <a:schemeClr val="bg1">
                  <a:lumMod val="65000"/>
                </a:schemeClr>
              </a:gs>
              <a:gs pos="0">
                <a:schemeClr val="tx1">
                  <a:lumMod val="95000"/>
                  <a:lumOff val="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9" name="TextBox 368">
            <a:extLst>
              <a:ext uri="{FF2B5EF4-FFF2-40B4-BE49-F238E27FC236}">
                <a16:creationId xmlns:a16="http://schemas.microsoft.com/office/drawing/2014/main" id="{4342AF27-D24A-4F45-DD19-93607EF85E84}"/>
              </a:ext>
            </a:extLst>
          </p:cNvPr>
          <p:cNvSpPr txBox="1"/>
          <p:nvPr/>
        </p:nvSpPr>
        <p:spPr>
          <a:xfrm>
            <a:off x="7270794" y="5390403"/>
            <a:ext cx="2428860" cy="461665"/>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Combine</a:t>
            </a:r>
          </a:p>
        </p:txBody>
      </p:sp>
      <p:sp>
        <p:nvSpPr>
          <p:cNvPr id="370" name="Slide Number Placeholder 369">
            <a:extLst>
              <a:ext uri="{FF2B5EF4-FFF2-40B4-BE49-F238E27FC236}">
                <a16:creationId xmlns:a16="http://schemas.microsoft.com/office/drawing/2014/main" id="{DEB85CF3-A2A2-6693-EA91-4A8C2BE641C7}"/>
              </a:ext>
            </a:extLst>
          </p:cNvPr>
          <p:cNvSpPr>
            <a:spLocks noGrp="1"/>
          </p:cNvSpPr>
          <p:nvPr>
            <p:ph type="sldNum" sz="quarter" idx="4"/>
          </p:nvPr>
        </p:nvSpPr>
        <p:spPr/>
        <p:txBody>
          <a:bodyPr/>
          <a:lstStyle/>
          <a:p>
            <a:fld id="{ADD2A1D5-2242-2445-A787-A1ADAF4A1717}" type="slidenum">
              <a:rPr lang="en-US" smtClean="0"/>
              <a:t>40</a:t>
            </a:fld>
            <a:endParaRPr lang="en-US"/>
          </a:p>
        </p:txBody>
      </p:sp>
    </p:spTree>
    <p:extLst>
      <p:ext uri="{BB962C8B-B14F-4D97-AF65-F5344CB8AC3E}">
        <p14:creationId xmlns:p14="http://schemas.microsoft.com/office/powerpoint/2010/main" val="132509298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CD7EA29-8740-2AD2-02F5-AE4BD3B1382C}"/>
              </a:ext>
            </a:extLst>
          </p:cNvPr>
          <p:cNvSpPr>
            <a:spLocks noGrp="1"/>
          </p:cNvSpPr>
          <p:nvPr>
            <p:ph type="title"/>
          </p:nvPr>
        </p:nvSpPr>
        <p:spPr>
          <a:xfrm>
            <a:off x="513826" y="132421"/>
            <a:ext cx="11211269" cy="752700"/>
          </a:xfrm>
        </p:spPr>
        <p:txBody>
          <a:bodyPr>
            <a:noAutofit/>
          </a:bodyPr>
          <a:lstStyle/>
          <a:p>
            <a:r>
              <a:rPr lang="en-US" sz="3200" dirty="0"/>
              <a:t>Angular Differential Imaging: Exploit the fact that the sky rotates</a:t>
            </a:r>
          </a:p>
        </p:txBody>
      </p:sp>
      <p:grpSp>
        <p:nvGrpSpPr>
          <p:cNvPr id="5" name="Group 4">
            <a:extLst>
              <a:ext uri="{FF2B5EF4-FFF2-40B4-BE49-F238E27FC236}">
                <a16:creationId xmlns:a16="http://schemas.microsoft.com/office/drawing/2014/main" id="{8253E42A-0692-D6F0-19C0-C44BF7F2D14F}"/>
              </a:ext>
            </a:extLst>
          </p:cNvPr>
          <p:cNvGrpSpPr/>
          <p:nvPr/>
        </p:nvGrpSpPr>
        <p:grpSpPr>
          <a:xfrm>
            <a:off x="663110" y="1358782"/>
            <a:ext cx="2259655" cy="2259655"/>
            <a:chOff x="606490" y="1754155"/>
            <a:chExt cx="1231641" cy="1231641"/>
          </a:xfrm>
        </p:grpSpPr>
        <p:sp>
          <p:nvSpPr>
            <p:cNvPr id="6" name="Rectangle 5">
              <a:extLst>
                <a:ext uri="{FF2B5EF4-FFF2-40B4-BE49-F238E27FC236}">
                  <a16:creationId xmlns:a16="http://schemas.microsoft.com/office/drawing/2014/main" id="{EF7C1803-878F-C5F9-E66B-40E7C0E62B40}"/>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un 6">
              <a:extLst>
                <a:ext uri="{FF2B5EF4-FFF2-40B4-BE49-F238E27FC236}">
                  <a16:creationId xmlns:a16="http://schemas.microsoft.com/office/drawing/2014/main" id="{94E9A43A-81A8-58E1-4F90-D7150D379A8B}"/>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B0B0F7F1-ED71-EE30-DFEA-CE704F68C15D}"/>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AD1AC195-C428-1EAF-5950-B1F43155AEBA}"/>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9CA5775F-ED70-E0A8-AA7D-AE1FAFD8605A}"/>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D8A8C701-055F-1846-3A2D-013F1EE77706}"/>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7EF0DE3F-659B-1689-FA34-3626D5CFB8AD}"/>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Oval 12">
              <a:extLst>
                <a:ext uri="{FF2B5EF4-FFF2-40B4-BE49-F238E27FC236}">
                  <a16:creationId xmlns:a16="http://schemas.microsoft.com/office/drawing/2014/main" id="{049D703B-A860-378E-C6A0-E02A214E2158}"/>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61EFC1BB-5DFC-22EC-0662-543299A01CE2}"/>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AEE65477-E1D5-A362-E943-32D9E2274379}"/>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77E6E76-4A8A-6328-C032-AF1D96013230}"/>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A19343BF-29A7-974F-D997-68EB128CBDEF}"/>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8" name="Group 17">
            <a:extLst>
              <a:ext uri="{FF2B5EF4-FFF2-40B4-BE49-F238E27FC236}">
                <a16:creationId xmlns:a16="http://schemas.microsoft.com/office/drawing/2014/main" id="{EF954640-0D1D-A6B4-46D0-B320FC4BF0DC}"/>
              </a:ext>
            </a:extLst>
          </p:cNvPr>
          <p:cNvGrpSpPr/>
          <p:nvPr/>
        </p:nvGrpSpPr>
        <p:grpSpPr>
          <a:xfrm>
            <a:off x="3120903" y="1346215"/>
            <a:ext cx="2259655" cy="2259655"/>
            <a:chOff x="606490" y="1754155"/>
            <a:chExt cx="1231641" cy="1231641"/>
          </a:xfrm>
        </p:grpSpPr>
        <p:sp>
          <p:nvSpPr>
            <p:cNvPr id="19" name="Rectangle 18">
              <a:extLst>
                <a:ext uri="{FF2B5EF4-FFF2-40B4-BE49-F238E27FC236}">
                  <a16:creationId xmlns:a16="http://schemas.microsoft.com/office/drawing/2014/main" id="{3AD3724C-9D23-4514-5E1A-39E6BDB440D9}"/>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n 19">
              <a:extLst>
                <a:ext uri="{FF2B5EF4-FFF2-40B4-BE49-F238E27FC236}">
                  <a16:creationId xmlns:a16="http://schemas.microsoft.com/office/drawing/2014/main" id="{9CA8C720-D4A2-CC41-7317-DD0F3471D74C}"/>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176167EF-8214-30E4-2B5D-EBC2509681DE}"/>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D87DF9B-462C-1105-D389-2ECE0F68B3D6}"/>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10B88F43-D8EA-B3AD-60B8-BA16FCFC8D00}"/>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F0668061-34DE-8A81-D640-FFD507A146DD}"/>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38B38754-AEC3-E873-3309-7D2E0D796B26}"/>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CEEAC35E-F1A7-C4E6-2289-EF8B289E6086}"/>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89BFB47B-B2C5-B478-22CF-FB5E1886F607}"/>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CDF8A856-1966-1588-9696-E0142DE7D1BE}"/>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67BF3ADA-999C-B880-9C69-6B6DC8E04332}"/>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459B3A7B-2A8F-6B9F-083B-DCDF8709CA74}"/>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a:extLst>
              <a:ext uri="{FF2B5EF4-FFF2-40B4-BE49-F238E27FC236}">
                <a16:creationId xmlns:a16="http://schemas.microsoft.com/office/drawing/2014/main" id="{7D297FE1-9863-2F54-67C7-A0BD6A735964}"/>
              </a:ext>
            </a:extLst>
          </p:cNvPr>
          <p:cNvGrpSpPr/>
          <p:nvPr/>
        </p:nvGrpSpPr>
        <p:grpSpPr>
          <a:xfrm>
            <a:off x="5527369" y="1331287"/>
            <a:ext cx="2259655" cy="2259655"/>
            <a:chOff x="606490" y="1754155"/>
            <a:chExt cx="1231641" cy="1231641"/>
          </a:xfrm>
        </p:grpSpPr>
        <p:sp>
          <p:nvSpPr>
            <p:cNvPr id="32" name="Rectangle 31">
              <a:extLst>
                <a:ext uri="{FF2B5EF4-FFF2-40B4-BE49-F238E27FC236}">
                  <a16:creationId xmlns:a16="http://schemas.microsoft.com/office/drawing/2014/main" id="{A2F98872-1692-BBD5-0765-E5AAAA8F3DC6}"/>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Sun 32">
              <a:extLst>
                <a:ext uri="{FF2B5EF4-FFF2-40B4-BE49-F238E27FC236}">
                  <a16:creationId xmlns:a16="http://schemas.microsoft.com/office/drawing/2014/main" id="{16C5B61E-948A-5ECB-7F66-DB83F32E6652}"/>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904E01CB-316B-DE49-88DC-30E5768FB0E0}"/>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E3907975-06D6-9B92-A14A-77D6D9C2582F}"/>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31B25938-0A07-05D7-138E-7A3CD7D764AB}"/>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8076DE67-D3A9-DBA0-4C4D-6B38531F7E5A}"/>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54D05395-0609-C49A-A425-E694978EB6FC}"/>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190E7AA8-4247-3E6A-5B47-4B98113D743B}"/>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D5F55E2-0C1C-AE6B-215D-D1F387BB35F4}"/>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2E1A6D84-7463-545C-7587-898A9124C1D1}"/>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9F38FE6-C34F-F53C-1694-C37CA7518A0B}"/>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410A55D-981D-6F81-FC78-42DA8F87BDCA}"/>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44" name="Group 43">
            <a:extLst>
              <a:ext uri="{FF2B5EF4-FFF2-40B4-BE49-F238E27FC236}">
                <a16:creationId xmlns:a16="http://schemas.microsoft.com/office/drawing/2014/main" id="{C8BC9551-B1FF-DD7B-3D5A-6CAEA2BB7D5D}"/>
              </a:ext>
            </a:extLst>
          </p:cNvPr>
          <p:cNvGrpSpPr/>
          <p:nvPr/>
        </p:nvGrpSpPr>
        <p:grpSpPr>
          <a:xfrm>
            <a:off x="7964626" y="1331285"/>
            <a:ext cx="2259655" cy="2259655"/>
            <a:chOff x="606490" y="1754155"/>
            <a:chExt cx="1231641" cy="1231641"/>
          </a:xfrm>
        </p:grpSpPr>
        <p:sp>
          <p:nvSpPr>
            <p:cNvPr id="45" name="Rectangle 44">
              <a:extLst>
                <a:ext uri="{FF2B5EF4-FFF2-40B4-BE49-F238E27FC236}">
                  <a16:creationId xmlns:a16="http://schemas.microsoft.com/office/drawing/2014/main" id="{294DAA48-FB1E-587F-0642-E237513B1EB9}"/>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Sun 45">
              <a:extLst>
                <a:ext uri="{FF2B5EF4-FFF2-40B4-BE49-F238E27FC236}">
                  <a16:creationId xmlns:a16="http://schemas.microsoft.com/office/drawing/2014/main" id="{3E843D62-80C6-02A4-DF43-29C7E2F5A9BD}"/>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72F34AF4-21DE-D7F3-5DC5-2BB52710399C}"/>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D2BD6C34-9299-5A2A-133C-27EBB533E47F}"/>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B596D834-708C-A96C-7E96-38F0F176C7A1}"/>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432B590D-0111-D023-0EF5-A810D62E42B8}"/>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5254CE33-6764-CB30-299E-FDB70A685B29}"/>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726DD3B2-E0C7-F751-54F5-79FB2B3788A7}"/>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2780EE70-169E-8EEE-EFC7-7C35860388DB}"/>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468F7FF1-E356-6E15-FDC7-98A0484CCCEB}"/>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18579117-D994-1893-0F2A-3D0B80488E9F}"/>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4CB0E050-1B55-E1B3-98CC-5D214BCBD31D}"/>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7" name="Oval 56">
            <a:extLst>
              <a:ext uri="{FF2B5EF4-FFF2-40B4-BE49-F238E27FC236}">
                <a16:creationId xmlns:a16="http://schemas.microsoft.com/office/drawing/2014/main" id="{D336BB71-ABB5-5B5D-1687-7A5F9624C259}"/>
              </a:ext>
            </a:extLst>
          </p:cNvPr>
          <p:cNvSpPr/>
          <p:nvPr/>
        </p:nvSpPr>
        <p:spPr>
          <a:xfrm flipV="1">
            <a:off x="1262262" y="2181881"/>
            <a:ext cx="193065" cy="19306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C4583C8-B223-B443-B3CC-4E92D444E597}"/>
              </a:ext>
            </a:extLst>
          </p:cNvPr>
          <p:cNvSpPr/>
          <p:nvPr/>
        </p:nvSpPr>
        <p:spPr>
          <a:xfrm flipV="1">
            <a:off x="3910763" y="1904615"/>
            <a:ext cx="193065" cy="19306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02D60B16-F079-E4F0-9620-982D92CD2C96}"/>
              </a:ext>
            </a:extLst>
          </p:cNvPr>
          <p:cNvSpPr/>
          <p:nvPr/>
        </p:nvSpPr>
        <p:spPr>
          <a:xfrm flipV="1">
            <a:off x="6742815" y="1816782"/>
            <a:ext cx="193065" cy="19306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D0B5D60B-E0A4-B60A-2954-D2E1B3D728B7}"/>
              </a:ext>
            </a:extLst>
          </p:cNvPr>
          <p:cNvSpPr/>
          <p:nvPr/>
        </p:nvSpPr>
        <p:spPr>
          <a:xfrm flipV="1">
            <a:off x="9478562" y="2085348"/>
            <a:ext cx="193065" cy="19306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Arc 61">
            <a:extLst>
              <a:ext uri="{FF2B5EF4-FFF2-40B4-BE49-F238E27FC236}">
                <a16:creationId xmlns:a16="http://schemas.microsoft.com/office/drawing/2014/main" id="{EE98A7C6-229D-33E0-178F-3D4AE6DACED5}"/>
              </a:ext>
            </a:extLst>
          </p:cNvPr>
          <p:cNvSpPr/>
          <p:nvPr/>
        </p:nvSpPr>
        <p:spPr>
          <a:xfrm rot="17435798">
            <a:off x="1350052" y="1767499"/>
            <a:ext cx="914400" cy="914400"/>
          </a:xfrm>
          <a:prstGeom prst="arc">
            <a:avLst/>
          </a:prstGeom>
          <a:ln w="38100">
            <a:solidFill>
              <a:srgbClr val="C00000"/>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solidFill>
                <a:srgbClr val="1C90FF"/>
              </a:solidFill>
            </a:endParaRPr>
          </a:p>
        </p:txBody>
      </p:sp>
      <p:sp>
        <p:nvSpPr>
          <p:cNvPr id="63" name="Right Brace 62">
            <a:extLst>
              <a:ext uri="{FF2B5EF4-FFF2-40B4-BE49-F238E27FC236}">
                <a16:creationId xmlns:a16="http://schemas.microsoft.com/office/drawing/2014/main" id="{D6E0FE17-64A6-6297-DF46-C1077DAEF0AE}"/>
              </a:ext>
            </a:extLst>
          </p:cNvPr>
          <p:cNvSpPr/>
          <p:nvPr/>
        </p:nvSpPr>
        <p:spPr>
          <a:xfrm rot="5400000">
            <a:off x="5477272" y="113201"/>
            <a:ext cx="570200" cy="7759751"/>
          </a:xfrm>
          <a:prstGeom prst="rightBrace">
            <a:avLst/>
          </a:prstGeom>
          <a:ln w="38100">
            <a:solidFill>
              <a:srgbClr val="1C9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grpSp>
        <p:nvGrpSpPr>
          <p:cNvPr id="77" name="Group 76">
            <a:extLst>
              <a:ext uri="{FF2B5EF4-FFF2-40B4-BE49-F238E27FC236}">
                <a16:creationId xmlns:a16="http://schemas.microsoft.com/office/drawing/2014/main" id="{1E1B428F-747D-B5A4-2C57-9CD3A90F6711}"/>
              </a:ext>
            </a:extLst>
          </p:cNvPr>
          <p:cNvGrpSpPr/>
          <p:nvPr/>
        </p:nvGrpSpPr>
        <p:grpSpPr>
          <a:xfrm>
            <a:off x="4639093" y="4374758"/>
            <a:ext cx="2259655" cy="2259655"/>
            <a:chOff x="606490" y="1754155"/>
            <a:chExt cx="1231641" cy="1231641"/>
          </a:xfrm>
        </p:grpSpPr>
        <p:sp>
          <p:nvSpPr>
            <p:cNvPr id="78" name="Rectangle 77">
              <a:extLst>
                <a:ext uri="{FF2B5EF4-FFF2-40B4-BE49-F238E27FC236}">
                  <a16:creationId xmlns:a16="http://schemas.microsoft.com/office/drawing/2014/main" id="{2448FA7D-EFE7-6C88-FF47-2F1D6AE2AFF2}"/>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Sun 78">
              <a:extLst>
                <a:ext uri="{FF2B5EF4-FFF2-40B4-BE49-F238E27FC236}">
                  <a16:creationId xmlns:a16="http://schemas.microsoft.com/office/drawing/2014/main" id="{85787CE9-C228-F7C2-11AF-890F7E294AB9}"/>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Oval 79">
              <a:extLst>
                <a:ext uri="{FF2B5EF4-FFF2-40B4-BE49-F238E27FC236}">
                  <a16:creationId xmlns:a16="http://schemas.microsoft.com/office/drawing/2014/main" id="{83414AA5-5E0C-35BF-DC2D-5AD6D3DC99C5}"/>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Oval 80">
              <a:extLst>
                <a:ext uri="{FF2B5EF4-FFF2-40B4-BE49-F238E27FC236}">
                  <a16:creationId xmlns:a16="http://schemas.microsoft.com/office/drawing/2014/main" id="{9F72D56D-F05A-9DAC-7A14-8CE730A8A3E9}"/>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2" name="Oval 81">
              <a:extLst>
                <a:ext uri="{FF2B5EF4-FFF2-40B4-BE49-F238E27FC236}">
                  <a16:creationId xmlns:a16="http://schemas.microsoft.com/office/drawing/2014/main" id="{1A954534-517E-8244-F8A7-0E4B9D1082EC}"/>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Oval 82">
              <a:extLst>
                <a:ext uri="{FF2B5EF4-FFF2-40B4-BE49-F238E27FC236}">
                  <a16:creationId xmlns:a16="http://schemas.microsoft.com/office/drawing/2014/main" id="{36806168-1DB2-D790-C787-83C5218689ED}"/>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4" name="Oval 83">
              <a:extLst>
                <a:ext uri="{FF2B5EF4-FFF2-40B4-BE49-F238E27FC236}">
                  <a16:creationId xmlns:a16="http://schemas.microsoft.com/office/drawing/2014/main" id="{572ED20F-3EB9-F46D-5762-5A81172D72BC}"/>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Oval 84">
              <a:extLst>
                <a:ext uri="{FF2B5EF4-FFF2-40B4-BE49-F238E27FC236}">
                  <a16:creationId xmlns:a16="http://schemas.microsoft.com/office/drawing/2014/main" id="{3A4452F9-F307-CCAF-5589-6861F9C67EBE}"/>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Oval 85">
              <a:extLst>
                <a:ext uri="{FF2B5EF4-FFF2-40B4-BE49-F238E27FC236}">
                  <a16:creationId xmlns:a16="http://schemas.microsoft.com/office/drawing/2014/main" id="{A954A556-4B13-3450-3480-C42821157527}"/>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7" name="Oval 86">
              <a:extLst>
                <a:ext uri="{FF2B5EF4-FFF2-40B4-BE49-F238E27FC236}">
                  <a16:creationId xmlns:a16="http://schemas.microsoft.com/office/drawing/2014/main" id="{18D1A47B-976A-4C89-9D2C-8BF1E992DB89}"/>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8" name="Rectangle 87">
              <a:extLst>
                <a:ext uri="{FF2B5EF4-FFF2-40B4-BE49-F238E27FC236}">
                  <a16:creationId xmlns:a16="http://schemas.microsoft.com/office/drawing/2014/main" id="{48931CCE-5A4F-9652-C1D2-5F08C7647B9F}"/>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9" name="Rectangle 88">
              <a:extLst>
                <a:ext uri="{FF2B5EF4-FFF2-40B4-BE49-F238E27FC236}">
                  <a16:creationId xmlns:a16="http://schemas.microsoft.com/office/drawing/2014/main" id="{2CA0D217-ED23-A014-DEE3-1691BA5D1087}"/>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90" name="Group 89">
            <a:extLst>
              <a:ext uri="{FF2B5EF4-FFF2-40B4-BE49-F238E27FC236}">
                <a16:creationId xmlns:a16="http://schemas.microsoft.com/office/drawing/2014/main" id="{E826BA2B-AC5A-3B08-2C4F-8C82988E5865}"/>
              </a:ext>
            </a:extLst>
          </p:cNvPr>
          <p:cNvGrpSpPr/>
          <p:nvPr/>
        </p:nvGrpSpPr>
        <p:grpSpPr>
          <a:xfrm>
            <a:off x="1922433" y="4423357"/>
            <a:ext cx="1231641" cy="1231641"/>
            <a:chOff x="606490" y="1754155"/>
            <a:chExt cx="1231641" cy="1231641"/>
          </a:xfrm>
        </p:grpSpPr>
        <p:sp>
          <p:nvSpPr>
            <p:cNvPr id="91" name="Rectangle 90">
              <a:extLst>
                <a:ext uri="{FF2B5EF4-FFF2-40B4-BE49-F238E27FC236}">
                  <a16:creationId xmlns:a16="http://schemas.microsoft.com/office/drawing/2014/main" id="{C58A429B-13C9-630F-2773-1A7A6EF5B16C}"/>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 name="Sun 91">
              <a:extLst>
                <a:ext uri="{FF2B5EF4-FFF2-40B4-BE49-F238E27FC236}">
                  <a16:creationId xmlns:a16="http://schemas.microsoft.com/office/drawing/2014/main" id="{683CDB8C-8E58-354B-BA8D-B186C8636970}"/>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Oval 92">
              <a:extLst>
                <a:ext uri="{FF2B5EF4-FFF2-40B4-BE49-F238E27FC236}">
                  <a16:creationId xmlns:a16="http://schemas.microsoft.com/office/drawing/2014/main" id="{B63E9E10-1963-5472-7179-EABA3AFCC8EA}"/>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4" name="Oval 93">
              <a:extLst>
                <a:ext uri="{FF2B5EF4-FFF2-40B4-BE49-F238E27FC236}">
                  <a16:creationId xmlns:a16="http://schemas.microsoft.com/office/drawing/2014/main" id="{1E4865C3-3436-2054-AC07-45D95CD5CED8}"/>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Oval 94">
              <a:extLst>
                <a:ext uri="{FF2B5EF4-FFF2-40B4-BE49-F238E27FC236}">
                  <a16:creationId xmlns:a16="http://schemas.microsoft.com/office/drawing/2014/main" id="{5BC9F607-160B-889A-9BC6-3DF4268DBD31}"/>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Oval 95">
              <a:extLst>
                <a:ext uri="{FF2B5EF4-FFF2-40B4-BE49-F238E27FC236}">
                  <a16:creationId xmlns:a16="http://schemas.microsoft.com/office/drawing/2014/main" id="{3A50BAC4-187C-D127-C980-F2F3C39E6411}"/>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7" name="Oval 96">
              <a:extLst>
                <a:ext uri="{FF2B5EF4-FFF2-40B4-BE49-F238E27FC236}">
                  <a16:creationId xmlns:a16="http://schemas.microsoft.com/office/drawing/2014/main" id="{5ED80536-1C50-79D1-4528-7C98EE993536}"/>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8" name="Oval 97">
              <a:extLst>
                <a:ext uri="{FF2B5EF4-FFF2-40B4-BE49-F238E27FC236}">
                  <a16:creationId xmlns:a16="http://schemas.microsoft.com/office/drawing/2014/main" id="{B25D999D-F726-45FD-8B71-B33185BEDB5D}"/>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9" name="Oval 98">
              <a:extLst>
                <a:ext uri="{FF2B5EF4-FFF2-40B4-BE49-F238E27FC236}">
                  <a16:creationId xmlns:a16="http://schemas.microsoft.com/office/drawing/2014/main" id="{3A3AF093-0D8A-FFAB-D788-1CDF70BF5441}"/>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Oval 99">
              <a:extLst>
                <a:ext uri="{FF2B5EF4-FFF2-40B4-BE49-F238E27FC236}">
                  <a16:creationId xmlns:a16="http://schemas.microsoft.com/office/drawing/2014/main" id="{6446E4B7-24C4-03E8-9619-209F39B35477}"/>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1" name="Rectangle 100">
              <a:extLst>
                <a:ext uri="{FF2B5EF4-FFF2-40B4-BE49-F238E27FC236}">
                  <a16:creationId xmlns:a16="http://schemas.microsoft.com/office/drawing/2014/main" id="{491ABE6B-9368-C9FF-159A-CE01457BEB3A}"/>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 name="Rectangle 101">
              <a:extLst>
                <a:ext uri="{FF2B5EF4-FFF2-40B4-BE49-F238E27FC236}">
                  <a16:creationId xmlns:a16="http://schemas.microsoft.com/office/drawing/2014/main" id="{D12EF59B-9C8A-88C7-3673-073F76C48934}"/>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3" name="Group 102">
            <a:extLst>
              <a:ext uri="{FF2B5EF4-FFF2-40B4-BE49-F238E27FC236}">
                <a16:creationId xmlns:a16="http://schemas.microsoft.com/office/drawing/2014/main" id="{05923C64-A737-14D0-8860-75EBFC179A88}"/>
              </a:ext>
            </a:extLst>
          </p:cNvPr>
          <p:cNvGrpSpPr/>
          <p:nvPr/>
        </p:nvGrpSpPr>
        <p:grpSpPr>
          <a:xfrm>
            <a:off x="2074833" y="4575757"/>
            <a:ext cx="1231641" cy="1231641"/>
            <a:chOff x="606490" y="1754155"/>
            <a:chExt cx="1231641" cy="1231641"/>
          </a:xfrm>
        </p:grpSpPr>
        <p:sp>
          <p:nvSpPr>
            <p:cNvPr id="104" name="Rectangle 103">
              <a:extLst>
                <a:ext uri="{FF2B5EF4-FFF2-40B4-BE49-F238E27FC236}">
                  <a16:creationId xmlns:a16="http://schemas.microsoft.com/office/drawing/2014/main" id="{0601C4E1-0466-185A-6634-C9F4114CE343}"/>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 name="Sun 104">
              <a:extLst>
                <a:ext uri="{FF2B5EF4-FFF2-40B4-BE49-F238E27FC236}">
                  <a16:creationId xmlns:a16="http://schemas.microsoft.com/office/drawing/2014/main" id="{552BD839-78A9-7E6F-2204-9A7F1EAB1E6F}"/>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 name="Oval 105">
              <a:extLst>
                <a:ext uri="{FF2B5EF4-FFF2-40B4-BE49-F238E27FC236}">
                  <a16:creationId xmlns:a16="http://schemas.microsoft.com/office/drawing/2014/main" id="{DA7732E9-FE42-4F32-C920-7F9A398A5F20}"/>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7" name="Oval 106">
              <a:extLst>
                <a:ext uri="{FF2B5EF4-FFF2-40B4-BE49-F238E27FC236}">
                  <a16:creationId xmlns:a16="http://schemas.microsoft.com/office/drawing/2014/main" id="{2C615831-8773-9E18-ECB2-40C81CD0DD0A}"/>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 name="Oval 107">
              <a:extLst>
                <a:ext uri="{FF2B5EF4-FFF2-40B4-BE49-F238E27FC236}">
                  <a16:creationId xmlns:a16="http://schemas.microsoft.com/office/drawing/2014/main" id="{9B50EB11-F7C4-6606-59A1-A4FB91D29E24}"/>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9" name="Oval 108">
              <a:extLst>
                <a:ext uri="{FF2B5EF4-FFF2-40B4-BE49-F238E27FC236}">
                  <a16:creationId xmlns:a16="http://schemas.microsoft.com/office/drawing/2014/main" id="{4A467FBE-6A23-33C5-0050-BA365911C054}"/>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Oval 109">
              <a:extLst>
                <a:ext uri="{FF2B5EF4-FFF2-40B4-BE49-F238E27FC236}">
                  <a16:creationId xmlns:a16="http://schemas.microsoft.com/office/drawing/2014/main" id="{73A19536-A140-F0B4-F3DC-09E1CB85BA26}"/>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1" name="Oval 110">
              <a:extLst>
                <a:ext uri="{FF2B5EF4-FFF2-40B4-BE49-F238E27FC236}">
                  <a16:creationId xmlns:a16="http://schemas.microsoft.com/office/drawing/2014/main" id="{78465634-D76F-E99A-003C-2E077D0DF912}"/>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Oval 111">
              <a:extLst>
                <a:ext uri="{FF2B5EF4-FFF2-40B4-BE49-F238E27FC236}">
                  <a16:creationId xmlns:a16="http://schemas.microsoft.com/office/drawing/2014/main" id="{5AEF811E-AAB0-782F-C032-D426DB56884B}"/>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Oval 112">
              <a:extLst>
                <a:ext uri="{FF2B5EF4-FFF2-40B4-BE49-F238E27FC236}">
                  <a16:creationId xmlns:a16="http://schemas.microsoft.com/office/drawing/2014/main" id="{1B59B925-CFB4-2993-B7BF-83BE66CF39A5}"/>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556E1E45-72B0-F847-0EBB-8F96478B2EF2}"/>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52B28D0A-0F4C-85CB-F79C-E53AA0DF8273}"/>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16" name="Group 115">
            <a:extLst>
              <a:ext uri="{FF2B5EF4-FFF2-40B4-BE49-F238E27FC236}">
                <a16:creationId xmlns:a16="http://schemas.microsoft.com/office/drawing/2014/main" id="{69F3D960-DBCF-E3C0-E6D9-8019C802B440}"/>
              </a:ext>
            </a:extLst>
          </p:cNvPr>
          <p:cNvGrpSpPr/>
          <p:nvPr/>
        </p:nvGrpSpPr>
        <p:grpSpPr>
          <a:xfrm>
            <a:off x="2227233" y="4728157"/>
            <a:ext cx="1231641" cy="1231641"/>
            <a:chOff x="606490" y="1754155"/>
            <a:chExt cx="1231641" cy="1231641"/>
          </a:xfrm>
        </p:grpSpPr>
        <p:sp>
          <p:nvSpPr>
            <p:cNvPr id="117" name="Rectangle 116">
              <a:extLst>
                <a:ext uri="{FF2B5EF4-FFF2-40B4-BE49-F238E27FC236}">
                  <a16:creationId xmlns:a16="http://schemas.microsoft.com/office/drawing/2014/main" id="{B5726903-105A-0DB8-5D87-BBF8D36920D6}"/>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Sun 117">
              <a:extLst>
                <a:ext uri="{FF2B5EF4-FFF2-40B4-BE49-F238E27FC236}">
                  <a16:creationId xmlns:a16="http://schemas.microsoft.com/office/drawing/2014/main" id="{92BA6185-57AB-8D9A-E8B7-3DF5FD91F8F5}"/>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Oval 118">
              <a:extLst>
                <a:ext uri="{FF2B5EF4-FFF2-40B4-BE49-F238E27FC236}">
                  <a16:creationId xmlns:a16="http://schemas.microsoft.com/office/drawing/2014/main" id="{31A179E4-8A8D-C6E1-E0D7-BD735D3E4D4B}"/>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Oval 119">
              <a:extLst>
                <a:ext uri="{FF2B5EF4-FFF2-40B4-BE49-F238E27FC236}">
                  <a16:creationId xmlns:a16="http://schemas.microsoft.com/office/drawing/2014/main" id="{5CA33DCC-0B56-1495-0405-54DD696DB7BB}"/>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Oval 120">
              <a:extLst>
                <a:ext uri="{FF2B5EF4-FFF2-40B4-BE49-F238E27FC236}">
                  <a16:creationId xmlns:a16="http://schemas.microsoft.com/office/drawing/2014/main" id="{44E6358F-3362-86BB-B8DA-23A537145A16}"/>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27842851-4046-49ED-9986-91792EFE5541}"/>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0E7DD98D-911D-D5B4-5EBC-DB096B7BCD70}"/>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EADD0ECF-C125-773A-E30F-18E056A3A7EE}"/>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855732AC-F8DA-A9CE-C52A-CE2F69475FEA}"/>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41D2487D-7B8D-1231-1865-B52A80228A12}"/>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DDFCF8F2-F930-17D2-D6BA-54F34E326438}"/>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ectangle 127">
              <a:extLst>
                <a:ext uri="{FF2B5EF4-FFF2-40B4-BE49-F238E27FC236}">
                  <a16:creationId xmlns:a16="http://schemas.microsoft.com/office/drawing/2014/main" id="{1F090A3D-C82F-12F3-FFB8-CFECCDBFF2BC}"/>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9" name="Group 128">
            <a:extLst>
              <a:ext uri="{FF2B5EF4-FFF2-40B4-BE49-F238E27FC236}">
                <a16:creationId xmlns:a16="http://schemas.microsoft.com/office/drawing/2014/main" id="{3597E7DC-3C51-AFD9-50EA-F63848061C93}"/>
              </a:ext>
            </a:extLst>
          </p:cNvPr>
          <p:cNvGrpSpPr/>
          <p:nvPr/>
        </p:nvGrpSpPr>
        <p:grpSpPr>
          <a:xfrm>
            <a:off x="2379633" y="4880557"/>
            <a:ext cx="1231641" cy="1231641"/>
            <a:chOff x="606490" y="1754155"/>
            <a:chExt cx="1231641" cy="1231641"/>
          </a:xfrm>
        </p:grpSpPr>
        <p:sp>
          <p:nvSpPr>
            <p:cNvPr id="130" name="Rectangle 129">
              <a:extLst>
                <a:ext uri="{FF2B5EF4-FFF2-40B4-BE49-F238E27FC236}">
                  <a16:creationId xmlns:a16="http://schemas.microsoft.com/office/drawing/2014/main" id="{8295E0C0-1A3E-D9CD-268C-D522F2F72547}"/>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Sun 130">
              <a:extLst>
                <a:ext uri="{FF2B5EF4-FFF2-40B4-BE49-F238E27FC236}">
                  <a16:creationId xmlns:a16="http://schemas.microsoft.com/office/drawing/2014/main" id="{995BD093-24A9-9DC6-4DA5-FEF212C52C31}"/>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2" name="Oval 131">
              <a:extLst>
                <a:ext uri="{FF2B5EF4-FFF2-40B4-BE49-F238E27FC236}">
                  <a16:creationId xmlns:a16="http://schemas.microsoft.com/office/drawing/2014/main" id="{96E9C67F-C946-B104-D685-109E296BB9EC}"/>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3" name="Oval 132">
              <a:extLst>
                <a:ext uri="{FF2B5EF4-FFF2-40B4-BE49-F238E27FC236}">
                  <a16:creationId xmlns:a16="http://schemas.microsoft.com/office/drawing/2014/main" id="{D15E204D-FB75-AADC-C31C-44A2048F06C2}"/>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Oval 133">
              <a:extLst>
                <a:ext uri="{FF2B5EF4-FFF2-40B4-BE49-F238E27FC236}">
                  <a16:creationId xmlns:a16="http://schemas.microsoft.com/office/drawing/2014/main" id="{30192564-CEC8-DD38-72C0-E5431E5E4EB0}"/>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5" name="Oval 134">
              <a:extLst>
                <a:ext uri="{FF2B5EF4-FFF2-40B4-BE49-F238E27FC236}">
                  <a16:creationId xmlns:a16="http://schemas.microsoft.com/office/drawing/2014/main" id="{729A101F-9A34-5C3E-B29B-41E385EAAEA6}"/>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6" name="Oval 135">
              <a:extLst>
                <a:ext uri="{FF2B5EF4-FFF2-40B4-BE49-F238E27FC236}">
                  <a16:creationId xmlns:a16="http://schemas.microsoft.com/office/drawing/2014/main" id="{8BB84FE2-6F26-2A91-5933-5EDBE44DC489}"/>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Oval 136">
              <a:extLst>
                <a:ext uri="{FF2B5EF4-FFF2-40B4-BE49-F238E27FC236}">
                  <a16:creationId xmlns:a16="http://schemas.microsoft.com/office/drawing/2014/main" id="{5E2114A6-13C8-CC15-C340-810F9E409C6A}"/>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Oval 137">
              <a:extLst>
                <a:ext uri="{FF2B5EF4-FFF2-40B4-BE49-F238E27FC236}">
                  <a16:creationId xmlns:a16="http://schemas.microsoft.com/office/drawing/2014/main" id="{A00D4880-E8DB-E4E3-6A5E-D5E4A022C798}"/>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Oval 138">
              <a:extLst>
                <a:ext uri="{FF2B5EF4-FFF2-40B4-BE49-F238E27FC236}">
                  <a16:creationId xmlns:a16="http://schemas.microsoft.com/office/drawing/2014/main" id="{5F6D3822-55B4-C666-33CE-E870F10F04CA}"/>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761967A0-AB81-9BC8-C3DB-ABCE4DCF01EB}"/>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1" name="Rectangle 140">
              <a:extLst>
                <a:ext uri="{FF2B5EF4-FFF2-40B4-BE49-F238E27FC236}">
                  <a16:creationId xmlns:a16="http://schemas.microsoft.com/office/drawing/2014/main" id="{2A1EB51F-439A-F4E3-83F7-359D745AF2E0}"/>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42" name="Group 141">
            <a:extLst>
              <a:ext uri="{FF2B5EF4-FFF2-40B4-BE49-F238E27FC236}">
                <a16:creationId xmlns:a16="http://schemas.microsoft.com/office/drawing/2014/main" id="{B27676DC-030A-BB7B-DBD7-07EF5C6723FA}"/>
              </a:ext>
            </a:extLst>
          </p:cNvPr>
          <p:cNvGrpSpPr/>
          <p:nvPr/>
        </p:nvGrpSpPr>
        <p:grpSpPr>
          <a:xfrm>
            <a:off x="2532033" y="5032957"/>
            <a:ext cx="1231641" cy="1231641"/>
            <a:chOff x="606490" y="1754155"/>
            <a:chExt cx="1231641" cy="1231641"/>
          </a:xfrm>
        </p:grpSpPr>
        <p:sp>
          <p:nvSpPr>
            <p:cNvPr id="143" name="Rectangle 142">
              <a:extLst>
                <a:ext uri="{FF2B5EF4-FFF2-40B4-BE49-F238E27FC236}">
                  <a16:creationId xmlns:a16="http://schemas.microsoft.com/office/drawing/2014/main" id="{5ABF619A-91CB-4C5E-3C78-0CD211CABC2B}"/>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4" name="Sun 143">
              <a:extLst>
                <a:ext uri="{FF2B5EF4-FFF2-40B4-BE49-F238E27FC236}">
                  <a16:creationId xmlns:a16="http://schemas.microsoft.com/office/drawing/2014/main" id="{A8A71145-A8F2-F485-9F0D-BCDBEA9D915C}"/>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5" name="Oval 144">
              <a:extLst>
                <a:ext uri="{FF2B5EF4-FFF2-40B4-BE49-F238E27FC236}">
                  <a16:creationId xmlns:a16="http://schemas.microsoft.com/office/drawing/2014/main" id="{0F1B7D5E-DFCF-2872-DC32-90258FF4F4C0}"/>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Oval 145">
              <a:extLst>
                <a:ext uri="{FF2B5EF4-FFF2-40B4-BE49-F238E27FC236}">
                  <a16:creationId xmlns:a16="http://schemas.microsoft.com/office/drawing/2014/main" id="{9BB54FAB-4A37-E814-A585-73C2B3301E12}"/>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7" name="Oval 146">
              <a:extLst>
                <a:ext uri="{FF2B5EF4-FFF2-40B4-BE49-F238E27FC236}">
                  <a16:creationId xmlns:a16="http://schemas.microsoft.com/office/drawing/2014/main" id="{7A5E9C46-BE8E-AE2D-FBC5-9DE7E9805075}"/>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Oval 147">
              <a:extLst>
                <a:ext uri="{FF2B5EF4-FFF2-40B4-BE49-F238E27FC236}">
                  <a16:creationId xmlns:a16="http://schemas.microsoft.com/office/drawing/2014/main" id="{14C8CD19-0071-9B96-3877-430D5A5DA92E}"/>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Oval 148">
              <a:extLst>
                <a:ext uri="{FF2B5EF4-FFF2-40B4-BE49-F238E27FC236}">
                  <a16:creationId xmlns:a16="http://schemas.microsoft.com/office/drawing/2014/main" id="{756FA842-9BBD-99D5-8A3E-5A26E492C81B}"/>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0" name="Oval 149">
              <a:extLst>
                <a:ext uri="{FF2B5EF4-FFF2-40B4-BE49-F238E27FC236}">
                  <a16:creationId xmlns:a16="http://schemas.microsoft.com/office/drawing/2014/main" id="{FCE9106C-10A5-A8B7-D9B6-6372703010A7}"/>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1" name="Oval 150">
              <a:extLst>
                <a:ext uri="{FF2B5EF4-FFF2-40B4-BE49-F238E27FC236}">
                  <a16:creationId xmlns:a16="http://schemas.microsoft.com/office/drawing/2014/main" id="{FA9B5F4C-4BF8-87C8-C26F-E25507210371}"/>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2" name="Oval 151">
              <a:extLst>
                <a:ext uri="{FF2B5EF4-FFF2-40B4-BE49-F238E27FC236}">
                  <a16:creationId xmlns:a16="http://schemas.microsoft.com/office/drawing/2014/main" id="{527D6551-FE4D-E048-1559-0BDF0E7DA692}"/>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3" name="Rectangle 152">
              <a:extLst>
                <a:ext uri="{FF2B5EF4-FFF2-40B4-BE49-F238E27FC236}">
                  <a16:creationId xmlns:a16="http://schemas.microsoft.com/office/drawing/2014/main" id="{502C9761-6CA3-4C66-A261-BD48B56CE12D}"/>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4" name="Rectangle 153">
              <a:extLst>
                <a:ext uri="{FF2B5EF4-FFF2-40B4-BE49-F238E27FC236}">
                  <a16:creationId xmlns:a16="http://schemas.microsoft.com/office/drawing/2014/main" id="{3CBAC01C-6445-E298-207C-93E501F67280}"/>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8" name="Straight Connector 167">
            <a:extLst>
              <a:ext uri="{FF2B5EF4-FFF2-40B4-BE49-F238E27FC236}">
                <a16:creationId xmlns:a16="http://schemas.microsoft.com/office/drawing/2014/main" id="{3E3803B1-AF6F-FEA7-4254-98F09F6517AC}"/>
              </a:ext>
            </a:extLst>
          </p:cNvPr>
          <p:cNvCxnSpPr>
            <a:cxnSpLocks/>
          </p:cNvCxnSpPr>
          <p:nvPr/>
        </p:nvCxnSpPr>
        <p:spPr>
          <a:xfrm>
            <a:off x="4103828" y="5424409"/>
            <a:ext cx="378990" cy="0"/>
          </a:xfrm>
          <a:prstGeom prst="line">
            <a:avLst/>
          </a:prstGeom>
          <a:ln w="57150">
            <a:solidFill>
              <a:srgbClr val="1C90FF"/>
            </a:solidFill>
          </a:ln>
        </p:spPr>
        <p:style>
          <a:lnRef idx="2">
            <a:schemeClr val="accent1"/>
          </a:lnRef>
          <a:fillRef idx="0">
            <a:schemeClr val="accent1"/>
          </a:fillRef>
          <a:effectRef idx="1">
            <a:schemeClr val="accent1"/>
          </a:effectRef>
          <a:fontRef idx="minor">
            <a:schemeClr val="tx1"/>
          </a:fontRef>
        </p:style>
      </p:cxnSp>
      <p:sp>
        <p:nvSpPr>
          <p:cNvPr id="169" name="Right Brace 168">
            <a:extLst>
              <a:ext uri="{FF2B5EF4-FFF2-40B4-BE49-F238E27FC236}">
                <a16:creationId xmlns:a16="http://schemas.microsoft.com/office/drawing/2014/main" id="{594F18DE-BE37-F1E1-1FFF-EE271C513885}"/>
              </a:ext>
            </a:extLst>
          </p:cNvPr>
          <p:cNvSpPr/>
          <p:nvPr/>
        </p:nvSpPr>
        <p:spPr>
          <a:xfrm>
            <a:off x="7138984" y="4761034"/>
            <a:ext cx="570200" cy="1326750"/>
          </a:xfrm>
          <a:prstGeom prst="rightBrace">
            <a:avLst/>
          </a:prstGeom>
          <a:ln w="38100">
            <a:solidFill>
              <a:srgbClr val="1C9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170" name="Rectangle 169">
            <a:extLst>
              <a:ext uri="{FF2B5EF4-FFF2-40B4-BE49-F238E27FC236}">
                <a16:creationId xmlns:a16="http://schemas.microsoft.com/office/drawing/2014/main" id="{BB7B8E3F-7499-BD1C-B0E0-9E5138F54AFA}"/>
              </a:ext>
            </a:extLst>
          </p:cNvPr>
          <p:cNvSpPr/>
          <p:nvPr/>
        </p:nvSpPr>
        <p:spPr>
          <a:xfrm>
            <a:off x="9299511" y="4168726"/>
            <a:ext cx="2079689" cy="2079689"/>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1" name="Oval 170">
            <a:extLst>
              <a:ext uri="{FF2B5EF4-FFF2-40B4-BE49-F238E27FC236}">
                <a16:creationId xmlns:a16="http://schemas.microsoft.com/office/drawing/2014/main" id="{58C0AD6B-AB28-BC96-9B36-2C428252D2DC}"/>
              </a:ext>
            </a:extLst>
          </p:cNvPr>
          <p:cNvSpPr/>
          <p:nvPr/>
        </p:nvSpPr>
        <p:spPr>
          <a:xfrm>
            <a:off x="10735624" y="5746556"/>
            <a:ext cx="118690" cy="118690"/>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2" name="Oval 171">
            <a:extLst>
              <a:ext uri="{FF2B5EF4-FFF2-40B4-BE49-F238E27FC236}">
                <a16:creationId xmlns:a16="http://schemas.microsoft.com/office/drawing/2014/main" id="{DE9FE706-E4C7-93EB-72D3-73C02E65420C}"/>
              </a:ext>
            </a:extLst>
          </p:cNvPr>
          <p:cNvSpPr/>
          <p:nvPr/>
        </p:nvSpPr>
        <p:spPr>
          <a:xfrm>
            <a:off x="9994757" y="4889304"/>
            <a:ext cx="741186" cy="741186"/>
          </a:xfrm>
          <a:prstGeom prst="ellipse">
            <a:avLst/>
          </a:prstGeom>
          <a:gradFill flip="none" rotWithShape="1">
            <a:gsLst>
              <a:gs pos="100000">
                <a:schemeClr val="bg1">
                  <a:lumMod val="95000"/>
                </a:schemeClr>
              </a:gs>
              <a:gs pos="91000">
                <a:schemeClr val="bg1">
                  <a:lumMod val="65000"/>
                </a:schemeClr>
              </a:gs>
              <a:gs pos="0">
                <a:schemeClr val="tx1">
                  <a:lumMod val="95000"/>
                  <a:lumOff val="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3" name="TextBox 172">
            <a:extLst>
              <a:ext uri="{FF2B5EF4-FFF2-40B4-BE49-F238E27FC236}">
                <a16:creationId xmlns:a16="http://schemas.microsoft.com/office/drawing/2014/main" id="{F8BACDF5-9565-4B86-4255-08677E7D5756}"/>
              </a:ext>
            </a:extLst>
          </p:cNvPr>
          <p:cNvSpPr txBox="1"/>
          <p:nvPr/>
        </p:nvSpPr>
        <p:spPr>
          <a:xfrm>
            <a:off x="7652083" y="4727753"/>
            <a:ext cx="1647428" cy="1200329"/>
          </a:xfrm>
          <a:prstGeom prst="rect">
            <a:avLst/>
          </a:prstGeom>
          <a:noFill/>
        </p:spPr>
        <p:txBody>
          <a:bodyPr wrap="square" rtlCol="0">
            <a:spAutoFit/>
          </a:bodyPr>
          <a:lstStyle/>
          <a:p>
            <a:pPr algn="ctr"/>
            <a:r>
              <a:rPr lang="en-US" sz="2400" dirty="0" err="1">
                <a:latin typeface="Baskerville" panose="02020502070401020303" pitchFamily="18" charset="0"/>
                <a:ea typeface="Baskerville" panose="02020502070401020303" pitchFamily="18" charset="0"/>
              </a:rPr>
              <a:t>Derotate</a:t>
            </a:r>
            <a:r>
              <a:rPr lang="en-US" sz="2400" dirty="0">
                <a:latin typeface="Baskerville" panose="02020502070401020303" pitchFamily="18" charset="0"/>
                <a:ea typeface="Baskerville" panose="02020502070401020303" pitchFamily="18" charset="0"/>
              </a:rPr>
              <a:t> and Combine</a:t>
            </a:r>
          </a:p>
        </p:txBody>
      </p:sp>
      <p:sp>
        <p:nvSpPr>
          <p:cNvPr id="177" name="Slide Number Placeholder 176">
            <a:extLst>
              <a:ext uri="{FF2B5EF4-FFF2-40B4-BE49-F238E27FC236}">
                <a16:creationId xmlns:a16="http://schemas.microsoft.com/office/drawing/2014/main" id="{6E23A7A0-41C7-60E8-AD9A-F38666211961}"/>
              </a:ext>
            </a:extLst>
          </p:cNvPr>
          <p:cNvSpPr>
            <a:spLocks noGrp="1"/>
          </p:cNvSpPr>
          <p:nvPr>
            <p:ph type="sldNum" sz="quarter" idx="4"/>
          </p:nvPr>
        </p:nvSpPr>
        <p:spPr/>
        <p:txBody>
          <a:bodyPr/>
          <a:lstStyle/>
          <a:p>
            <a:fld id="{ADD2A1D5-2242-2445-A787-A1ADAF4A1717}" type="slidenum">
              <a:rPr lang="en-US" smtClean="0"/>
              <a:t>41</a:t>
            </a:fld>
            <a:endParaRPr lang="en-US"/>
          </a:p>
        </p:txBody>
      </p:sp>
    </p:spTree>
    <p:extLst>
      <p:ext uri="{BB962C8B-B14F-4D97-AF65-F5344CB8AC3E}">
        <p14:creationId xmlns:p14="http://schemas.microsoft.com/office/powerpoint/2010/main" val="125205103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4BE577-F46A-06D7-32A6-6C4A4B6680F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E575EBF-CE63-CBEA-F9F4-C18E42A1D24C}"/>
              </a:ext>
            </a:extLst>
          </p:cNvPr>
          <p:cNvSpPr>
            <a:spLocks noGrp="1"/>
          </p:cNvSpPr>
          <p:nvPr>
            <p:ph type="title"/>
          </p:nvPr>
        </p:nvSpPr>
        <p:spPr/>
        <p:txBody>
          <a:bodyPr>
            <a:noAutofit/>
          </a:bodyPr>
          <a:lstStyle/>
          <a:p>
            <a:r>
              <a:rPr lang="en-US" sz="2800" dirty="0"/>
              <a:t>Spectral Differential Imaging: Exploit the fact that some sources emit strongly at specific wavelengths</a:t>
            </a:r>
          </a:p>
        </p:txBody>
      </p:sp>
      <p:pic>
        <p:nvPicPr>
          <p:cNvPr id="7" name="Graphic 6" descr="Earth outline">
            <a:extLst>
              <a:ext uri="{FF2B5EF4-FFF2-40B4-BE49-F238E27FC236}">
                <a16:creationId xmlns:a16="http://schemas.microsoft.com/office/drawing/2014/main" id="{FB2B7661-1ADF-F270-9BF0-E520C363C30A}"/>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483526" y="2517051"/>
            <a:ext cx="3416509" cy="3416509"/>
          </a:xfrm>
          <a:prstGeom prst="rect">
            <a:avLst/>
          </a:prstGeom>
        </p:spPr>
      </p:pic>
      <p:pic>
        <p:nvPicPr>
          <p:cNvPr id="8" name="Graphic 7" descr="Atom with solid fill">
            <a:extLst>
              <a:ext uri="{FF2B5EF4-FFF2-40B4-BE49-F238E27FC236}">
                <a16:creationId xmlns:a16="http://schemas.microsoft.com/office/drawing/2014/main" id="{CB7700F7-59BE-3024-F838-8E9C0882074E}"/>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802097" y="1532741"/>
            <a:ext cx="499924" cy="499924"/>
          </a:xfrm>
          <a:prstGeom prst="rect">
            <a:avLst/>
          </a:prstGeom>
        </p:spPr>
      </p:pic>
      <p:pic>
        <p:nvPicPr>
          <p:cNvPr id="9" name="Graphic 8" descr="Atom with solid fill">
            <a:extLst>
              <a:ext uri="{FF2B5EF4-FFF2-40B4-BE49-F238E27FC236}">
                <a16:creationId xmlns:a16="http://schemas.microsoft.com/office/drawing/2014/main" id="{9D97B9E1-4B57-8330-A8B4-9FDD6327AAA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48575" y="1576085"/>
            <a:ext cx="499924" cy="499924"/>
          </a:xfrm>
          <a:prstGeom prst="rect">
            <a:avLst/>
          </a:prstGeom>
        </p:spPr>
      </p:pic>
      <p:pic>
        <p:nvPicPr>
          <p:cNvPr id="10" name="Graphic 9" descr="Atom with solid fill">
            <a:extLst>
              <a:ext uri="{FF2B5EF4-FFF2-40B4-BE49-F238E27FC236}">
                <a16:creationId xmlns:a16="http://schemas.microsoft.com/office/drawing/2014/main" id="{E4540959-F169-710A-5455-71D800ED51F3}"/>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352374" y="1056315"/>
            <a:ext cx="499924" cy="499924"/>
          </a:xfrm>
          <a:prstGeom prst="rect">
            <a:avLst/>
          </a:prstGeom>
        </p:spPr>
      </p:pic>
      <p:sp>
        <p:nvSpPr>
          <p:cNvPr id="11" name="Freeform 10">
            <a:extLst>
              <a:ext uri="{FF2B5EF4-FFF2-40B4-BE49-F238E27FC236}">
                <a16:creationId xmlns:a16="http://schemas.microsoft.com/office/drawing/2014/main" id="{9DC6EDF6-33B0-857D-9588-6698ECE8CC22}"/>
              </a:ext>
            </a:extLst>
          </p:cNvPr>
          <p:cNvSpPr/>
          <p:nvPr/>
        </p:nvSpPr>
        <p:spPr>
          <a:xfrm>
            <a:off x="2126925" y="1955498"/>
            <a:ext cx="1250429" cy="1028256"/>
          </a:xfrm>
          <a:custGeom>
            <a:avLst/>
            <a:gdLst>
              <a:gd name="connsiteX0" fmla="*/ 1074510 w 1074510"/>
              <a:gd name="connsiteY0" fmla="*/ 0 h 732770"/>
              <a:gd name="connsiteX1" fmla="*/ 627942 w 1074510"/>
              <a:gd name="connsiteY1" fmla="*/ 99238 h 732770"/>
              <a:gd name="connsiteX2" fmla="*/ 230994 w 1074510"/>
              <a:gd name="connsiteY2" fmla="*/ 354419 h 732770"/>
              <a:gd name="connsiteX3" fmla="*/ 18342 w 1074510"/>
              <a:gd name="connsiteY3" fmla="*/ 701749 h 732770"/>
              <a:gd name="connsiteX4" fmla="*/ 11254 w 1074510"/>
              <a:gd name="connsiteY4" fmla="*/ 715926 h 732770"/>
              <a:gd name="connsiteX5" fmla="*/ 32519 w 1074510"/>
              <a:gd name="connsiteY5" fmla="*/ 715926 h 732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074510" h="732770">
                <a:moveTo>
                  <a:pt x="1074510" y="0"/>
                </a:moveTo>
                <a:cubicBezTo>
                  <a:pt x="921519" y="20084"/>
                  <a:pt x="768528" y="40168"/>
                  <a:pt x="627942" y="99238"/>
                </a:cubicBezTo>
                <a:cubicBezTo>
                  <a:pt x="487356" y="158308"/>
                  <a:pt x="332594" y="254001"/>
                  <a:pt x="230994" y="354419"/>
                </a:cubicBezTo>
                <a:cubicBezTo>
                  <a:pt x="129394" y="454837"/>
                  <a:pt x="54965" y="641498"/>
                  <a:pt x="18342" y="701749"/>
                </a:cubicBezTo>
                <a:cubicBezTo>
                  <a:pt x="-18281" y="762000"/>
                  <a:pt x="11254" y="715926"/>
                  <a:pt x="11254" y="715926"/>
                </a:cubicBezTo>
                <a:cubicBezTo>
                  <a:pt x="13617" y="718289"/>
                  <a:pt x="12435" y="707656"/>
                  <a:pt x="32519" y="715926"/>
                </a:cubicBezTo>
              </a:path>
            </a:pathLst>
          </a:custGeom>
          <a:noFill/>
          <a:ln w="57150">
            <a:tailEnd type="triangle"/>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2000"/>
          </a:p>
        </p:txBody>
      </p:sp>
      <p:sp>
        <p:nvSpPr>
          <p:cNvPr id="12" name="TextBox 11">
            <a:extLst>
              <a:ext uri="{FF2B5EF4-FFF2-40B4-BE49-F238E27FC236}">
                <a16:creationId xmlns:a16="http://schemas.microsoft.com/office/drawing/2014/main" id="{8CA28B69-4D15-9B2F-6AD6-476D0B61D53D}"/>
              </a:ext>
            </a:extLst>
          </p:cNvPr>
          <p:cNvSpPr txBox="1"/>
          <p:nvPr/>
        </p:nvSpPr>
        <p:spPr>
          <a:xfrm>
            <a:off x="1099903" y="5471895"/>
            <a:ext cx="2173531" cy="830997"/>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Planet bright in hydrogen lines</a:t>
            </a:r>
          </a:p>
        </p:txBody>
      </p:sp>
      <p:sp>
        <p:nvSpPr>
          <p:cNvPr id="13" name="TextBox 12">
            <a:extLst>
              <a:ext uri="{FF2B5EF4-FFF2-40B4-BE49-F238E27FC236}">
                <a16:creationId xmlns:a16="http://schemas.microsoft.com/office/drawing/2014/main" id="{4C12AF80-122F-7EF7-267B-7E910E98382B}"/>
              </a:ext>
            </a:extLst>
          </p:cNvPr>
          <p:cNvSpPr txBox="1"/>
          <p:nvPr/>
        </p:nvSpPr>
        <p:spPr>
          <a:xfrm>
            <a:off x="2871256" y="1479824"/>
            <a:ext cx="1811448" cy="461665"/>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Gas and dust</a:t>
            </a:r>
          </a:p>
        </p:txBody>
      </p:sp>
      <p:sp>
        <p:nvSpPr>
          <p:cNvPr id="14" name="TextBox 13">
            <a:extLst>
              <a:ext uri="{FF2B5EF4-FFF2-40B4-BE49-F238E27FC236}">
                <a16:creationId xmlns:a16="http://schemas.microsoft.com/office/drawing/2014/main" id="{C6A02F72-6E0A-71B1-4225-9C2C112A1EDD}"/>
              </a:ext>
            </a:extLst>
          </p:cNvPr>
          <p:cNvSpPr txBox="1"/>
          <p:nvPr/>
        </p:nvSpPr>
        <p:spPr>
          <a:xfrm>
            <a:off x="3241001" y="1916886"/>
            <a:ext cx="1367019" cy="461665"/>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Heats up</a:t>
            </a:r>
          </a:p>
        </p:txBody>
      </p:sp>
      <p:sp>
        <p:nvSpPr>
          <p:cNvPr id="15" name="TextBox 14">
            <a:extLst>
              <a:ext uri="{FF2B5EF4-FFF2-40B4-BE49-F238E27FC236}">
                <a16:creationId xmlns:a16="http://schemas.microsoft.com/office/drawing/2014/main" id="{6AC00437-51AF-9499-6D36-B0349A1A9B08}"/>
              </a:ext>
            </a:extLst>
          </p:cNvPr>
          <p:cNvSpPr txBox="1"/>
          <p:nvPr/>
        </p:nvSpPr>
        <p:spPr>
          <a:xfrm>
            <a:off x="3702182" y="2620667"/>
            <a:ext cx="1624322" cy="461665"/>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Excites gas</a:t>
            </a:r>
          </a:p>
        </p:txBody>
      </p:sp>
      <p:cxnSp>
        <p:nvCxnSpPr>
          <p:cNvPr id="16" name="Straight Arrow Connector 15">
            <a:extLst>
              <a:ext uri="{FF2B5EF4-FFF2-40B4-BE49-F238E27FC236}">
                <a16:creationId xmlns:a16="http://schemas.microsoft.com/office/drawing/2014/main" id="{4759E294-1944-CCB9-6375-9BD659730607}"/>
              </a:ext>
            </a:extLst>
          </p:cNvPr>
          <p:cNvCxnSpPr>
            <a:cxnSpLocks/>
          </p:cNvCxnSpPr>
          <p:nvPr/>
        </p:nvCxnSpPr>
        <p:spPr>
          <a:xfrm>
            <a:off x="3906542" y="2301241"/>
            <a:ext cx="385995" cy="396737"/>
          </a:xfrm>
          <a:prstGeom prst="straightConnector1">
            <a:avLst/>
          </a:prstGeom>
          <a:ln w="57150">
            <a:solidFill>
              <a:srgbClr val="032433"/>
            </a:solidFill>
            <a:tailEnd type="triangle"/>
          </a:ln>
        </p:spPr>
        <p:style>
          <a:lnRef idx="2">
            <a:schemeClr val="accent1"/>
          </a:lnRef>
          <a:fillRef idx="0">
            <a:schemeClr val="accent1"/>
          </a:fillRef>
          <a:effectRef idx="1">
            <a:schemeClr val="accent1"/>
          </a:effectRef>
          <a:fontRef idx="minor">
            <a:schemeClr val="tx1"/>
          </a:fontRef>
        </p:style>
      </p:cxnSp>
      <p:sp>
        <p:nvSpPr>
          <p:cNvPr id="19" name="Rectangle 18">
            <a:extLst>
              <a:ext uri="{FF2B5EF4-FFF2-40B4-BE49-F238E27FC236}">
                <a16:creationId xmlns:a16="http://schemas.microsoft.com/office/drawing/2014/main" id="{30A32308-1429-7A5F-7C6B-E46740EA78AE}"/>
              </a:ext>
            </a:extLst>
          </p:cNvPr>
          <p:cNvSpPr/>
          <p:nvPr/>
        </p:nvSpPr>
        <p:spPr>
          <a:xfrm>
            <a:off x="5567021" y="2208804"/>
            <a:ext cx="2259655" cy="2259655"/>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un 19">
            <a:extLst>
              <a:ext uri="{FF2B5EF4-FFF2-40B4-BE49-F238E27FC236}">
                <a16:creationId xmlns:a16="http://schemas.microsoft.com/office/drawing/2014/main" id="{CEB0ABC0-44E5-3BEB-277C-9C6EDE6DC7E5}"/>
              </a:ext>
            </a:extLst>
          </p:cNvPr>
          <p:cNvSpPr/>
          <p:nvPr/>
        </p:nvSpPr>
        <p:spPr>
          <a:xfrm>
            <a:off x="6166173" y="2807956"/>
            <a:ext cx="1078470" cy="1078470"/>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845EDF-839C-91C9-690F-F5649EFCA947}"/>
              </a:ext>
            </a:extLst>
          </p:cNvPr>
          <p:cNvSpPr/>
          <p:nvPr/>
        </p:nvSpPr>
        <p:spPr>
          <a:xfrm>
            <a:off x="6870088" y="2807956"/>
            <a:ext cx="128961" cy="1289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CD237D04-84CD-A1C7-BEDE-C5A84D2ACF7F}"/>
              </a:ext>
            </a:extLst>
          </p:cNvPr>
          <p:cNvSpPr/>
          <p:nvPr/>
        </p:nvSpPr>
        <p:spPr>
          <a:xfrm>
            <a:off x="7149692" y="3087560"/>
            <a:ext cx="128961" cy="1289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0CEE5D33-6509-4664-62A5-3A8104AF9EBB}"/>
              </a:ext>
            </a:extLst>
          </p:cNvPr>
          <p:cNvSpPr/>
          <p:nvPr/>
        </p:nvSpPr>
        <p:spPr>
          <a:xfrm>
            <a:off x="7085211" y="3534926"/>
            <a:ext cx="128961" cy="1289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40C224FE-9E7D-10C7-CF17-E4F988067318}"/>
              </a:ext>
            </a:extLst>
          </p:cNvPr>
          <p:cNvSpPr/>
          <p:nvPr/>
        </p:nvSpPr>
        <p:spPr>
          <a:xfrm>
            <a:off x="6805607" y="3757466"/>
            <a:ext cx="128961" cy="1289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8649564F-ECCE-9A9A-5145-C06C6DE1C3C8}"/>
              </a:ext>
            </a:extLst>
          </p:cNvPr>
          <p:cNvSpPr/>
          <p:nvPr/>
        </p:nvSpPr>
        <p:spPr>
          <a:xfrm>
            <a:off x="6431050" y="3757464"/>
            <a:ext cx="128961" cy="1289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Oval 25">
            <a:extLst>
              <a:ext uri="{FF2B5EF4-FFF2-40B4-BE49-F238E27FC236}">
                <a16:creationId xmlns:a16="http://schemas.microsoft.com/office/drawing/2014/main" id="{8C4E9684-85D7-33E5-57CA-C14306E0C51C}"/>
              </a:ext>
            </a:extLst>
          </p:cNvPr>
          <p:cNvSpPr/>
          <p:nvPr/>
        </p:nvSpPr>
        <p:spPr>
          <a:xfrm>
            <a:off x="6214698" y="3470444"/>
            <a:ext cx="128961" cy="1289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Oval 26">
            <a:extLst>
              <a:ext uri="{FF2B5EF4-FFF2-40B4-BE49-F238E27FC236}">
                <a16:creationId xmlns:a16="http://schemas.microsoft.com/office/drawing/2014/main" id="{03440769-5950-FF53-9C6B-FDC1DE4A3E49}"/>
              </a:ext>
            </a:extLst>
          </p:cNvPr>
          <p:cNvSpPr/>
          <p:nvPr/>
        </p:nvSpPr>
        <p:spPr>
          <a:xfrm>
            <a:off x="6214696" y="3074721"/>
            <a:ext cx="128961" cy="1289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D902F90B-77AD-903B-172F-1E5D31DDD5DC}"/>
              </a:ext>
            </a:extLst>
          </p:cNvPr>
          <p:cNvSpPr/>
          <p:nvPr/>
        </p:nvSpPr>
        <p:spPr>
          <a:xfrm flipV="1">
            <a:off x="6325065" y="2863736"/>
            <a:ext cx="193065" cy="19306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042E11C4-4D84-1C83-5DDA-79FF001E7805}"/>
              </a:ext>
            </a:extLst>
          </p:cNvPr>
          <p:cNvSpPr/>
          <p:nvPr/>
        </p:nvSpPr>
        <p:spPr>
          <a:xfrm>
            <a:off x="6487424" y="2831308"/>
            <a:ext cx="128961" cy="12896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E8C18D10-E977-6597-45C6-CD890AFA521A}"/>
              </a:ext>
            </a:extLst>
          </p:cNvPr>
          <p:cNvSpPr/>
          <p:nvPr/>
        </p:nvSpPr>
        <p:spPr>
          <a:xfrm rot="2392514">
            <a:off x="6627851" y="2275990"/>
            <a:ext cx="137997" cy="2125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7C8EDAE-5A1E-CFD3-FD4A-CA5B1FB8DBEC}"/>
              </a:ext>
            </a:extLst>
          </p:cNvPr>
          <p:cNvSpPr/>
          <p:nvPr/>
        </p:nvSpPr>
        <p:spPr>
          <a:xfrm rot="18718243">
            <a:off x="6627847" y="2275991"/>
            <a:ext cx="137997" cy="2125280"/>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391395D7-C7FB-B7E1-BBD6-F25F3F9C55A8}"/>
              </a:ext>
            </a:extLst>
          </p:cNvPr>
          <p:cNvGrpSpPr/>
          <p:nvPr/>
        </p:nvGrpSpPr>
        <p:grpSpPr>
          <a:xfrm>
            <a:off x="8592542" y="2221778"/>
            <a:ext cx="2259655" cy="2259655"/>
            <a:chOff x="606490" y="1754155"/>
            <a:chExt cx="1231641" cy="1231641"/>
          </a:xfrm>
        </p:grpSpPr>
        <p:sp>
          <p:nvSpPr>
            <p:cNvPr id="33" name="Rectangle 32">
              <a:extLst>
                <a:ext uri="{FF2B5EF4-FFF2-40B4-BE49-F238E27FC236}">
                  <a16:creationId xmlns:a16="http://schemas.microsoft.com/office/drawing/2014/main" id="{8A86429B-630E-17CF-3077-A6A22B1C7894}"/>
                </a:ext>
              </a:extLst>
            </p:cNvPr>
            <p:cNvSpPr/>
            <p:nvPr/>
          </p:nvSpPr>
          <p:spPr>
            <a:xfrm>
              <a:off x="606490" y="1754155"/>
              <a:ext cx="1231641" cy="1231641"/>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Sun 33">
              <a:extLst>
                <a:ext uri="{FF2B5EF4-FFF2-40B4-BE49-F238E27FC236}">
                  <a16:creationId xmlns:a16="http://schemas.microsoft.com/office/drawing/2014/main" id="{D4574929-52DA-D547-D1A9-0E1D8A0E2410}"/>
                </a:ext>
              </a:extLst>
            </p:cNvPr>
            <p:cNvSpPr/>
            <p:nvPr/>
          </p:nvSpPr>
          <p:spPr>
            <a:xfrm>
              <a:off x="933062" y="2080727"/>
              <a:ext cx="587828" cy="587828"/>
            </a:xfrm>
            <a:prstGeom prst="sun">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CC77BBEC-4879-02EC-1977-72FFFFC0D4AB}"/>
                </a:ext>
              </a:extLst>
            </p:cNvPr>
            <p:cNvSpPr/>
            <p:nvPr/>
          </p:nvSpPr>
          <p:spPr>
            <a:xfrm>
              <a:off x="1316736" y="20807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2EF09E2D-183C-F428-3169-66F1C6CB30FD}"/>
                </a:ext>
              </a:extLst>
            </p:cNvPr>
            <p:cNvSpPr/>
            <p:nvPr/>
          </p:nvSpPr>
          <p:spPr>
            <a:xfrm>
              <a:off x="1469136" y="223312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Oval 36">
              <a:extLst>
                <a:ext uri="{FF2B5EF4-FFF2-40B4-BE49-F238E27FC236}">
                  <a16:creationId xmlns:a16="http://schemas.microsoft.com/office/drawing/2014/main" id="{12F63865-C21C-EDFD-2629-9D9E71BDB2E9}"/>
                </a:ext>
              </a:extLst>
            </p:cNvPr>
            <p:cNvSpPr/>
            <p:nvPr/>
          </p:nvSpPr>
          <p:spPr>
            <a:xfrm>
              <a:off x="1433990" y="2476967"/>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Oval 37">
              <a:extLst>
                <a:ext uri="{FF2B5EF4-FFF2-40B4-BE49-F238E27FC236}">
                  <a16:creationId xmlns:a16="http://schemas.microsoft.com/office/drawing/2014/main" id="{340C9B71-0181-39AB-D9F0-A3254131AF2D}"/>
                </a:ext>
              </a:extLst>
            </p:cNvPr>
            <p:cNvSpPr/>
            <p:nvPr/>
          </p:nvSpPr>
          <p:spPr>
            <a:xfrm>
              <a:off x="1281590" y="2598264"/>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Oval 38">
              <a:extLst>
                <a:ext uri="{FF2B5EF4-FFF2-40B4-BE49-F238E27FC236}">
                  <a16:creationId xmlns:a16="http://schemas.microsoft.com/office/drawing/2014/main" id="{3357E03C-C119-9457-3886-C5E631F44076}"/>
                </a:ext>
              </a:extLst>
            </p:cNvPr>
            <p:cNvSpPr/>
            <p:nvPr/>
          </p:nvSpPr>
          <p:spPr>
            <a:xfrm>
              <a:off x="1077435" y="2598263"/>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Oval 39">
              <a:extLst>
                <a:ext uri="{FF2B5EF4-FFF2-40B4-BE49-F238E27FC236}">
                  <a16:creationId xmlns:a16="http://schemas.microsoft.com/office/drawing/2014/main" id="{F73FD913-DFF9-2DA3-0E35-0A7B7F1E8EBB}"/>
                </a:ext>
              </a:extLst>
            </p:cNvPr>
            <p:cNvSpPr/>
            <p:nvPr/>
          </p:nvSpPr>
          <p:spPr>
            <a:xfrm>
              <a:off x="959511" y="2441821"/>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55A24603-B4E2-CA6B-7E34-36C30FEE9A65}"/>
                </a:ext>
              </a:extLst>
            </p:cNvPr>
            <p:cNvSpPr/>
            <p:nvPr/>
          </p:nvSpPr>
          <p:spPr>
            <a:xfrm>
              <a:off x="959510" y="2226129"/>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C8A67545-22D3-CAF6-E464-29EFE6B296EF}"/>
                </a:ext>
              </a:extLst>
            </p:cNvPr>
            <p:cNvSpPr/>
            <p:nvPr/>
          </p:nvSpPr>
          <p:spPr>
            <a:xfrm>
              <a:off x="1108162" y="2093455"/>
              <a:ext cx="70291" cy="70291"/>
            </a:xfrm>
            <a:prstGeom prst="ellipse">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B792BDA8-D2C5-7BDB-7F94-BA291ED2BC4D}"/>
                </a:ext>
              </a:extLst>
            </p:cNvPr>
            <p:cNvSpPr/>
            <p:nvPr/>
          </p:nvSpPr>
          <p:spPr>
            <a:xfrm rot="2392514">
              <a:off x="1184703" y="1790775"/>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825C4F29-421A-8DE4-3E03-D23BB5648D90}"/>
                </a:ext>
              </a:extLst>
            </p:cNvPr>
            <p:cNvSpPr/>
            <p:nvPr/>
          </p:nvSpPr>
          <p:spPr>
            <a:xfrm rot="18718243">
              <a:off x="1184701" y="1790776"/>
              <a:ext cx="75216" cy="115839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5" name="TextBox 44">
            <a:extLst>
              <a:ext uri="{FF2B5EF4-FFF2-40B4-BE49-F238E27FC236}">
                <a16:creationId xmlns:a16="http://schemas.microsoft.com/office/drawing/2014/main" id="{189213BC-8616-8AD8-72F9-5666C0E48645}"/>
              </a:ext>
            </a:extLst>
          </p:cNvPr>
          <p:cNvSpPr txBox="1"/>
          <p:nvPr/>
        </p:nvSpPr>
        <p:spPr>
          <a:xfrm>
            <a:off x="5326504" y="976669"/>
            <a:ext cx="2707781" cy="1200329"/>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Narrowband images centered on emission line</a:t>
            </a:r>
          </a:p>
        </p:txBody>
      </p:sp>
      <p:sp>
        <p:nvSpPr>
          <p:cNvPr id="46" name="TextBox 45">
            <a:extLst>
              <a:ext uri="{FF2B5EF4-FFF2-40B4-BE49-F238E27FC236}">
                <a16:creationId xmlns:a16="http://schemas.microsoft.com/office/drawing/2014/main" id="{18468FF6-DCE5-18AB-99F0-77FA341DCD4B}"/>
              </a:ext>
            </a:extLst>
          </p:cNvPr>
          <p:cNvSpPr txBox="1"/>
          <p:nvPr/>
        </p:nvSpPr>
        <p:spPr>
          <a:xfrm>
            <a:off x="7905100" y="963416"/>
            <a:ext cx="3651658" cy="1200329"/>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Narrowband continuum images centered just off emission line</a:t>
            </a:r>
          </a:p>
        </p:txBody>
      </p:sp>
      <p:cxnSp>
        <p:nvCxnSpPr>
          <p:cNvPr id="47" name="Straight Connector 46">
            <a:extLst>
              <a:ext uri="{FF2B5EF4-FFF2-40B4-BE49-F238E27FC236}">
                <a16:creationId xmlns:a16="http://schemas.microsoft.com/office/drawing/2014/main" id="{AAD6F5D2-4686-12F8-D214-75A6F8D216B7}"/>
              </a:ext>
            </a:extLst>
          </p:cNvPr>
          <p:cNvCxnSpPr>
            <a:cxnSpLocks/>
          </p:cNvCxnSpPr>
          <p:nvPr/>
        </p:nvCxnSpPr>
        <p:spPr>
          <a:xfrm>
            <a:off x="7985403" y="3405112"/>
            <a:ext cx="378990" cy="0"/>
          </a:xfrm>
          <a:prstGeom prst="line">
            <a:avLst/>
          </a:prstGeom>
          <a:ln w="57150">
            <a:solidFill>
              <a:srgbClr val="1C90FF"/>
            </a:solidFill>
          </a:ln>
        </p:spPr>
        <p:style>
          <a:lnRef idx="2">
            <a:schemeClr val="accent1"/>
          </a:lnRef>
          <a:fillRef idx="0">
            <a:schemeClr val="accent1"/>
          </a:fillRef>
          <a:effectRef idx="1">
            <a:schemeClr val="accent1"/>
          </a:effectRef>
          <a:fontRef idx="minor">
            <a:schemeClr val="tx1"/>
          </a:fontRef>
        </p:style>
      </p:cxnSp>
      <p:sp>
        <p:nvSpPr>
          <p:cNvPr id="48" name="Rectangle 47">
            <a:extLst>
              <a:ext uri="{FF2B5EF4-FFF2-40B4-BE49-F238E27FC236}">
                <a16:creationId xmlns:a16="http://schemas.microsoft.com/office/drawing/2014/main" id="{8DF19F54-7E0A-7835-E0A3-CC8826FF8236}"/>
              </a:ext>
            </a:extLst>
          </p:cNvPr>
          <p:cNvSpPr/>
          <p:nvPr/>
        </p:nvSpPr>
        <p:spPr>
          <a:xfrm>
            <a:off x="7234003" y="4671499"/>
            <a:ext cx="2079689" cy="2079689"/>
          </a:xfrm>
          <a:prstGeom prst="rect">
            <a:avLst/>
          </a:prstGeom>
          <a:gradFill flip="none" rotWithShape="1">
            <a:gsLst>
              <a:gs pos="0">
                <a:schemeClr val="bg1">
                  <a:lumMod val="95000"/>
                </a:schemeClr>
              </a:gs>
              <a:gs pos="45000">
                <a:schemeClr val="bg1">
                  <a:lumMod val="65000"/>
                </a:schemeClr>
              </a:gs>
              <a:gs pos="100000">
                <a:schemeClr val="bg1">
                  <a:lumMod val="50000"/>
                </a:schemeClr>
              </a:gs>
            </a:gsLst>
            <a:path path="circle">
              <a:fillToRect l="50000" t="130000" r="50000" b="-30000"/>
            </a:path>
            <a:tileRect/>
          </a:gradFill>
          <a:ln>
            <a:noFill/>
          </a:ln>
          <a:effectLst>
            <a:outerShdw blurRad="50800" dist="7423"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DD30A6D4-A47B-E484-7FC0-E8B60E6DF1C5}"/>
              </a:ext>
            </a:extLst>
          </p:cNvPr>
          <p:cNvSpPr/>
          <p:nvPr/>
        </p:nvSpPr>
        <p:spPr>
          <a:xfrm>
            <a:off x="7929249" y="5392077"/>
            <a:ext cx="741186" cy="741186"/>
          </a:xfrm>
          <a:prstGeom prst="ellipse">
            <a:avLst/>
          </a:prstGeom>
          <a:gradFill flip="none" rotWithShape="1">
            <a:gsLst>
              <a:gs pos="100000">
                <a:schemeClr val="bg1">
                  <a:lumMod val="95000"/>
                </a:schemeClr>
              </a:gs>
              <a:gs pos="91000">
                <a:schemeClr val="bg1">
                  <a:lumMod val="65000"/>
                </a:schemeClr>
              </a:gs>
              <a:gs pos="0">
                <a:schemeClr val="tx1">
                  <a:lumMod val="95000"/>
                  <a:lumOff val="5000"/>
                </a:schemeClr>
              </a:gs>
            </a:gsLst>
            <a:path path="circle">
              <a:fillToRect l="50000" t="50000" r="50000" b="50000"/>
            </a:path>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ight Brace 50">
            <a:extLst>
              <a:ext uri="{FF2B5EF4-FFF2-40B4-BE49-F238E27FC236}">
                <a16:creationId xmlns:a16="http://schemas.microsoft.com/office/drawing/2014/main" id="{E8AFE34E-F2CD-ACBA-CEB7-F0D51929539E}"/>
              </a:ext>
            </a:extLst>
          </p:cNvPr>
          <p:cNvSpPr/>
          <p:nvPr/>
        </p:nvSpPr>
        <p:spPr>
          <a:xfrm rot="5400000">
            <a:off x="8105126" y="3237978"/>
            <a:ext cx="337440" cy="2643199"/>
          </a:xfrm>
          <a:prstGeom prst="rightBrace">
            <a:avLst/>
          </a:prstGeom>
          <a:ln w="38100">
            <a:solidFill>
              <a:srgbClr val="1C90FF"/>
            </a:solidFill>
          </a:ln>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2" name="Oval 51">
            <a:extLst>
              <a:ext uri="{FF2B5EF4-FFF2-40B4-BE49-F238E27FC236}">
                <a16:creationId xmlns:a16="http://schemas.microsoft.com/office/drawing/2014/main" id="{7461BCA9-7D17-D7FB-D710-0CDC58A9CD8C}"/>
              </a:ext>
            </a:extLst>
          </p:cNvPr>
          <p:cNvSpPr/>
          <p:nvPr/>
        </p:nvSpPr>
        <p:spPr>
          <a:xfrm flipV="1">
            <a:off x="7792338" y="5155224"/>
            <a:ext cx="193065" cy="193065"/>
          </a:xfrm>
          <a:prstGeom prst="ellipse">
            <a:avLst/>
          </a:prstGeom>
          <a:solidFill>
            <a:srgbClr val="C0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Slide Number Placeholder 52">
            <a:extLst>
              <a:ext uri="{FF2B5EF4-FFF2-40B4-BE49-F238E27FC236}">
                <a16:creationId xmlns:a16="http://schemas.microsoft.com/office/drawing/2014/main" id="{E751BFBD-486B-0AC6-E58D-2B76B19278DA}"/>
              </a:ext>
            </a:extLst>
          </p:cNvPr>
          <p:cNvSpPr>
            <a:spLocks noGrp="1"/>
          </p:cNvSpPr>
          <p:nvPr>
            <p:ph type="sldNum" sz="quarter" idx="4"/>
          </p:nvPr>
        </p:nvSpPr>
        <p:spPr/>
        <p:txBody>
          <a:bodyPr/>
          <a:lstStyle/>
          <a:p>
            <a:fld id="{ADD2A1D5-2242-2445-A787-A1ADAF4A1717}" type="slidenum">
              <a:rPr lang="en-US" smtClean="0"/>
              <a:t>42</a:t>
            </a:fld>
            <a:endParaRPr lang="en-US"/>
          </a:p>
        </p:txBody>
      </p:sp>
    </p:spTree>
    <p:extLst>
      <p:ext uri="{BB962C8B-B14F-4D97-AF65-F5344CB8AC3E}">
        <p14:creationId xmlns:p14="http://schemas.microsoft.com/office/powerpoint/2010/main" val="42897275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sun with a face drawn on it&#10;&#10;Description automatically generated">
            <a:extLst>
              <a:ext uri="{FF2B5EF4-FFF2-40B4-BE49-F238E27FC236}">
                <a16:creationId xmlns:a16="http://schemas.microsoft.com/office/drawing/2014/main" id="{3C476FA1-E017-68F6-2603-F03ED661F318}"/>
              </a:ext>
            </a:extLst>
          </p:cNvPr>
          <p:cNvPicPr>
            <a:picLocks noChangeAspect="1"/>
          </p:cNvPicPr>
          <p:nvPr/>
        </p:nvPicPr>
        <p:blipFill>
          <a:blip r:embed="rId2"/>
          <a:stretch>
            <a:fillRect/>
          </a:stretch>
        </p:blipFill>
        <p:spPr>
          <a:xfrm>
            <a:off x="433131" y="2259778"/>
            <a:ext cx="4019407" cy="4019407"/>
          </a:xfrm>
          <a:prstGeom prst="rect">
            <a:avLst/>
          </a:prstGeom>
        </p:spPr>
      </p:pic>
      <p:pic>
        <p:nvPicPr>
          <p:cNvPr id="3" name="Picture 2" descr="A satellite with a large light&#10;&#10;AI-generated content may be incorrect.">
            <a:extLst>
              <a:ext uri="{FF2B5EF4-FFF2-40B4-BE49-F238E27FC236}">
                <a16:creationId xmlns:a16="http://schemas.microsoft.com/office/drawing/2014/main" id="{42456CA6-E20D-9501-5AAA-A11E86F46B51}"/>
              </a:ext>
            </a:extLst>
          </p:cNvPr>
          <p:cNvPicPr>
            <a:picLocks noChangeAspect="1"/>
          </p:cNvPicPr>
          <p:nvPr/>
        </p:nvPicPr>
        <p:blipFill>
          <a:blip r:embed="rId3"/>
          <a:stretch>
            <a:fillRect/>
          </a:stretch>
        </p:blipFill>
        <p:spPr>
          <a:xfrm rot="1430488" flipH="1">
            <a:off x="8358354" y="3344775"/>
            <a:ext cx="3558646" cy="2602764"/>
          </a:xfrm>
          <a:prstGeom prst="rect">
            <a:avLst/>
          </a:prstGeom>
        </p:spPr>
      </p:pic>
      <p:sp>
        <p:nvSpPr>
          <p:cNvPr id="6" name="Rectangle 5">
            <a:extLst>
              <a:ext uri="{FF2B5EF4-FFF2-40B4-BE49-F238E27FC236}">
                <a16:creationId xmlns:a16="http://schemas.microsoft.com/office/drawing/2014/main" id="{8E036AED-184B-102F-1E16-B66AA4187FFF}"/>
              </a:ext>
            </a:extLst>
          </p:cNvPr>
          <p:cNvSpPr/>
          <p:nvPr/>
        </p:nvSpPr>
        <p:spPr>
          <a:xfrm>
            <a:off x="1593798" y="1634958"/>
            <a:ext cx="9249103" cy="1017827"/>
          </a:xfrm>
          <a:prstGeom prst="rect">
            <a:avLst/>
          </a:prstGeom>
          <a:solidFill>
            <a:schemeClr val="bg1">
              <a:alpha val="6778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ysClr val="windowText" lastClr="000000"/>
                </a:solidFill>
                <a:latin typeface="Baskerville" panose="02020502070401020303" pitchFamily="18" charset="0"/>
                <a:ea typeface="Baskerville" panose="02020502070401020303" pitchFamily="18" charset="0"/>
              </a:rPr>
              <a:t>Astrophysics with HCI</a:t>
            </a:r>
          </a:p>
        </p:txBody>
      </p:sp>
    </p:spTree>
    <p:extLst>
      <p:ext uri="{BB962C8B-B14F-4D97-AF65-F5344CB8AC3E}">
        <p14:creationId xmlns:p14="http://schemas.microsoft.com/office/powerpoint/2010/main" val="2526884380"/>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DA2D537-08F2-6829-6B1D-A013130FD08F}"/>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BD20879-CC45-61BC-8088-BA55EF792446}"/>
              </a:ext>
            </a:extLst>
          </p:cNvPr>
          <p:cNvSpPr>
            <a:spLocks noGrp="1"/>
          </p:cNvSpPr>
          <p:nvPr>
            <p:ph idx="1"/>
          </p:nvPr>
        </p:nvSpPr>
        <p:spPr/>
        <p:txBody>
          <a:bodyPr/>
          <a:lstStyle/>
          <a:p>
            <a:r>
              <a:rPr lang="en-US" dirty="0"/>
              <a:t>Properties of </a:t>
            </a:r>
            <a:r>
              <a:rPr lang="en-US" dirty="0">
                <a:solidFill>
                  <a:srgbClr val="1C90FF"/>
                </a:solidFill>
              </a:rPr>
              <a:t>nearby planetary systems </a:t>
            </a:r>
            <a:r>
              <a:rPr lang="en-US" dirty="0"/>
              <a:t>and how these properties inform formation and dynamical history</a:t>
            </a:r>
          </a:p>
          <a:p>
            <a:r>
              <a:rPr lang="en-US" dirty="0"/>
              <a:t>Chemical composition of temperate Neptunes and Giant Planets and implication for </a:t>
            </a:r>
            <a:r>
              <a:rPr lang="en-US" dirty="0">
                <a:solidFill>
                  <a:srgbClr val="1C90FF"/>
                </a:solidFill>
              </a:rPr>
              <a:t>atmospheric processes</a:t>
            </a:r>
          </a:p>
          <a:p>
            <a:r>
              <a:rPr lang="en-US" dirty="0">
                <a:solidFill>
                  <a:srgbClr val="1C90FF"/>
                </a:solidFill>
              </a:rPr>
              <a:t>Protoplanet interactions </a:t>
            </a:r>
            <a:r>
              <a:rPr lang="en-US" dirty="0"/>
              <a:t>with gas, dust, circumplanetary disk</a:t>
            </a:r>
          </a:p>
          <a:p>
            <a:r>
              <a:rPr lang="en-US" dirty="0">
                <a:solidFill>
                  <a:srgbClr val="1C90FF"/>
                </a:solidFill>
              </a:rPr>
              <a:t>Planet forming disk </a:t>
            </a:r>
            <a:r>
              <a:rPr lang="en-US" dirty="0"/>
              <a:t>characteristics, snowlines impact on planet formation</a:t>
            </a:r>
          </a:p>
          <a:p>
            <a:r>
              <a:rPr lang="en-US" dirty="0">
                <a:solidFill>
                  <a:srgbClr val="1C90FF"/>
                </a:solidFill>
              </a:rPr>
              <a:t>Debris disk</a:t>
            </a:r>
            <a:r>
              <a:rPr lang="en-US" dirty="0"/>
              <a:t> characteristics and interaction with planets</a:t>
            </a:r>
          </a:p>
          <a:p>
            <a:r>
              <a:rPr lang="en-US" dirty="0">
                <a:solidFill>
                  <a:srgbClr val="1C90FF"/>
                </a:solidFill>
              </a:rPr>
              <a:t>Exomoons and exorings </a:t>
            </a:r>
            <a:r>
              <a:rPr lang="en-US" dirty="0"/>
              <a:t>and connection to dynamical processes</a:t>
            </a:r>
          </a:p>
          <a:p>
            <a:r>
              <a:rPr lang="en-US" dirty="0">
                <a:solidFill>
                  <a:srgbClr val="1C90FF"/>
                </a:solidFill>
              </a:rPr>
              <a:t>Habitability</a:t>
            </a:r>
            <a:r>
              <a:rPr lang="en-US" dirty="0"/>
              <a:t> of rocky planets and biosignatures</a:t>
            </a:r>
          </a:p>
          <a:p>
            <a:endParaRPr lang="en-US" dirty="0"/>
          </a:p>
        </p:txBody>
      </p:sp>
      <p:sp>
        <p:nvSpPr>
          <p:cNvPr id="3" name="Title 2">
            <a:extLst>
              <a:ext uri="{FF2B5EF4-FFF2-40B4-BE49-F238E27FC236}">
                <a16:creationId xmlns:a16="http://schemas.microsoft.com/office/drawing/2014/main" id="{A320005C-161A-B945-2BBA-E2CD25E4FA60}"/>
              </a:ext>
            </a:extLst>
          </p:cNvPr>
          <p:cNvSpPr>
            <a:spLocks noGrp="1"/>
          </p:cNvSpPr>
          <p:nvPr>
            <p:ph type="title"/>
          </p:nvPr>
        </p:nvSpPr>
        <p:spPr/>
        <p:txBody>
          <a:bodyPr>
            <a:noAutofit/>
          </a:bodyPr>
          <a:lstStyle/>
          <a:p>
            <a:r>
              <a:rPr lang="en-US" sz="3600" dirty="0"/>
              <a:t>Direct imaging is tackling some key science questions</a:t>
            </a:r>
          </a:p>
        </p:txBody>
      </p:sp>
      <p:sp>
        <p:nvSpPr>
          <p:cNvPr id="4" name="Slide Number Placeholder 3">
            <a:extLst>
              <a:ext uri="{FF2B5EF4-FFF2-40B4-BE49-F238E27FC236}">
                <a16:creationId xmlns:a16="http://schemas.microsoft.com/office/drawing/2014/main" id="{0D0D5C28-35B6-F0A8-1D66-8BCCCC885B78}"/>
              </a:ext>
            </a:extLst>
          </p:cNvPr>
          <p:cNvSpPr>
            <a:spLocks noGrp="1"/>
          </p:cNvSpPr>
          <p:nvPr>
            <p:ph type="sldNum" sz="quarter" idx="4"/>
          </p:nvPr>
        </p:nvSpPr>
        <p:spPr/>
        <p:txBody>
          <a:bodyPr/>
          <a:lstStyle/>
          <a:p>
            <a:fld id="{ADD2A1D5-2242-2445-A787-A1ADAF4A1717}" type="slidenum">
              <a:rPr lang="en-US" smtClean="0"/>
              <a:t>44</a:t>
            </a:fld>
            <a:endParaRPr lang="en-US"/>
          </a:p>
        </p:txBody>
      </p:sp>
    </p:spTree>
    <p:extLst>
      <p:ext uri="{BB962C8B-B14F-4D97-AF65-F5344CB8AC3E}">
        <p14:creationId xmlns:p14="http://schemas.microsoft.com/office/powerpoint/2010/main" val="418429126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8300B3-7246-679B-E9DC-D550FFC45A6E}"/>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21779B55-A688-0808-FEED-AA9FD7CBF261}"/>
              </a:ext>
            </a:extLst>
          </p:cNvPr>
          <p:cNvSpPr>
            <a:spLocks noGrp="1"/>
          </p:cNvSpPr>
          <p:nvPr>
            <p:ph idx="1"/>
          </p:nvPr>
        </p:nvSpPr>
        <p:spPr/>
        <p:txBody>
          <a:bodyPr/>
          <a:lstStyle/>
          <a:p>
            <a:r>
              <a:rPr lang="en-US" dirty="0"/>
              <a:t>Properties of </a:t>
            </a:r>
            <a:r>
              <a:rPr lang="en-US" dirty="0">
                <a:solidFill>
                  <a:srgbClr val="1C90FF"/>
                </a:solidFill>
              </a:rPr>
              <a:t>nearby planetary systems </a:t>
            </a:r>
            <a:r>
              <a:rPr lang="en-US" dirty="0"/>
              <a:t>and how these properties inform formation and dynamical history</a:t>
            </a:r>
          </a:p>
          <a:p>
            <a:r>
              <a:rPr lang="en-US" dirty="0"/>
              <a:t>Chemical composition of temperate Neptunes and Giant Planets and implication for </a:t>
            </a:r>
            <a:r>
              <a:rPr lang="en-US" dirty="0">
                <a:solidFill>
                  <a:srgbClr val="1C90FF"/>
                </a:solidFill>
              </a:rPr>
              <a:t>atmospheric processes</a:t>
            </a:r>
          </a:p>
          <a:p>
            <a:r>
              <a:rPr lang="en-US" dirty="0">
                <a:solidFill>
                  <a:srgbClr val="1C90FF"/>
                </a:solidFill>
              </a:rPr>
              <a:t>Protoplanet interactions </a:t>
            </a:r>
            <a:r>
              <a:rPr lang="en-US" dirty="0"/>
              <a:t>with gas, dust, circumplanetary disk</a:t>
            </a:r>
          </a:p>
          <a:p>
            <a:r>
              <a:rPr lang="en-US" dirty="0">
                <a:solidFill>
                  <a:srgbClr val="1C90FF"/>
                </a:solidFill>
              </a:rPr>
              <a:t>Planet forming disk </a:t>
            </a:r>
            <a:r>
              <a:rPr lang="en-US" dirty="0"/>
              <a:t>characteristics, snowlines impact on planet formation</a:t>
            </a:r>
          </a:p>
          <a:p>
            <a:r>
              <a:rPr lang="en-US" dirty="0">
                <a:solidFill>
                  <a:srgbClr val="1C90FF"/>
                </a:solidFill>
              </a:rPr>
              <a:t>Debris disk</a:t>
            </a:r>
            <a:r>
              <a:rPr lang="en-US" dirty="0"/>
              <a:t> characteristics and interaction with planets</a:t>
            </a:r>
          </a:p>
          <a:p>
            <a:r>
              <a:rPr lang="en-US" dirty="0">
                <a:solidFill>
                  <a:srgbClr val="1C90FF"/>
                </a:solidFill>
              </a:rPr>
              <a:t>Exomoons and exorings </a:t>
            </a:r>
            <a:r>
              <a:rPr lang="en-US" dirty="0"/>
              <a:t>and connection to dynamical processes</a:t>
            </a:r>
          </a:p>
          <a:p>
            <a:r>
              <a:rPr lang="en-US" dirty="0">
                <a:solidFill>
                  <a:srgbClr val="1C90FF"/>
                </a:solidFill>
              </a:rPr>
              <a:t>Habitability</a:t>
            </a:r>
            <a:r>
              <a:rPr lang="en-US" dirty="0"/>
              <a:t> of rocky planets and biosignatures</a:t>
            </a:r>
          </a:p>
          <a:p>
            <a:endParaRPr lang="en-US" dirty="0"/>
          </a:p>
        </p:txBody>
      </p:sp>
      <p:sp>
        <p:nvSpPr>
          <p:cNvPr id="3" name="Title 2">
            <a:extLst>
              <a:ext uri="{FF2B5EF4-FFF2-40B4-BE49-F238E27FC236}">
                <a16:creationId xmlns:a16="http://schemas.microsoft.com/office/drawing/2014/main" id="{E9AF6792-A4A0-25DC-46F3-20134743F469}"/>
              </a:ext>
            </a:extLst>
          </p:cNvPr>
          <p:cNvSpPr>
            <a:spLocks noGrp="1"/>
          </p:cNvSpPr>
          <p:nvPr>
            <p:ph type="title"/>
          </p:nvPr>
        </p:nvSpPr>
        <p:spPr/>
        <p:txBody>
          <a:bodyPr>
            <a:noAutofit/>
          </a:bodyPr>
          <a:lstStyle/>
          <a:p>
            <a:r>
              <a:rPr lang="en-US" sz="3600" dirty="0"/>
              <a:t>Direct imaging is tackling some key science questions</a:t>
            </a:r>
          </a:p>
        </p:txBody>
      </p:sp>
      <p:sp>
        <p:nvSpPr>
          <p:cNvPr id="4" name="Rectangle 3">
            <a:extLst>
              <a:ext uri="{FF2B5EF4-FFF2-40B4-BE49-F238E27FC236}">
                <a16:creationId xmlns:a16="http://schemas.microsoft.com/office/drawing/2014/main" id="{A8B6D844-427C-C51B-9F20-4EB0345939C6}"/>
              </a:ext>
            </a:extLst>
          </p:cNvPr>
          <p:cNvSpPr/>
          <p:nvPr/>
        </p:nvSpPr>
        <p:spPr>
          <a:xfrm>
            <a:off x="354563" y="2108718"/>
            <a:ext cx="11215396" cy="3573625"/>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Slide Number Placeholder 4">
            <a:extLst>
              <a:ext uri="{FF2B5EF4-FFF2-40B4-BE49-F238E27FC236}">
                <a16:creationId xmlns:a16="http://schemas.microsoft.com/office/drawing/2014/main" id="{75286C27-F080-00D8-0F29-270AE4D075AF}"/>
              </a:ext>
            </a:extLst>
          </p:cNvPr>
          <p:cNvSpPr>
            <a:spLocks noGrp="1"/>
          </p:cNvSpPr>
          <p:nvPr>
            <p:ph type="sldNum" sz="quarter" idx="4"/>
          </p:nvPr>
        </p:nvSpPr>
        <p:spPr/>
        <p:txBody>
          <a:bodyPr/>
          <a:lstStyle/>
          <a:p>
            <a:fld id="{ADD2A1D5-2242-2445-A787-A1ADAF4A1717}" type="slidenum">
              <a:rPr lang="en-US" smtClean="0"/>
              <a:t>45</a:t>
            </a:fld>
            <a:endParaRPr lang="en-US"/>
          </a:p>
        </p:txBody>
      </p:sp>
    </p:spTree>
    <p:extLst>
      <p:ext uri="{BB962C8B-B14F-4D97-AF65-F5344CB8AC3E}">
        <p14:creationId xmlns:p14="http://schemas.microsoft.com/office/powerpoint/2010/main" val="1215977230"/>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7FE484-C283-C2CD-5D66-ACEFF1B36625}"/>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4F1E4DA-A3D2-EDD4-D36A-C13B4C76B96B}"/>
              </a:ext>
            </a:extLst>
          </p:cNvPr>
          <p:cNvSpPr>
            <a:spLocks noGrp="1"/>
          </p:cNvSpPr>
          <p:nvPr>
            <p:ph idx="1"/>
          </p:nvPr>
        </p:nvSpPr>
        <p:spPr/>
        <p:txBody>
          <a:bodyPr/>
          <a:lstStyle/>
          <a:p>
            <a:r>
              <a:rPr lang="en-US" dirty="0"/>
              <a:t>Properties of </a:t>
            </a:r>
            <a:r>
              <a:rPr lang="en-US" dirty="0">
                <a:solidFill>
                  <a:srgbClr val="1C90FF"/>
                </a:solidFill>
              </a:rPr>
              <a:t>nearby planetary systems </a:t>
            </a:r>
            <a:r>
              <a:rPr lang="en-US" dirty="0"/>
              <a:t>and how these properties inform formation and dynamical history</a:t>
            </a:r>
          </a:p>
          <a:p>
            <a:r>
              <a:rPr lang="en-US" dirty="0"/>
              <a:t>Chemical composition of temperate Neptunes and Giant Planets and implication for </a:t>
            </a:r>
            <a:r>
              <a:rPr lang="en-US" dirty="0">
                <a:solidFill>
                  <a:srgbClr val="1C90FF"/>
                </a:solidFill>
              </a:rPr>
              <a:t>atmospheric processes</a:t>
            </a:r>
          </a:p>
          <a:p>
            <a:r>
              <a:rPr lang="en-US" dirty="0">
                <a:solidFill>
                  <a:srgbClr val="1C90FF"/>
                </a:solidFill>
              </a:rPr>
              <a:t>Protoplanet interactions </a:t>
            </a:r>
            <a:r>
              <a:rPr lang="en-US" dirty="0"/>
              <a:t>with gas, dust, circumplanetary disk</a:t>
            </a:r>
          </a:p>
          <a:p>
            <a:r>
              <a:rPr lang="en-US" dirty="0">
                <a:solidFill>
                  <a:srgbClr val="1C90FF"/>
                </a:solidFill>
              </a:rPr>
              <a:t>Planet forming disk </a:t>
            </a:r>
            <a:r>
              <a:rPr lang="en-US" dirty="0"/>
              <a:t>characteristics, snowlines impact on planet formation</a:t>
            </a:r>
          </a:p>
          <a:p>
            <a:r>
              <a:rPr lang="en-US" dirty="0">
                <a:solidFill>
                  <a:srgbClr val="1C90FF"/>
                </a:solidFill>
              </a:rPr>
              <a:t>Debris disk</a:t>
            </a:r>
            <a:r>
              <a:rPr lang="en-US" dirty="0"/>
              <a:t> characteristics and interaction with planets</a:t>
            </a:r>
          </a:p>
          <a:p>
            <a:r>
              <a:rPr lang="en-US" dirty="0">
                <a:solidFill>
                  <a:srgbClr val="1C90FF"/>
                </a:solidFill>
              </a:rPr>
              <a:t>Exomoons and exorings </a:t>
            </a:r>
            <a:r>
              <a:rPr lang="en-US" dirty="0"/>
              <a:t>and connection to dynamical processes</a:t>
            </a:r>
          </a:p>
          <a:p>
            <a:r>
              <a:rPr lang="en-US" dirty="0">
                <a:solidFill>
                  <a:srgbClr val="1C90FF"/>
                </a:solidFill>
              </a:rPr>
              <a:t>Habitability</a:t>
            </a:r>
            <a:r>
              <a:rPr lang="en-US" dirty="0"/>
              <a:t> of rocky planets and biosignatures</a:t>
            </a:r>
          </a:p>
          <a:p>
            <a:endParaRPr lang="en-US" dirty="0"/>
          </a:p>
        </p:txBody>
      </p:sp>
      <p:sp>
        <p:nvSpPr>
          <p:cNvPr id="3" name="Title 2">
            <a:extLst>
              <a:ext uri="{FF2B5EF4-FFF2-40B4-BE49-F238E27FC236}">
                <a16:creationId xmlns:a16="http://schemas.microsoft.com/office/drawing/2014/main" id="{49E707BA-A57E-09B2-9EDD-7C83DAAC588A}"/>
              </a:ext>
            </a:extLst>
          </p:cNvPr>
          <p:cNvSpPr>
            <a:spLocks noGrp="1"/>
          </p:cNvSpPr>
          <p:nvPr>
            <p:ph type="title"/>
          </p:nvPr>
        </p:nvSpPr>
        <p:spPr/>
        <p:txBody>
          <a:bodyPr>
            <a:noAutofit/>
          </a:bodyPr>
          <a:lstStyle/>
          <a:p>
            <a:r>
              <a:rPr lang="en-US" sz="3600" dirty="0"/>
              <a:t>Direct imaging is tackling some key science questions</a:t>
            </a:r>
          </a:p>
        </p:txBody>
      </p:sp>
      <p:sp>
        <p:nvSpPr>
          <p:cNvPr id="4" name="Rectangle 3">
            <a:extLst>
              <a:ext uri="{FF2B5EF4-FFF2-40B4-BE49-F238E27FC236}">
                <a16:creationId xmlns:a16="http://schemas.microsoft.com/office/drawing/2014/main" id="{9DEC278C-EB85-0F65-6BDE-02C823C03E74}"/>
              </a:ext>
            </a:extLst>
          </p:cNvPr>
          <p:cNvSpPr/>
          <p:nvPr/>
        </p:nvSpPr>
        <p:spPr>
          <a:xfrm>
            <a:off x="354563" y="2108718"/>
            <a:ext cx="11215396" cy="3573625"/>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Content Placeholder 5">
            <a:extLst>
              <a:ext uri="{FF2B5EF4-FFF2-40B4-BE49-F238E27FC236}">
                <a16:creationId xmlns:a16="http://schemas.microsoft.com/office/drawing/2014/main" id="{C9AB0955-D66B-7D9D-432D-F48E75132A0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35287" y="2670320"/>
            <a:ext cx="3901428" cy="3901428"/>
          </a:xfrm>
          <a:prstGeom prst="rect">
            <a:avLst/>
          </a:prstGeom>
          <a:ln>
            <a:noFill/>
          </a:ln>
          <a:effectLst>
            <a:softEdge rad="112500"/>
          </a:effectLst>
        </p:spPr>
      </p:pic>
      <p:pic>
        <p:nvPicPr>
          <p:cNvPr id="6" name="Picture 5">
            <a:extLst>
              <a:ext uri="{FF2B5EF4-FFF2-40B4-BE49-F238E27FC236}">
                <a16:creationId xmlns:a16="http://schemas.microsoft.com/office/drawing/2014/main" id="{4E8CD540-7B6F-C146-2793-4DF14D3AF82E}"/>
              </a:ext>
            </a:extLst>
          </p:cNvPr>
          <p:cNvPicPr>
            <a:picLocks noChangeAspect="1"/>
          </p:cNvPicPr>
          <p:nvPr/>
        </p:nvPicPr>
        <p:blipFill>
          <a:blip r:embed="rId3"/>
          <a:stretch>
            <a:fillRect/>
          </a:stretch>
        </p:blipFill>
        <p:spPr>
          <a:xfrm>
            <a:off x="4341149" y="2752529"/>
            <a:ext cx="3742615" cy="3742615"/>
          </a:xfrm>
          <a:prstGeom prst="rect">
            <a:avLst/>
          </a:prstGeom>
        </p:spPr>
      </p:pic>
      <p:pic>
        <p:nvPicPr>
          <p:cNvPr id="7" name="Picture 6">
            <a:extLst>
              <a:ext uri="{FF2B5EF4-FFF2-40B4-BE49-F238E27FC236}">
                <a16:creationId xmlns:a16="http://schemas.microsoft.com/office/drawing/2014/main" id="{9D85981C-8B44-49F6-FE12-6EE777E010EB}"/>
              </a:ext>
            </a:extLst>
          </p:cNvPr>
          <p:cNvPicPr>
            <a:picLocks noChangeAspect="1"/>
          </p:cNvPicPr>
          <p:nvPr/>
        </p:nvPicPr>
        <p:blipFill>
          <a:blip r:embed="rId4"/>
          <a:stretch>
            <a:fillRect/>
          </a:stretch>
        </p:blipFill>
        <p:spPr>
          <a:xfrm>
            <a:off x="365621" y="2752531"/>
            <a:ext cx="3742614" cy="3742614"/>
          </a:xfrm>
          <a:prstGeom prst="rect">
            <a:avLst/>
          </a:prstGeom>
        </p:spPr>
      </p:pic>
      <p:sp>
        <p:nvSpPr>
          <p:cNvPr id="8" name="Rounded Rectangle 7">
            <a:extLst>
              <a:ext uri="{FF2B5EF4-FFF2-40B4-BE49-F238E27FC236}">
                <a16:creationId xmlns:a16="http://schemas.microsoft.com/office/drawing/2014/main" id="{AE9CD99C-2484-CF6B-80D7-2566CE46D39F}"/>
              </a:ext>
            </a:extLst>
          </p:cNvPr>
          <p:cNvSpPr/>
          <p:nvPr/>
        </p:nvSpPr>
        <p:spPr>
          <a:xfrm>
            <a:off x="1498032" y="2360594"/>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Beta Pic b</a:t>
            </a:r>
          </a:p>
        </p:txBody>
      </p:sp>
      <p:sp>
        <p:nvSpPr>
          <p:cNvPr id="9" name="Rounded Rectangle 8">
            <a:extLst>
              <a:ext uri="{FF2B5EF4-FFF2-40B4-BE49-F238E27FC236}">
                <a16:creationId xmlns:a16="http://schemas.microsoft.com/office/drawing/2014/main" id="{A226E6EE-87B3-EB4A-0BF6-E296B1F8A233}"/>
              </a:ext>
            </a:extLst>
          </p:cNvPr>
          <p:cNvSpPr/>
          <p:nvPr/>
        </p:nvSpPr>
        <p:spPr>
          <a:xfrm>
            <a:off x="5473560" y="2432772"/>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51 Eri b</a:t>
            </a:r>
          </a:p>
        </p:txBody>
      </p:sp>
      <p:sp>
        <p:nvSpPr>
          <p:cNvPr id="10" name="Rounded Rectangle 9">
            <a:extLst>
              <a:ext uri="{FF2B5EF4-FFF2-40B4-BE49-F238E27FC236}">
                <a16:creationId xmlns:a16="http://schemas.microsoft.com/office/drawing/2014/main" id="{5E2E742D-D6DD-FE41-6019-92F41D514088}"/>
              </a:ext>
            </a:extLst>
          </p:cNvPr>
          <p:cNvSpPr/>
          <p:nvPr/>
        </p:nvSpPr>
        <p:spPr>
          <a:xfrm>
            <a:off x="9103708" y="2432771"/>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HR 8799</a:t>
            </a:r>
          </a:p>
        </p:txBody>
      </p:sp>
      <p:sp>
        <p:nvSpPr>
          <p:cNvPr id="11" name="Slide Number Placeholder 10">
            <a:extLst>
              <a:ext uri="{FF2B5EF4-FFF2-40B4-BE49-F238E27FC236}">
                <a16:creationId xmlns:a16="http://schemas.microsoft.com/office/drawing/2014/main" id="{73A11C9D-2094-4678-23DE-81D70FF25B71}"/>
              </a:ext>
            </a:extLst>
          </p:cNvPr>
          <p:cNvSpPr>
            <a:spLocks noGrp="1"/>
          </p:cNvSpPr>
          <p:nvPr>
            <p:ph type="sldNum" sz="quarter" idx="4"/>
          </p:nvPr>
        </p:nvSpPr>
        <p:spPr/>
        <p:txBody>
          <a:bodyPr/>
          <a:lstStyle/>
          <a:p>
            <a:fld id="{ADD2A1D5-2242-2445-A787-A1ADAF4A1717}" type="slidenum">
              <a:rPr lang="en-US" smtClean="0"/>
              <a:t>46</a:t>
            </a:fld>
            <a:endParaRPr lang="en-US"/>
          </a:p>
        </p:txBody>
      </p:sp>
    </p:spTree>
    <p:extLst>
      <p:ext uri="{BB962C8B-B14F-4D97-AF65-F5344CB8AC3E}">
        <p14:creationId xmlns:p14="http://schemas.microsoft.com/office/powerpoint/2010/main" val="279366762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F5B140-49B5-833E-1A56-905325838AFA}"/>
            </a:ext>
          </a:extLst>
        </p:cNvPr>
        <p:cNvGrpSpPr/>
        <p:nvPr/>
      </p:nvGrpSpPr>
      <p:grpSpPr>
        <a:xfrm>
          <a:off x="0" y="0"/>
          <a:ext cx="0" cy="0"/>
          <a:chOff x="0" y="0"/>
          <a:chExt cx="0" cy="0"/>
        </a:xfrm>
      </p:grpSpPr>
      <p:pic>
        <p:nvPicPr>
          <p:cNvPr id="10" name="Picture 9">
            <a:extLst>
              <a:ext uri="{FF2B5EF4-FFF2-40B4-BE49-F238E27FC236}">
                <a16:creationId xmlns:a16="http://schemas.microsoft.com/office/drawing/2014/main" id="{EAA3E23B-61C1-DA87-2610-7F0C81DD3A58}"/>
              </a:ext>
            </a:extLst>
          </p:cNvPr>
          <p:cNvPicPr>
            <a:picLocks noChangeAspect="1"/>
          </p:cNvPicPr>
          <p:nvPr/>
        </p:nvPicPr>
        <p:blipFill>
          <a:blip r:embed="rId2"/>
          <a:stretch>
            <a:fillRect/>
          </a:stretch>
        </p:blipFill>
        <p:spPr>
          <a:xfrm>
            <a:off x="1808583" y="1015121"/>
            <a:ext cx="8874967" cy="5710458"/>
          </a:xfrm>
          <a:prstGeom prst="rect">
            <a:avLst/>
          </a:prstGeom>
        </p:spPr>
      </p:pic>
      <p:sp>
        <p:nvSpPr>
          <p:cNvPr id="3" name="Title 2">
            <a:extLst>
              <a:ext uri="{FF2B5EF4-FFF2-40B4-BE49-F238E27FC236}">
                <a16:creationId xmlns:a16="http://schemas.microsoft.com/office/drawing/2014/main" id="{549AA0B0-2DB1-C307-17B1-9CA7D0C93A36}"/>
              </a:ext>
            </a:extLst>
          </p:cNvPr>
          <p:cNvSpPr>
            <a:spLocks noGrp="1"/>
          </p:cNvSpPr>
          <p:nvPr>
            <p:ph type="title"/>
          </p:nvPr>
        </p:nvSpPr>
        <p:spPr/>
        <p:txBody>
          <a:bodyPr>
            <a:noAutofit/>
          </a:bodyPr>
          <a:lstStyle/>
          <a:p>
            <a:r>
              <a:rPr lang="en-US" sz="3600" dirty="0"/>
              <a:t>Direct imaging has historically been sensitive to hot, young, wide, giant planet/brown dwarf companion population</a:t>
            </a:r>
          </a:p>
        </p:txBody>
      </p:sp>
      <p:sp>
        <p:nvSpPr>
          <p:cNvPr id="6" name="TextBox 5">
            <a:extLst>
              <a:ext uri="{FF2B5EF4-FFF2-40B4-BE49-F238E27FC236}">
                <a16:creationId xmlns:a16="http://schemas.microsoft.com/office/drawing/2014/main" id="{9E081B38-272C-2554-CAEA-33A61C887430}"/>
              </a:ext>
            </a:extLst>
          </p:cNvPr>
          <p:cNvSpPr txBox="1"/>
          <p:nvPr/>
        </p:nvSpPr>
        <p:spPr>
          <a:xfrm>
            <a:off x="153209" y="6176742"/>
            <a:ext cx="3107454"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Franson &amp; Bowler 2023</a:t>
            </a:r>
          </a:p>
        </p:txBody>
      </p:sp>
      <p:sp>
        <p:nvSpPr>
          <p:cNvPr id="7" name="Rounded Rectangle 6">
            <a:extLst>
              <a:ext uri="{FF2B5EF4-FFF2-40B4-BE49-F238E27FC236}">
                <a16:creationId xmlns:a16="http://schemas.microsoft.com/office/drawing/2014/main" id="{26D7957A-44F5-0DD7-8321-84582884D360}"/>
              </a:ext>
            </a:extLst>
          </p:cNvPr>
          <p:cNvSpPr/>
          <p:nvPr/>
        </p:nvSpPr>
        <p:spPr>
          <a:xfrm>
            <a:off x="3693144" y="1097497"/>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Younger</a:t>
            </a:r>
          </a:p>
        </p:txBody>
      </p:sp>
      <p:sp>
        <p:nvSpPr>
          <p:cNvPr id="8" name="Rounded Rectangle 7">
            <a:extLst>
              <a:ext uri="{FF2B5EF4-FFF2-40B4-BE49-F238E27FC236}">
                <a16:creationId xmlns:a16="http://schemas.microsoft.com/office/drawing/2014/main" id="{F7834499-C5E8-FB27-18FF-E2FC90ABC702}"/>
              </a:ext>
            </a:extLst>
          </p:cNvPr>
          <p:cNvSpPr/>
          <p:nvPr/>
        </p:nvSpPr>
        <p:spPr>
          <a:xfrm>
            <a:off x="2954249" y="4997178"/>
            <a:ext cx="1095237"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Fainter</a:t>
            </a:r>
          </a:p>
        </p:txBody>
      </p:sp>
      <p:sp>
        <p:nvSpPr>
          <p:cNvPr id="9" name="Rounded Rectangle 8">
            <a:extLst>
              <a:ext uri="{FF2B5EF4-FFF2-40B4-BE49-F238E27FC236}">
                <a16:creationId xmlns:a16="http://schemas.microsoft.com/office/drawing/2014/main" id="{6588E6AD-BF7A-5086-A075-3937068044F3}"/>
              </a:ext>
            </a:extLst>
          </p:cNvPr>
          <p:cNvSpPr/>
          <p:nvPr/>
        </p:nvSpPr>
        <p:spPr>
          <a:xfrm>
            <a:off x="8017820" y="1673669"/>
            <a:ext cx="818270" cy="508883"/>
          </a:xfrm>
          <a:prstGeom prst="roundRect">
            <a:avLst/>
          </a:prstGeom>
          <a:solidFill>
            <a:schemeClr val="bg1"/>
          </a:solidFill>
          <a:ln>
            <a:solidFill>
              <a:srgbClr val="1EB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EB100"/>
                </a:solidFill>
                <a:latin typeface="Baskerville" panose="02020502070401020303" pitchFamily="18" charset="0"/>
                <a:ea typeface="Baskerville" panose="02020502070401020303" pitchFamily="18" charset="0"/>
              </a:rPr>
              <a:t>Stars</a:t>
            </a:r>
          </a:p>
        </p:txBody>
      </p:sp>
      <p:sp>
        <p:nvSpPr>
          <p:cNvPr id="11" name="Rounded Rectangle 10">
            <a:extLst>
              <a:ext uri="{FF2B5EF4-FFF2-40B4-BE49-F238E27FC236}">
                <a16:creationId xmlns:a16="http://schemas.microsoft.com/office/drawing/2014/main" id="{8C32412C-5F61-E342-8776-1656260A7730}"/>
              </a:ext>
            </a:extLst>
          </p:cNvPr>
          <p:cNvSpPr/>
          <p:nvPr/>
        </p:nvSpPr>
        <p:spPr>
          <a:xfrm>
            <a:off x="2954248" y="1692296"/>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Brighter</a:t>
            </a:r>
          </a:p>
        </p:txBody>
      </p:sp>
      <p:sp>
        <p:nvSpPr>
          <p:cNvPr id="12" name="Rounded Rectangle 11">
            <a:extLst>
              <a:ext uri="{FF2B5EF4-FFF2-40B4-BE49-F238E27FC236}">
                <a16:creationId xmlns:a16="http://schemas.microsoft.com/office/drawing/2014/main" id="{60ECA848-14EA-28DC-05C9-63031E35B82F}"/>
              </a:ext>
            </a:extLst>
          </p:cNvPr>
          <p:cNvSpPr/>
          <p:nvPr/>
        </p:nvSpPr>
        <p:spPr>
          <a:xfrm>
            <a:off x="8669471" y="4929889"/>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Older</a:t>
            </a:r>
          </a:p>
        </p:txBody>
      </p:sp>
      <p:sp>
        <p:nvSpPr>
          <p:cNvPr id="13" name="Rounded Rectangle 12">
            <a:extLst>
              <a:ext uri="{FF2B5EF4-FFF2-40B4-BE49-F238E27FC236}">
                <a16:creationId xmlns:a16="http://schemas.microsoft.com/office/drawing/2014/main" id="{C2FD6DB8-AB9A-E86A-B9C1-11FA2103918E}"/>
              </a:ext>
            </a:extLst>
          </p:cNvPr>
          <p:cNvSpPr/>
          <p:nvPr/>
        </p:nvSpPr>
        <p:spPr>
          <a:xfrm>
            <a:off x="5277729" y="2292600"/>
            <a:ext cx="1720229" cy="508883"/>
          </a:xfrm>
          <a:prstGeom prst="roundRect">
            <a:avLst/>
          </a:prstGeom>
          <a:solidFill>
            <a:schemeClr val="bg1"/>
          </a:solidFill>
          <a:ln>
            <a:solidFill>
              <a:srgbClr val="0076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76BB"/>
                </a:solidFill>
                <a:latin typeface="Baskerville" panose="02020502070401020303" pitchFamily="18" charset="0"/>
                <a:ea typeface="Baskerville" panose="02020502070401020303" pitchFamily="18" charset="0"/>
              </a:rPr>
              <a:t>Brown Dwarfs</a:t>
            </a:r>
          </a:p>
        </p:txBody>
      </p:sp>
      <p:sp>
        <p:nvSpPr>
          <p:cNvPr id="14" name="Rounded Rectangle 13">
            <a:extLst>
              <a:ext uri="{FF2B5EF4-FFF2-40B4-BE49-F238E27FC236}">
                <a16:creationId xmlns:a16="http://schemas.microsoft.com/office/drawing/2014/main" id="{E5C59A3C-879E-F7B9-1FBD-F6EE5700C180}"/>
              </a:ext>
            </a:extLst>
          </p:cNvPr>
          <p:cNvSpPr/>
          <p:nvPr/>
        </p:nvSpPr>
        <p:spPr>
          <a:xfrm>
            <a:off x="3693144" y="4072055"/>
            <a:ext cx="1095237" cy="508883"/>
          </a:xfrm>
          <a:prstGeom prst="roundRect">
            <a:avLst/>
          </a:prstGeom>
          <a:solidFill>
            <a:schemeClr val="bg1"/>
          </a:solidFill>
          <a:ln>
            <a:solidFill>
              <a:srgbClr val="FF9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9400"/>
                </a:solidFill>
                <a:latin typeface="Baskerville" panose="02020502070401020303" pitchFamily="18" charset="0"/>
                <a:ea typeface="Baskerville" panose="02020502070401020303" pitchFamily="18" charset="0"/>
              </a:rPr>
              <a:t>Planets</a:t>
            </a:r>
          </a:p>
        </p:txBody>
      </p:sp>
      <p:sp>
        <p:nvSpPr>
          <p:cNvPr id="2" name="Slide Number Placeholder 1">
            <a:extLst>
              <a:ext uri="{FF2B5EF4-FFF2-40B4-BE49-F238E27FC236}">
                <a16:creationId xmlns:a16="http://schemas.microsoft.com/office/drawing/2014/main" id="{63406C48-8791-CBBD-5C0D-E3009ACFB6F8}"/>
              </a:ext>
            </a:extLst>
          </p:cNvPr>
          <p:cNvSpPr>
            <a:spLocks noGrp="1"/>
          </p:cNvSpPr>
          <p:nvPr>
            <p:ph type="sldNum" sz="quarter" idx="4"/>
          </p:nvPr>
        </p:nvSpPr>
        <p:spPr/>
        <p:txBody>
          <a:bodyPr/>
          <a:lstStyle/>
          <a:p>
            <a:fld id="{ADD2A1D5-2242-2445-A787-A1ADAF4A1717}" type="slidenum">
              <a:rPr lang="en-US" smtClean="0"/>
              <a:t>47</a:t>
            </a:fld>
            <a:endParaRPr lang="en-US"/>
          </a:p>
        </p:txBody>
      </p:sp>
    </p:spTree>
    <p:extLst>
      <p:ext uri="{BB962C8B-B14F-4D97-AF65-F5344CB8AC3E}">
        <p14:creationId xmlns:p14="http://schemas.microsoft.com/office/powerpoint/2010/main" val="366804677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Content Placeholder 8" descr="A diagram of a graph&#10;&#10;AI-generated content may be incorrect.">
            <a:extLst>
              <a:ext uri="{FF2B5EF4-FFF2-40B4-BE49-F238E27FC236}">
                <a16:creationId xmlns:a16="http://schemas.microsoft.com/office/drawing/2014/main" id="{29D1756C-BF81-7113-6609-E829984AA100}"/>
              </a:ext>
            </a:extLst>
          </p:cNvPr>
          <p:cNvPicPr>
            <a:picLocks noGrp="1" noChangeAspect="1"/>
          </p:cNvPicPr>
          <p:nvPr>
            <p:ph idx="1"/>
          </p:nvPr>
        </p:nvPicPr>
        <p:blipFill>
          <a:blip r:embed="rId2"/>
          <a:stretch>
            <a:fillRect/>
          </a:stretch>
        </p:blipFill>
        <p:spPr>
          <a:xfrm>
            <a:off x="4754215" y="1019514"/>
            <a:ext cx="6547944" cy="5706065"/>
          </a:xfrm>
        </p:spPr>
      </p:pic>
      <p:sp>
        <p:nvSpPr>
          <p:cNvPr id="10" name="TextBox 9">
            <a:extLst>
              <a:ext uri="{FF2B5EF4-FFF2-40B4-BE49-F238E27FC236}">
                <a16:creationId xmlns:a16="http://schemas.microsoft.com/office/drawing/2014/main" id="{3DB36506-0807-8A66-7CAB-E7857AB875DC}"/>
              </a:ext>
            </a:extLst>
          </p:cNvPr>
          <p:cNvSpPr txBox="1"/>
          <p:nvPr/>
        </p:nvSpPr>
        <p:spPr>
          <a:xfrm>
            <a:off x="641046" y="1674777"/>
            <a:ext cx="3961667" cy="2308324"/>
          </a:xfrm>
          <a:prstGeom prst="rect">
            <a:avLst/>
          </a:prstGeom>
          <a:noFill/>
        </p:spPr>
        <p:txBody>
          <a:bodyPr wrap="square" rtlCol="0">
            <a:spAutoFit/>
          </a:bodyPr>
          <a:lstStyle/>
          <a:p>
            <a:endParaRPr lang="en-US" sz="2400" dirty="0">
              <a:latin typeface="Baskerville" panose="02020502070401020303" pitchFamily="18" charset="0"/>
              <a:ea typeface="Baskerville" panose="02020502070401020303" pitchFamily="18" charset="0"/>
            </a:endParaRPr>
          </a:p>
          <a:p>
            <a:r>
              <a:rPr lang="en-US" sz="2400" dirty="0">
                <a:latin typeface="Baskerville" panose="02020502070401020303" pitchFamily="18" charset="0"/>
                <a:ea typeface="Baskerville" panose="02020502070401020303" pitchFamily="18" charset="0"/>
              </a:rPr>
              <a:t>Substellar companion occurrence rates:</a:t>
            </a:r>
          </a:p>
          <a:p>
            <a:pPr marL="342900" indent="-342900">
              <a:buFont typeface="Arial" panose="020B0604020202020204" pitchFamily="34" charset="0"/>
              <a:buChar char="•"/>
            </a:pPr>
            <a:r>
              <a:rPr lang="en-US" sz="2400" dirty="0">
                <a:latin typeface="Baskerville" panose="02020502070401020303" pitchFamily="18" charset="0"/>
                <a:ea typeface="Baskerville" panose="02020502070401020303" pitchFamily="18" charset="0"/>
              </a:rPr>
              <a:t>BA: 23%</a:t>
            </a:r>
          </a:p>
          <a:p>
            <a:pPr marL="342900" indent="-342900">
              <a:buFont typeface="Arial" panose="020B0604020202020204" pitchFamily="34" charset="0"/>
              <a:buChar char="•"/>
            </a:pPr>
            <a:r>
              <a:rPr lang="en-US" sz="2400" dirty="0">
                <a:latin typeface="Baskerville" panose="02020502070401020303" pitchFamily="18" charset="0"/>
                <a:ea typeface="Baskerville" panose="02020502070401020303" pitchFamily="18" charset="0"/>
              </a:rPr>
              <a:t>FGK: 6%</a:t>
            </a:r>
          </a:p>
          <a:p>
            <a:pPr marL="342900" indent="-342900">
              <a:buFont typeface="Arial" panose="020B0604020202020204" pitchFamily="34" charset="0"/>
              <a:buChar char="•"/>
            </a:pPr>
            <a:r>
              <a:rPr lang="en-US" sz="2400" dirty="0">
                <a:latin typeface="Baskerville" panose="02020502070401020303" pitchFamily="18" charset="0"/>
                <a:ea typeface="Baskerville" panose="02020502070401020303" pitchFamily="18" charset="0"/>
              </a:rPr>
              <a:t>M: 13%</a:t>
            </a:r>
          </a:p>
        </p:txBody>
      </p:sp>
      <p:sp>
        <p:nvSpPr>
          <p:cNvPr id="4" name="Rounded Rectangle 3">
            <a:extLst>
              <a:ext uri="{FF2B5EF4-FFF2-40B4-BE49-F238E27FC236}">
                <a16:creationId xmlns:a16="http://schemas.microsoft.com/office/drawing/2014/main" id="{BB54863B-A014-3C7C-5053-936219337895}"/>
              </a:ext>
            </a:extLst>
          </p:cNvPr>
          <p:cNvSpPr/>
          <p:nvPr/>
        </p:nvSpPr>
        <p:spPr>
          <a:xfrm>
            <a:off x="406334" y="1093804"/>
            <a:ext cx="3601124"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Vigan et al. 2021: </a:t>
            </a:r>
          </a:p>
          <a:p>
            <a:pPr algn="ctr"/>
            <a:r>
              <a:rPr lang="en-US" dirty="0">
                <a:solidFill>
                  <a:schemeClr val="tx1"/>
                </a:solidFill>
                <a:latin typeface="Baskerville" panose="02020502070401020303" pitchFamily="18" charset="0"/>
                <a:ea typeface="Baskerville" panose="02020502070401020303" pitchFamily="18" charset="0"/>
              </a:rPr>
              <a:t>SHINE survey with VLT</a:t>
            </a:r>
          </a:p>
        </p:txBody>
      </p:sp>
      <p:sp>
        <p:nvSpPr>
          <p:cNvPr id="6" name="Rounded Rectangle 5">
            <a:extLst>
              <a:ext uri="{FF2B5EF4-FFF2-40B4-BE49-F238E27FC236}">
                <a16:creationId xmlns:a16="http://schemas.microsoft.com/office/drawing/2014/main" id="{967D6416-4B77-F94F-3470-F448F7300537}"/>
              </a:ext>
            </a:extLst>
          </p:cNvPr>
          <p:cNvSpPr/>
          <p:nvPr/>
        </p:nvSpPr>
        <p:spPr>
          <a:xfrm>
            <a:off x="406334" y="4106874"/>
            <a:ext cx="3601124"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Nielsen et al. 2019: </a:t>
            </a:r>
          </a:p>
          <a:p>
            <a:pPr algn="ctr"/>
            <a:r>
              <a:rPr lang="en-US" dirty="0">
                <a:solidFill>
                  <a:schemeClr val="tx1"/>
                </a:solidFill>
                <a:latin typeface="Baskerville" panose="02020502070401020303" pitchFamily="18" charset="0"/>
                <a:ea typeface="Baskerville" panose="02020502070401020303" pitchFamily="18" charset="0"/>
              </a:rPr>
              <a:t>GPIES survey with GPI</a:t>
            </a:r>
          </a:p>
        </p:txBody>
      </p:sp>
      <p:sp>
        <p:nvSpPr>
          <p:cNvPr id="7" name="TextBox 6">
            <a:extLst>
              <a:ext uri="{FF2B5EF4-FFF2-40B4-BE49-F238E27FC236}">
                <a16:creationId xmlns:a16="http://schemas.microsoft.com/office/drawing/2014/main" id="{4829FE7A-15E7-5743-3BC8-270B2ED128D3}"/>
              </a:ext>
            </a:extLst>
          </p:cNvPr>
          <p:cNvSpPr txBox="1"/>
          <p:nvPr/>
        </p:nvSpPr>
        <p:spPr>
          <a:xfrm>
            <a:off x="425994" y="4669228"/>
            <a:ext cx="3961667" cy="1200329"/>
          </a:xfrm>
          <a:prstGeom prst="rect">
            <a:avLst/>
          </a:prstGeom>
          <a:noFill/>
        </p:spPr>
        <p:txBody>
          <a:bodyPr wrap="square" rtlCol="0">
            <a:spAutoFit/>
          </a:bodyPr>
          <a:lstStyle/>
          <a:p>
            <a:endParaRPr lang="en-US" sz="2400" dirty="0">
              <a:latin typeface="Baskerville" panose="02020502070401020303" pitchFamily="18" charset="0"/>
              <a:ea typeface="Baskerville" panose="02020502070401020303" pitchFamily="18" charset="0"/>
            </a:endParaRPr>
          </a:p>
          <a:p>
            <a:r>
              <a:rPr lang="en-US" sz="2400" dirty="0">
                <a:latin typeface="Baskerville" panose="02020502070401020303" pitchFamily="18" charset="0"/>
                <a:ea typeface="Baskerville" panose="02020502070401020303" pitchFamily="18" charset="0"/>
              </a:rPr>
              <a:t>BD occurrence rate: 3.5%</a:t>
            </a:r>
          </a:p>
          <a:p>
            <a:r>
              <a:rPr lang="en-US" sz="2400" dirty="0">
                <a:latin typeface="Baskerville" panose="02020502070401020303" pitchFamily="18" charset="0"/>
                <a:ea typeface="Baskerville" panose="02020502070401020303" pitchFamily="18" charset="0"/>
              </a:rPr>
              <a:t>GP occurrence rate: 0.8%</a:t>
            </a:r>
          </a:p>
        </p:txBody>
      </p:sp>
      <p:sp>
        <p:nvSpPr>
          <p:cNvPr id="13" name="Title 2">
            <a:extLst>
              <a:ext uri="{FF2B5EF4-FFF2-40B4-BE49-F238E27FC236}">
                <a16:creationId xmlns:a16="http://schemas.microsoft.com/office/drawing/2014/main" id="{95D213C6-DD77-A3D2-49AC-1CDA01C6BD80}"/>
              </a:ext>
            </a:extLst>
          </p:cNvPr>
          <p:cNvSpPr>
            <a:spLocks noGrp="1"/>
          </p:cNvSpPr>
          <p:nvPr>
            <p:ph type="title"/>
          </p:nvPr>
        </p:nvSpPr>
        <p:spPr>
          <a:xfrm>
            <a:off x="513826" y="132421"/>
            <a:ext cx="11211269" cy="752700"/>
          </a:xfrm>
        </p:spPr>
        <p:txBody>
          <a:bodyPr>
            <a:noAutofit/>
          </a:bodyPr>
          <a:lstStyle/>
          <a:p>
            <a:r>
              <a:rPr lang="en-US" sz="2800" dirty="0"/>
              <a:t>Blind search surveys of young star formation regions and moving groups probed population of wide giant planet and brown dwarf companions</a:t>
            </a:r>
          </a:p>
        </p:txBody>
      </p:sp>
      <p:sp>
        <p:nvSpPr>
          <p:cNvPr id="14" name="Slide Number Placeholder 13">
            <a:extLst>
              <a:ext uri="{FF2B5EF4-FFF2-40B4-BE49-F238E27FC236}">
                <a16:creationId xmlns:a16="http://schemas.microsoft.com/office/drawing/2014/main" id="{1409F280-2364-5B85-A5E4-383133B27B24}"/>
              </a:ext>
            </a:extLst>
          </p:cNvPr>
          <p:cNvSpPr>
            <a:spLocks noGrp="1"/>
          </p:cNvSpPr>
          <p:nvPr>
            <p:ph type="sldNum" sz="quarter" idx="4"/>
          </p:nvPr>
        </p:nvSpPr>
        <p:spPr/>
        <p:txBody>
          <a:bodyPr/>
          <a:lstStyle/>
          <a:p>
            <a:fld id="{ADD2A1D5-2242-2445-A787-A1ADAF4A1717}" type="slidenum">
              <a:rPr lang="en-US" smtClean="0"/>
              <a:t>48</a:t>
            </a:fld>
            <a:endParaRPr lang="en-US"/>
          </a:p>
        </p:txBody>
      </p:sp>
    </p:spTree>
    <p:extLst>
      <p:ext uri="{BB962C8B-B14F-4D97-AF65-F5344CB8AC3E}">
        <p14:creationId xmlns:p14="http://schemas.microsoft.com/office/powerpoint/2010/main" val="392453824"/>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4B723-4272-17E1-EA3A-2D190F7A4E1D}"/>
            </a:ext>
          </a:extLst>
        </p:cNvPr>
        <p:cNvGrpSpPr/>
        <p:nvPr/>
      </p:nvGrpSpPr>
      <p:grpSpPr>
        <a:xfrm>
          <a:off x="0" y="0"/>
          <a:ext cx="0" cy="0"/>
          <a:chOff x="0" y="0"/>
          <a:chExt cx="0" cy="0"/>
        </a:xfrm>
      </p:grpSpPr>
      <p:pic>
        <p:nvPicPr>
          <p:cNvPr id="2" name="Content Placeholder 4" descr="A diagram of a number of numbers&#10;&#10;AI-generated content may be incorrect.">
            <a:extLst>
              <a:ext uri="{FF2B5EF4-FFF2-40B4-BE49-F238E27FC236}">
                <a16:creationId xmlns:a16="http://schemas.microsoft.com/office/drawing/2014/main" id="{1E432A73-AF2F-2049-8B8F-637E20046036}"/>
              </a:ext>
            </a:extLst>
          </p:cNvPr>
          <p:cNvPicPr>
            <a:picLocks noGrp="1" noChangeAspect="1"/>
          </p:cNvPicPr>
          <p:nvPr>
            <p:ph idx="1"/>
          </p:nvPr>
        </p:nvPicPr>
        <p:blipFill>
          <a:blip r:embed="rId2"/>
          <a:stretch>
            <a:fillRect/>
          </a:stretch>
        </p:blipFill>
        <p:spPr>
          <a:xfrm>
            <a:off x="2020482" y="1235196"/>
            <a:ext cx="8451167" cy="4941546"/>
          </a:xfrm>
        </p:spPr>
      </p:pic>
      <p:sp>
        <p:nvSpPr>
          <p:cNvPr id="3" name="Title 2">
            <a:extLst>
              <a:ext uri="{FF2B5EF4-FFF2-40B4-BE49-F238E27FC236}">
                <a16:creationId xmlns:a16="http://schemas.microsoft.com/office/drawing/2014/main" id="{1FD918A4-19E3-9E91-A0D4-28D635571E8B}"/>
              </a:ext>
            </a:extLst>
          </p:cNvPr>
          <p:cNvSpPr>
            <a:spLocks noGrp="1"/>
          </p:cNvSpPr>
          <p:nvPr>
            <p:ph type="title"/>
          </p:nvPr>
        </p:nvSpPr>
        <p:spPr/>
        <p:txBody>
          <a:bodyPr>
            <a:noAutofit/>
          </a:bodyPr>
          <a:lstStyle/>
          <a:p>
            <a:r>
              <a:rPr lang="en-US" sz="3600" dirty="0"/>
              <a:t>Direct imaging has historically been sensitive to hot, young, wide, giant planet/brown dwarf companion population</a:t>
            </a:r>
          </a:p>
        </p:txBody>
      </p:sp>
      <p:sp>
        <p:nvSpPr>
          <p:cNvPr id="6" name="TextBox 5">
            <a:extLst>
              <a:ext uri="{FF2B5EF4-FFF2-40B4-BE49-F238E27FC236}">
                <a16:creationId xmlns:a16="http://schemas.microsoft.com/office/drawing/2014/main" id="{67F5EF83-1A6A-D6F5-DB6D-D0D2E8D0EF17}"/>
              </a:ext>
            </a:extLst>
          </p:cNvPr>
          <p:cNvSpPr txBox="1"/>
          <p:nvPr/>
        </p:nvSpPr>
        <p:spPr>
          <a:xfrm>
            <a:off x="153209" y="6176742"/>
            <a:ext cx="3107454"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Franson &amp; Bowler 2023</a:t>
            </a:r>
          </a:p>
        </p:txBody>
      </p:sp>
      <p:sp>
        <p:nvSpPr>
          <p:cNvPr id="7" name="Rounded Rectangle 6">
            <a:extLst>
              <a:ext uri="{FF2B5EF4-FFF2-40B4-BE49-F238E27FC236}">
                <a16:creationId xmlns:a16="http://schemas.microsoft.com/office/drawing/2014/main" id="{5F061B70-20D8-75E0-D633-7F06492BBDC4}"/>
              </a:ext>
            </a:extLst>
          </p:cNvPr>
          <p:cNvSpPr/>
          <p:nvPr/>
        </p:nvSpPr>
        <p:spPr>
          <a:xfrm>
            <a:off x="3310589" y="1164786"/>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Younger</a:t>
            </a:r>
          </a:p>
        </p:txBody>
      </p:sp>
      <p:sp>
        <p:nvSpPr>
          <p:cNvPr id="8" name="Rounded Rectangle 7">
            <a:extLst>
              <a:ext uri="{FF2B5EF4-FFF2-40B4-BE49-F238E27FC236}">
                <a16:creationId xmlns:a16="http://schemas.microsoft.com/office/drawing/2014/main" id="{C80E4EEF-D7E2-EDD7-52C1-B7E0D631519A}"/>
              </a:ext>
            </a:extLst>
          </p:cNvPr>
          <p:cNvSpPr/>
          <p:nvPr/>
        </p:nvSpPr>
        <p:spPr>
          <a:xfrm>
            <a:off x="2954249" y="4997178"/>
            <a:ext cx="1095237"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Fainter</a:t>
            </a:r>
          </a:p>
        </p:txBody>
      </p:sp>
      <p:sp>
        <p:nvSpPr>
          <p:cNvPr id="9" name="Rounded Rectangle 8">
            <a:extLst>
              <a:ext uri="{FF2B5EF4-FFF2-40B4-BE49-F238E27FC236}">
                <a16:creationId xmlns:a16="http://schemas.microsoft.com/office/drawing/2014/main" id="{C50E1065-8E91-F495-7CEB-3C4DFBB77E61}"/>
              </a:ext>
            </a:extLst>
          </p:cNvPr>
          <p:cNvSpPr/>
          <p:nvPr/>
        </p:nvSpPr>
        <p:spPr>
          <a:xfrm>
            <a:off x="8017820" y="1673669"/>
            <a:ext cx="818270" cy="508883"/>
          </a:xfrm>
          <a:prstGeom prst="roundRect">
            <a:avLst/>
          </a:prstGeom>
          <a:solidFill>
            <a:schemeClr val="bg1"/>
          </a:solidFill>
          <a:ln>
            <a:solidFill>
              <a:srgbClr val="1EB1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1EB100"/>
                </a:solidFill>
                <a:latin typeface="Baskerville" panose="02020502070401020303" pitchFamily="18" charset="0"/>
                <a:ea typeface="Baskerville" panose="02020502070401020303" pitchFamily="18" charset="0"/>
              </a:rPr>
              <a:t>Stars</a:t>
            </a:r>
          </a:p>
        </p:txBody>
      </p:sp>
      <p:sp>
        <p:nvSpPr>
          <p:cNvPr id="11" name="Rounded Rectangle 10">
            <a:extLst>
              <a:ext uri="{FF2B5EF4-FFF2-40B4-BE49-F238E27FC236}">
                <a16:creationId xmlns:a16="http://schemas.microsoft.com/office/drawing/2014/main" id="{DE6D3FFC-65C3-FB7C-0354-D7316E50FEF1}"/>
              </a:ext>
            </a:extLst>
          </p:cNvPr>
          <p:cNvSpPr/>
          <p:nvPr/>
        </p:nvSpPr>
        <p:spPr>
          <a:xfrm>
            <a:off x="2954248" y="1692296"/>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Brighter</a:t>
            </a:r>
          </a:p>
        </p:txBody>
      </p:sp>
      <p:sp>
        <p:nvSpPr>
          <p:cNvPr id="12" name="Rounded Rectangle 11">
            <a:extLst>
              <a:ext uri="{FF2B5EF4-FFF2-40B4-BE49-F238E27FC236}">
                <a16:creationId xmlns:a16="http://schemas.microsoft.com/office/drawing/2014/main" id="{B5E2EB46-8EA7-4DDF-E339-C1E065760E69}"/>
              </a:ext>
            </a:extLst>
          </p:cNvPr>
          <p:cNvSpPr/>
          <p:nvPr/>
        </p:nvSpPr>
        <p:spPr>
          <a:xfrm>
            <a:off x="8669471" y="4929889"/>
            <a:ext cx="147779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Older</a:t>
            </a:r>
          </a:p>
        </p:txBody>
      </p:sp>
      <p:sp>
        <p:nvSpPr>
          <p:cNvPr id="13" name="Rounded Rectangle 12">
            <a:extLst>
              <a:ext uri="{FF2B5EF4-FFF2-40B4-BE49-F238E27FC236}">
                <a16:creationId xmlns:a16="http://schemas.microsoft.com/office/drawing/2014/main" id="{4CB923F8-89D4-B9F8-895E-B9CBD1A9B41D}"/>
              </a:ext>
            </a:extLst>
          </p:cNvPr>
          <p:cNvSpPr/>
          <p:nvPr/>
        </p:nvSpPr>
        <p:spPr>
          <a:xfrm>
            <a:off x="4579084" y="2201179"/>
            <a:ext cx="1720229" cy="508883"/>
          </a:xfrm>
          <a:prstGeom prst="roundRect">
            <a:avLst/>
          </a:prstGeom>
          <a:solidFill>
            <a:schemeClr val="bg1"/>
          </a:solidFill>
          <a:ln>
            <a:solidFill>
              <a:srgbClr val="0076BB"/>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0076BB"/>
                </a:solidFill>
                <a:latin typeface="Baskerville" panose="02020502070401020303" pitchFamily="18" charset="0"/>
                <a:ea typeface="Baskerville" panose="02020502070401020303" pitchFamily="18" charset="0"/>
              </a:rPr>
              <a:t>Brown Dwarfs</a:t>
            </a:r>
          </a:p>
        </p:txBody>
      </p:sp>
      <p:sp>
        <p:nvSpPr>
          <p:cNvPr id="14" name="Rounded Rectangle 13">
            <a:extLst>
              <a:ext uri="{FF2B5EF4-FFF2-40B4-BE49-F238E27FC236}">
                <a16:creationId xmlns:a16="http://schemas.microsoft.com/office/drawing/2014/main" id="{DAABEBED-AD54-40BF-0C00-9BB36D16B1DD}"/>
              </a:ext>
            </a:extLst>
          </p:cNvPr>
          <p:cNvSpPr/>
          <p:nvPr/>
        </p:nvSpPr>
        <p:spPr>
          <a:xfrm>
            <a:off x="4051262" y="4488295"/>
            <a:ext cx="1095237" cy="508883"/>
          </a:xfrm>
          <a:prstGeom prst="roundRect">
            <a:avLst/>
          </a:prstGeom>
          <a:solidFill>
            <a:schemeClr val="bg1"/>
          </a:solidFill>
          <a:ln>
            <a:solidFill>
              <a:srgbClr val="FF94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rgbClr val="FF9400"/>
                </a:solidFill>
                <a:latin typeface="Baskerville" panose="02020502070401020303" pitchFamily="18" charset="0"/>
                <a:ea typeface="Baskerville" panose="02020502070401020303" pitchFamily="18" charset="0"/>
              </a:rPr>
              <a:t>Planets</a:t>
            </a:r>
          </a:p>
        </p:txBody>
      </p:sp>
      <p:sp>
        <p:nvSpPr>
          <p:cNvPr id="4" name="Slide Number Placeholder 3">
            <a:extLst>
              <a:ext uri="{FF2B5EF4-FFF2-40B4-BE49-F238E27FC236}">
                <a16:creationId xmlns:a16="http://schemas.microsoft.com/office/drawing/2014/main" id="{32248669-9C24-9919-63BC-E6E5567AEB79}"/>
              </a:ext>
            </a:extLst>
          </p:cNvPr>
          <p:cNvSpPr>
            <a:spLocks noGrp="1"/>
          </p:cNvSpPr>
          <p:nvPr>
            <p:ph type="sldNum" sz="quarter" idx="4"/>
          </p:nvPr>
        </p:nvSpPr>
        <p:spPr/>
        <p:txBody>
          <a:bodyPr/>
          <a:lstStyle/>
          <a:p>
            <a:fld id="{ADD2A1D5-2242-2445-A787-A1ADAF4A1717}" type="slidenum">
              <a:rPr lang="en-US" smtClean="0"/>
              <a:t>49</a:t>
            </a:fld>
            <a:endParaRPr lang="en-US"/>
          </a:p>
        </p:txBody>
      </p:sp>
    </p:spTree>
    <p:extLst>
      <p:ext uri="{BB962C8B-B14F-4D97-AF65-F5344CB8AC3E}">
        <p14:creationId xmlns:p14="http://schemas.microsoft.com/office/powerpoint/2010/main" val="281663656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8EA17D9-7229-A1C2-60A1-CF9A2EFE49E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73D8E02B-FE98-742F-3C15-8E7E40909721}"/>
              </a:ext>
            </a:extLst>
          </p:cNvPr>
          <p:cNvSpPr>
            <a:spLocks noGrp="1"/>
          </p:cNvSpPr>
          <p:nvPr>
            <p:ph type="title"/>
          </p:nvPr>
        </p:nvSpPr>
        <p:spPr/>
        <p:txBody>
          <a:bodyPr>
            <a:noAutofit/>
          </a:bodyPr>
          <a:lstStyle/>
          <a:p>
            <a:r>
              <a:rPr lang="en-US" sz="3600" dirty="0"/>
              <a:t>Most exoplanets have been discovered indirectly</a:t>
            </a:r>
          </a:p>
        </p:txBody>
      </p:sp>
      <p:pic>
        <p:nvPicPr>
          <p:cNvPr id="17410" name="Picture 2">
            <a:extLst>
              <a:ext uri="{FF2B5EF4-FFF2-40B4-BE49-F238E27FC236}">
                <a16:creationId xmlns:a16="http://schemas.microsoft.com/office/drawing/2014/main" id="{8686E1C0-05FE-281E-F8BF-F8969C73CE1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74" y="1045029"/>
            <a:ext cx="9545652" cy="5812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DEEC0CF6-FB23-33B3-E1E7-D753AAE57098}"/>
              </a:ext>
            </a:extLst>
          </p:cNvPr>
          <p:cNvPicPr>
            <a:picLocks noChangeAspect="1"/>
          </p:cNvPicPr>
          <p:nvPr/>
        </p:nvPicPr>
        <p:blipFill>
          <a:blip r:embed="rId3"/>
          <a:stretch>
            <a:fillRect/>
          </a:stretch>
        </p:blipFill>
        <p:spPr>
          <a:xfrm>
            <a:off x="4404049" y="4206227"/>
            <a:ext cx="3977483" cy="2384649"/>
          </a:xfrm>
          <a:prstGeom prst="rect">
            <a:avLst/>
          </a:prstGeom>
          <a:ln>
            <a:solidFill>
              <a:srgbClr val="1C90FF"/>
            </a:solidFill>
          </a:ln>
        </p:spPr>
      </p:pic>
      <p:sp>
        <p:nvSpPr>
          <p:cNvPr id="5" name="TextBox 4">
            <a:extLst>
              <a:ext uri="{FF2B5EF4-FFF2-40B4-BE49-F238E27FC236}">
                <a16:creationId xmlns:a16="http://schemas.microsoft.com/office/drawing/2014/main" id="{76E48DC9-0D95-9A84-2AEB-910477B15C72}"/>
              </a:ext>
            </a:extLst>
          </p:cNvPr>
          <p:cNvSpPr txBox="1"/>
          <p:nvPr/>
        </p:nvSpPr>
        <p:spPr>
          <a:xfrm>
            <a:off x="2593910" y="6488668"/>
            <a:ext cx="2595006" cy="369332"/>
          </a:xfrm>
          <a:prstGeom prst="rect">
            <a:avLst/>
          </a:prstGeom>
          <a:noFill/>
        </p:spPr>
        <p:txBody>
          <a:bodyPr wrap="none" rtlCol="0">
            <a:spAutoFit/>
          </a:bodyPr>
          <a:lstStyle/>
          <a:p>
            <a:r>
              <a:rPr lang="en-US" dirty="0">
                <a:latin typeface="Baskerville" panose="02020502070401020303" pitchFamily="18" charset="0"/>
                <a:ea typeface="Baskerville" panose="02020502070401020303" pitchFamily="18" charset="0"/>
              </a:rPr>
              <a:t>Gif credit: Alysa </a:t>
            </a:r>
            <a:r>
              <a:rPr lang="en-US" dirty="0" err="1">
                <a:latin typeface="Baskerville" panose="02020502070401020303" pitchFamily="18" charset="0"/>
                <a:ea typeface="Baskerville" panose="02020502070401020303" pitchFamily="18" charset="0"/>
              </a:rPr>
              <a:t>Obertas</a:t>
            </a:r>
            <a:endParaRPr lang="en-US" dirty="0">
              <a:latin typeface="Baskerville" panose="02020502070401020303" pitchFamily="18" charset="0"/>
              <a:ea typeface="Baskerville" panose="02020502070401020303" pitchFamily="18" charset="0"/>
            </a:endParaRPr>
          </a:p>
        </p:txBody>
      </p:sp>
      <p:sp>
        <p:nvSpPr>
          <p:cNvPr id="6" name="Slide Number Placeholder 5">
            <a:extLst>
              <a:ext uri="{FF2B5EF4-FFF2-40B4-BE49-F238E27FC236}">
                <a16:creationId xmlns:a16="http://schemas.microsoft.com/office/drawing/2014/main" id="{7E7917BB-19F4-5165-E5EE-6FEACDDD26E2}"/>
              </a:ext>
            </a:extLst>
          </p:cNvPr>
          <p:cNvSpPr>
            <a:spLocks noGrp="1"/>
          </p:cNvSpPr>
          <p:nvPr>
            <p:ph type="sldNum" sz="quarter" idx="4"/>
          </p:nvPr>
        </p:nvSpPr>
        <p:spPr/>
        <p:txBody>
          <a:bodyPr/>
          <a:lstStyle/>
          <a:p>
            <a:fld id="{ADD2A1D5-2242-2445-A787-A1ADAF4A1717}" type="slidenum">
              <a:rPr lang="en-US" smtClean="0"/>
              <a:t>5</a:t>
            </a:fld>
            <a:endParaRPr lang="en-US"/>
          </a:p>
        </p:txBody>
      </p:sp>
    </p:spTree>
    <p:extLst>
      <p:ext uri="{BB962C8B-B14F-4D97-AF65-F5344CB8AC3E}">
        <p14:creationId xmlns:p14="http://schemas.microsoft.com/office/powerpoint/2010/main" val="414632800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E857D-BC32-700D-0811-0E2E155BC9B4}"/>
            </a:ext>
          </a:extLst>
        </p:cNvPr>
        <p:cNvGrpSpPr/>
        <p:nvPr/>
      </p:nvGrpSpPr>
      <p:grpSpPr>
        <a:xfrm>
          <a:off x="0" y="0"/>
          <a:ext cx="0" cy="0"/>
          <a:chOff x="0" y="0"/>
          <a:chExt cx="0" cy="0"/>
        </a:xfrm>
      </p:grpSpPr>
      <p:pic>
        <p:nvPicPr>
          <p:cNvPr id="9" name="Picture 8" descr="A graph of a number of points&#10;&#10;AI-generated content may be incorrect.">
            <a:extLst>
              <a:ext uri="{FF2B5EF4-FFF2-40B4-BE49-F238E27FC236}">
                <a16:creationId xmlns:a16="http://schemas.microsoft.com/office/drawing/2014/main" id="{EA8A1C49-049F-B44A-3CD8-791374092CA1}"/>
              </a:ext>
            </a:extLst>
          </p:cNvPr>
          <p:cNvPicPr>
            <a:picLocks noChangeAspect="1"/>
          </p:cNvPicPr>
          <p:nvPr/>
        </p:nvPicPr>
        <p:blipFill>
          <a:blip r:embed="rId2"/>
          <a:stretch>
            <a:fillRect/>
          </a:stretch>
        </p:blipFill>
        <p:spPr>
          <a:xfrm>
            <a:off x="7827075" y="2021760"/>
            <a:ext cx="4268129" cy="3537196"/>
          </a:xfrm>
          <a:prstGeom prst="rect">
            <a:avLst/>
          </a:prstGeom>
        </p:spPr>
      </p:pic>
      <p:pic>
        <p:nvPicPr>
          <p:cNvPr id="7" name="Picture 6" descr="A graph of a number of numbers and a line&#10;&#10;AI-generated content may be incorrect.">
            <a:extLst>
              <a:ext uri="{FF2B5EF4-FFF2-40B4-BE49-F238E27FC236}">
                <a16:creationId xmlns:a16="http://schemas.microsoft.com/office/drawing/2014/main" id="{9181E638-0D55-3683-888A-D0F886030FEF}"/>
              </a:ext>
            </a:extLst>
          </p:cNvPr>
          <p:cNvPicPr>
            <a:picLocks noChangeAspect="1"/>
          </p:cNvPicPr>
          <p:nvPr/>
        </p:nvPicPr>
        <p:blipFill>
          <a:blip r:embed="rId3"/>
          <a:stretch>
            <a:fillRect/>
          </a:stretch>
        </p:blipFill>
        <p:spPr>
          <a:xfrm>
            <a:off x="4019550" y="2104186"/>
            <a:ext cx="4152899" cy="3460749"/>
          </a:xfrm>
          <a:prstGeom prst="rect">
            <a:avLst/>
          </a:prstGeom>
        </p:spPr>
      </p:pic>
      <p:pic>
        <p:nvPicPr>
          <p:cNvPr id="5" name="Picture 4" descr="A graph of a number of numbers and a line&#10;&#10;AI-generated content may be incorrect.">
            <a:extLst>
              <a:ext uri="{FF2B5EF4-FFF2-40B4-BE49-F238E27FC236}">
                <a16:creationId xmlns:a16="http://schemas.microsoft.com/office/drawing/2014/main" id="{6631232F-DEE2-2FBF-AF78-F7BB183077E9}"/>
              </a:ext>
            </a:extLst>
          </p:cNvPr>
          <p:cNvPicPr>
            <a:picLocks noChangeAspect="1"/>
          </p:cNvPicPr>
          <p:nvPr/>
        </p:nvPicPr>
        <p:blipFill>
          <a:blip r:embed="rId4"/>
          <a:stretch>
            <a:fillRect/>
          </a:stretch>
        </p:blipFill>
        <p:spPr>
          <a:xfrm>
            <a:off x="96795" y="2062442"/>
            <a:ext cx="4152899" cy="3496514"/>
          </a:xfrm>
          <a:prstGeom prst="rect">
            <a:avLst/>
          </a:prstGeom>
        </p:spPr>
      </p:pic>
      <p:sp>
        <p:nvSpPr>
          <p:cNvPr id="10" name="Rounded Rectangle 9">
            <a:extLst>
              <a:ext uri="{FF2B5EF4-FFF2-40B4-BE49-F238E27FC236}">
                <a16:creationId xmlns:a16="http://schemas.microsoft.com/office/drawing/2014/main" id="{24709FB8-4A4F-8C94-5596-836553D3F4CA}"/>
              </a:ext>
            </a:extLst>
          </p:cNvPr>
          <p:cNvSpPr/>
          <p:nvPr/>
        </p:nvSpPr>
        <p:spPr>
          <a:xfrm>
            <a:off x="4295437" y="1104687"/>
            <a:ext cx="3601124"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Baskerville" panose="02020502070401020303" pitchFamily="18" charset="0"/>
                <a:ea typeface="Baskerville" panose="02020502070401020303" pitchFamily="18" charset="0"/>
              </a:rPr>
              <a:t>For FGK stars</a:t>
            </a:r>
          </a:p>
        </p:txBody>
      </p:sp>
      <p:sp>
        <p:nvSpPr>
          <p:cNvPr id="11" name="TextBox 10">
            <a:extLst>
              <a:ext uri="{FF2B5EF4-FFF2-40B4-BE49-F238E27FC236}">
                <a16:creationId xmlns:a16="http://schemas.microsoft.com/office/drawing/2014/main" id="{D665D4D0-5C39-E8D2-C987-93ED0D5B030D}"/>
              </a:ext>
            </a:extLst>
          </p:cNvPr>
          <p:cNvSpPr txBox="1"/>
          <p:nvPr/>
        </p:nvSpPr>
        <p:spPr>
          <a:xfrm>
            <a:off x="656156" y="1068211"/>
            <a:ext cx="2728953"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Meyer, Li et al. 2025</a:t>
            </a:r>
          </a:p>
        </p:txBody>
      </p:sp>
      <p:sp>
        <p:nvSpPr>
          <p:cNvPr id="12" name="TextBox 11">
            <a:extLst>
              <a:ext uri="{FF2B5EF4-FFF2-40B4-BE49-F238E27FC236}">
                <a16:creationId xmlns:a16="http://schemas.microsoft.com/office/drawing/2014/main" id="{AD39A875-9BE8-FC6B-9617-9316EBAD08D5}"/>
              </a:ext>
            </a:extLst>
          </p:cNvPr>
          <p:cNvSpPr txBox="1"/>
          <p:nvPr/>
        </p:nvSpPr>
        <p:spPr>
          <a:xfrm>
            <a:off x="1695577" y="2798442"/>
            <a:ext cx="1412566"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0.1 – 1 au</a:t>
            </a:r>
          </a:p>
        </p:txBody>
      </p:sp>
      <p:sp>
        <p:nvSpPr>
          <p:cNvPr id="13" name="TextBox 12">
            <a:extLst>
              <a:ext uri="{FF2B5EF4-FFF2-40B4-BE49-F238E27FC236}">
                <a16:creationId xmlns:a16="http://schemas.microsoft.com/office/drawing/2014/main" id="{FB1EF496-6E33-D4AA-165F-7EE5030DA8D0}"/>
              </a:ext>
            </a:extLst>
          </p:cNvPr>
          <p:cNvSpPr txBox="1"/>
          <p:nvPr/>
        </p:nvSpPr>
        <p:spPr>
          <a:xfrm>
            <a:off x="5603116" y="2798442"/>
            <a:ext cx="1335622"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1 – 10 au</a:t>
            </a:r>
          </a:p>
        </p:txBody>
      </p:sp>
      <p:sp>
        <p:nvSpPr>
          <p:cNvPr id="14" name="TextBox 13">
            <a:extLst>
              <a:ext uri="{FF2B5EF4-FFF2-40B4-BE49-F238E27FC236}">
                <a16:creationId xmlns:a16="http://schemas.microsoft.com/office/drawing/2014/main" id="{414040DD-1ACC-C425-7E63-A17EAD8DB773}"/>
              </a:ext>
            </a:extLst>
          </p:cNvPr>
          <p:cNvSpPr txBox="1"/>
          <p:nvPr/>
        </p:nvSpPr>
        <p:spPr>
          <a:xfrm>
            <a:off x="9525871" y="2798441"/>
            <a:ext cx="1643400"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10 – 100 au</a:t>
            </a:r>
          </a:p>
        </p:txBody>
      </p:sp>
      <p:sp>
        <p:nvSpPr>
          <p:cNvPr id="15" name="TextBox 14">
            <a:extLst>
              <a:ext uri="{FF2B5EF4-FFF2-40B4-BE49-F238E27FC236}">
                <a16:creationId xmlns:a16="http://schemas.microsoft.com/office/drawing/2014/main" id="{0796332D-9BA8-4B97-B05B-9C4E68AB0261}"/>
              </a:ext>
            </a:extLst>
          </p:cNvPr>
          <p:cNvSpPr txBox="1"/>
          <p:nvPr/>
        </p:nvSpPr>
        <p:spPr>
          <a:xfrm>
            <a:off x="3304001" y="5647361"/>
            <a:ext cx="5933869"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The same trend is seen in BA and M type stars</a:t>
            </a:r>
          </a:p>
        </p:txBody>
      </p:sp>
      <p:sp>
        <p:nvSpPr>
          <p:cNvPr id="2" name="Title 2">
            <a:extLst>
              <a:ext uri="{FF2B5EF4-FFF2-40B4-BE49-F238E27FC236}">
                <a16:creationId xmlns:a16="http://schemas.microsoft.com/office/drawing/2014/main" id="{97AEB120-A051-8BA0-9253-F8DA1624364B}"/>
              </a:ext>
            </a:extLst>
          </p:cNvPr>
          <p:cNvSpPr>
            <a:spLocks noGrp="1"/>
          </p:cNvSpPr>
          <p:nvPr>
            <p:ph type="title"/>
          </p:nvPr>
        </p:nvSpPr>
        <p:spPr>
          <a:xfrm>
            <a:off x="513826" y="132421"/>
            <a:ext cx="11211269" cy="752700"/>
          </a:xfrm>
        </p:spPr>
        <p:txBody>
          <a:bodyPr>
            <a:noAutofit/>
          </a:bodyPr>
          <a:lstStyle/>
          <a:p>
            <a:r>
              <a:rPr lang="en-US" sz="3200" dirty="0"/>
              <a:t>Direct imaging has probed GP/BD populations -&gt; demographics</a:t>
            </a:r>
          </a:p>
        </p:txBody>
      </p:sp>
      <p:sp>
        <p:nvSpPr>
          <p:cNvPr id="3" name="Rounded Rectangle 2">
            <a:extLst>
              <a:ext uri="{FF2B5EF4-FFF2-40B4-BE49-F238E27FC236}">
                <a16:creationId xmlns:a16="http://schemas.microsoft.com/office/drawing/2014/main" id="{6FAE74D0-7044-692F-D85B-EF76C882AA0E}"/>
              </a:ext>
            </a:extLst>
          </p:cNvPr>
          <p:cNvSpPr/>
          <p:nvPr/>
        </p:nvSpPr>
        <p:spPr>
          <a:xfrm>
            <a:off x="1146743" y="5301859"/>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4" name="Rounded Rectangle 3">
            <a:extLst>
              <a:ext uri="{FF2B5EF4-FFF2-40B4-BE49-F238E27FC236}">
                <a16:creationId xmlns:a16="http://schemas.microsoft.com/office/drawing/2014/main" id="{F6411642-CB8A-F2A9-64B9-5FE78A5EBA2E}"/>
              </a:ext>
            </a:extLst>
          </p:cNvPr>
          <p:cNvSpPr/>
          <p:nvPr/>
        </p:nvSpPr>
        <p:spPr>
          <a:xfrm rot="16200000">
            <a:off x="-1063612" y="3639708"/>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Occurrence rate</a:t>
            </a:r>
          </a:p>
        </p:txBody>
      </p:sp>
      <p:sp>
        <p:nvSpPr>
          <p:cNvPr id="6" name="Rounded Rectangle 5">
            <a:extLst>
              <a:ext uri="{FF2B5EF4-FFF2-40B4-BE49-F238E27FC236}">
                <a16:creationId xmlns:a16="http://schemas.microsoft.com/office/drawing/2014/main" id="{6250F516-5EB7-334A-F244-0F9A8AE348F9}"/>
              </a:ext>
            </a:extLst>
          </p:cNvPr>
          <p:cNvSpPr/>
          <p:nvPr/>
        </p:nvSpPr>
        <p:spPr>
          <a:xfrm>
            <a:off x="5069498" y="5346061"/>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8" name="Rounded Rectangle 7">
            <a:extLst>
              <a:ext uri="{FF2B5EF4-FFF2-40B4-BE49-F238E27FC236}">
                <a16:creationId xmlns:a16="http://schemas.microsoft.com/office/drawing/2014/main" id="{B237F1A7-FFD2-0EF0-40EB-A8073748EDA9}"/>
              </a:ext>
            </a:extLst>
          </p:cNvPr>
          <p:cNvSpPr/>
          <p:nvPr/>
        </p:nvSpPr>
        <p:spPr>
          <a:xfrm>
            <a:off x="9032701" y="5346061"/>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16" name="Slide Number Placeholder 15">
            <a:extLst>
              <a:ext uri="{FF2B5EF4-FFF2-40B4-BE49-F238E27FC236}">
                <a16:creationId xmlns:a16="http://schemas.microsoft.com/office/drawing/2014/main" id="{291DD8D3-F8D4-C7C6-7437-C42A10FB5B27}"/>
              </a:ext>
            </a:extLst>
          </p:cNvPr>
          <p:cNvSpPr>
            <a:spLocks noGrp="1"/>
          </p:cNvSpPr>
          <p:nvPr>
            <p:ph type="sldNum" sz="quarter" idx="4"/>
          </p:nvPr>
        </p:nvSpPr>
        <p:spPr/>
        <p:txBody>
          <a:bodyPr/>
          <a:lstStyle/>
          <a:p>
            <a:fld id="{ADD2A1D5-2242-2445-A787-A1ADAF4A1717}" type="slidenum">
              <a:rPr lang="en-US" smtClean="0"/>
              <a:t>50</a:t>
            </a:fld>
            <a:endParaRPr lang="en-US"/>
          </a:p>
        </p:txBody>
      </p:sp>
    </p:spTree>
    <p:extLst>
      <p:ext uri="{BB962C8B-B14F-4D97-AF65-F5344CB8AC3E}">
        <p14:creationId xmlns:p14="http://schemas.microsoft.com/office/powerpoint/2010/main" val="307899075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DDC812-B1EF-A18E-9656-2DF68152B422}"/>
            </a:ext>
          </a:extLst>
        </p:cNvPr>
        <p:cNvGrpSpPr/>
        <p:nvPr/>
      </p:nvGrpSpPr>
      <p:grpSpPr>
        <a:xfrm>
          <a:off x="0" y="0"/>
          <a:ext cx="0" cy="0"/>
          <a:chOff x="0" y="0"/>
          <a:chExt cx="0" cy="0"/>
        </a:xfrm>
      </p:grpSpPr>
      <p:pic>
        <p:nvPicPr>
          <p:cNvPr id="9" name="Picture 8" descr="A graph of a number of points&#10;&#10;AI-generated content may be incorrect.">
            <a:extLst>
              <a:ext uri="{FF2B5EF4-FFF2-40B4-BE49-F238E27FC236}">
                <a16:creationId xmlns:a16="http://schemas.microsoft.com/office/drawing/2014/main" id="{86EBB15D-9A34-2A64-74DA-614214860ECC}"/>
              </a:ext>
            </a:extLst>
          </p:cNvPr>
          <p:cNvPicPr>
            <a:picLocks noChangeAspect="1"/>
          </p:cNvPicPr>
          <p:nvPr/>
        </p:nvPicPr>
        <p:blipFill>
          <a:blip r:embed="rId2"/>
          <a:stretch>
            <a:fillRect/>
          </a:stretch>
        </p:blipFill>
        <p:spPr>
          <a:xfrm>
            <a:off x="7827075" y="2021760"/>
            <a:ext cx="4268129" cy="3537196"/>
          </a:xfrm>
          <a:prstGeom prst="rect">
            <a:avLst/>
          </a:prstGeom>
        </p:spPr>
      </p:pic>
      <p:pic>
        <p:nvPicPr>
          <p:cNvPr id="7" name="Picture 6" descr="A graph of a number of numbers and a line&#10;&#10;AI-generated content may be incorrect.">
            <a:extLst>
              <a:ext uri="{FF2B5EF4-FFF2-40B4-BE49-F238E27FC236}">
                <a16:creationId xmlns:a16="http://schemas.microsoft.com/office/drawing/2014/main" id="{5B67FF3A-E480-939C-3A18-0833345B0A06}"/>
              </a:ext>
            </a:extLst>
          </p:cNvPr>
          <p:cNvPicPr>
            <a:picLocks noChangeAspect="1"/>
          </p:cNvPicPr>
          <p:nvPr/>
        </p:nvPicPr>
        <p:blipFill>
          <a:blip r:embed="rId3"/>
          <a:stretch>
            <a:fillRect/>
          </a:stretch>
        </p:blipFill>
        <p:spPr>
          <a:xfrm>
            <a:off x="4019550" y="2104186"/>
            <a:ext cx="4152899" cy="3460749"/>
          </a:xfrm>
          <a:prstGeom prst="rect">
            <a:avLst/>
          </a:prstGeom>
        </p:spPr>
      </p:pic>
      <p:pic>
        <p:nvPicPr>
          <p:cNvPr id="5" name="Picture 4" descr="A graph of a number of numbers and a line&#10;&#10;AI-generated content may be incorrect.">
            <a:extLst>
              <a:ext uri="{FF2B5EF4-FFF2-40B4-BE49-F238E27FC236}">
                <a16:creationId xmlns:a16="http://schemas.microsoft.com/office/drawing/2014/main" id="{0CA42958-863E-A6D1-266A-ACC862ACB0F4}"/>
              </a:ext>
            </a:extLst>
          </p:cNvPr>
          <p:cNvPicPr>
            <a:picLocks noChangeAspect="1"/>
          </p:cNvPicPr>
          <p:nvPr/>
        </p:nvPicPr>
        <p:blipFill>
          <a:blip r:embed="rId4"/>
          <a:stretch>
            <a:fillRect/>
          </a:stretch>
        </p:blipFill>
        <p:spPr>
          <a:xfrm>
            <a:off x="96795" y="2062442"/>
            <a:ext cx="4152899" cy="3496514"/>
          </a:xfrm>
          <a:prstGeom prst="rect">
            <a:avLst/>
          </a:prstGeom>
        </p:spPr>
      </p:pic>
      <p:sp>
        <p:nvSpPr>
          <p:cNvPr id="10" name="Rounded Rectangle 9">
            <a:extLst>
              <a:ext uri="{FF2B5EF4-FFF2-40B4-BE49-F238E27FC236}">
                <a16:creationId xmlns:a16="http://schemas.microsoft.com/office/drawing/2014/main" id="{E6DF16BE-F52B-7CCC-8D94-8FB45926EF76}"/>
              </a:ext>
            </a:extLst>
          </p:cNvPr>
          <p:cNvSpPr/>
          <p:nvPr/>
        </p:nvSpPr>
        <p:spPr>
          <a:xfrm>
            <a:off x="4295437" y="1104687"/>
            <a:ext cx="3601124"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Baskerville" panose="02020502070401020303" pitchFamily="18" charset="0"/>
                <a:ea typeface="Baskerville" panose="02020502070401020303" pitchFamily="18" charset="0"/>
              </a:rPr>
              <a:t>For FGK stars</a:t>
            </a:r>
          </a:p>
        </p:txBody>
      </p:sp>
      <p:sp>
        <p:nvSpPr>
          <p:cNvPr id="11" name="TextBox 10">
            <a:extLst>
              <a:ext uri="{FF2B5EF4-FFF2-40B4-BE49-F238E27FC236}">
                <a16:creationId xmlns:a16="http://schemas.microsoft.com/office/drawing/2014/main" id="{92F39A3B-C184-FE29-A74A-002A2A4EBE80}"/>
              </a:ext>
            </a:extLst>
          </p:cNvPr>
          <p:cNvSpPr txBox="1"/>
          <p:nvPr/>
        </p:nvSpPr>
        <p:spPr>
          <a:xfrm>
            <a:off x="656156" y="1068211"/>
            <a:ext cx="2728953"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Meyer, Li et al. 2025</a:t>
            </a:r>
          </a:p>
        </p:txBody>
      </p:sp>
      <p:sp>
        <p:nvSpPr>
          <p:cNvPr id="12" name="TextBox 11">
            <a:extLst>
              <a:ext uri="{FF2B5EF4-FFF2-40B4-BE49-F238E27FC236}">
                <a16:creationId xmlns:a16="http://schemas.microsoft.com/office/drawing/2014/main" id="{0C4DB628-1364-F580-3250-8DBBDB1427B3}"/>
              </a:ext>
            </a:extLst>
          </p:cNvPr>
          <p:cNvSpPr txBox="1"/>
          <p:nvPr/>
        </p:nvSpPr>
        <p:spPr>
          <a:xfrm>
            <a:off x="1695577" y="2798442"/>
            <a:ext cx="1412566"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0.1 – 1 au</a:t>
            </a:r>
          </a:p>
        </p:txBody>
      </p:sp>
      <p:sp>
        <p:nvSpPr>
          <p:cNvPr id="13" name="TextBox 12">
            <a:extLst>
              <a:ext uri="{FF2B5EF4-FFF2-40B4-BE49-F238E27FC236}">
                <a16:creationId xmlns:a16="http://schemas.microsoft.com/office/drawing/2014/main" id="{1BEABE90-66E5-A7AC-E531-114ED35B0183}"/>
              </a:ext>
            </a:extLst>
          </p:cNvPr>
          <p:cNvSpPr txBox="1"/>
          <p:nvPr/>
        </p:nvSpPr>
        <p:spPr>
          <a:xfrm>
            <a:off x="5603116" y="2798442"/>
            <a:ext cx="1335622"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1 – 10 au</a:t>
            </a:r>
          </a:p>
        </p:txBody>
      </p:sp>
      <p:sp>
        <p:nvSpPr>
          <p:cNvPr id="14" name="TextBox 13">
            <a:extLst>
              <a:ext uri="{FF2B5EF4-FFF2-40B4-BE49-F238E27FC236}">
                <a16:creationId xmlns:a16="http://schemas.microsoft.com/office/drawing/2014/main" id="{348C77BB-2F7A-BF9C-235E-8A4FE178DDDF}"/>
              </a:ext>
            </a:extLst>
          </p:cNvPr>
          <p:cNvSpPr txBox="1"/>
          <p:nvPr/>
        </p:nvSpPr>
        <p:spPr>
          <a:xfrm>
            <a:off x="9525871" y="2798441"/>
            <a:ext cx="1643400"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10 – 100 au</a:t>
            </a:r>
          </a:p>
        </p:txBody>
      </p:sp>
      <p:sp>
        <p:nvSpPr>
          <p:cNvPr id="15" name="TextBox 14">
            <a:extLst>
              <a:ext uri="{FF2B5EF4-FFF2-40B4-BE49-F238E27FC236}">
                <a16:creationId xmlns:a16="http://schemas.microsoft.com/office/drawing/2014/main" id="{54D7F8AA-D945-83C3-D13F-614BD999247E}"/>
              </a:ext>
            </a:extLst>
          </p:cNvPr>
          <p:cNvSpPr txBox="1"/>
          <p:nvPr/>
        </p:nvSpPr>
        <p:spPr>
          <a:xfrm>
            <a:off x="3304001" y="5647361"/>
            <a:ext cx="5933869"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The same trend is seen in BA and M type stars</a:t>
            </a:r>
          </a:p>
        </p:txBody>
      </p:sp>
      <p:sp>
        <p:nvSpPr>
          <p:cNvPr id="2" name="Title 2">
            <a:extLst>
              <a:ext uri="{FF2B5EF4-FFF2-40B4-BE49-F238E27FC236}">
                <a16:creationId xmlns:a16="http://schemas.microsoft.com/office/drawing/2014/main" id="{EFDDDA6C-9F25-B03B-980A-59382B123D52}"/>
              </a:ext>
            </a:extLst>
          </p:cNvPr>
          <p:cNvSpPr>
            <a:spLocks noGrp="1"/>
          </p:cNvSpPr>
          <p:nvPr>
            <p:ph type="title"/>
          </p:nvPr>
        </p:nvSpPr>
        <p:spPr>
          <a:xfrm>
            <a:off x="513826" y="132421"/>
            <a:ext cx="11211269" cy="752700"/>
          </a:xfrm>
        </p:spPr>
        <p:txBody>
          <a:bodyPr>
            <a:noAutofit/>
          </a:bodyPr>
          <a:lstStyle/>
          <a:p>
            <a:r>
              <a:rPr lang="en-US" sz="3200" dirty="0"/>
              <a:t>Direct imaging has probed GP/BD populations -&gt; demographics</a:t>
            </a:r>
          </a:p>
        </p:txBody>
      </p:sp>
      <p:sp>
        <p:nvSpPr>
          <p:cNvPr id="3" name="Rounded Rectangle 2">
            <a:extLst>
              <a:ext uri="{FF2B5EF4-FFF2-40B4-BE49-F238E27FC236}">
                <a16:creationId xmlns:a16="http://schemas.microsoft.com/office/drawing/2014/main" id="{DEFE9E3E-83D6-8C8F-8D0D-43615847FA86}"/>
              </a:ext>
            </a:extLst>
          </p:cNvPr>
          <p:cNvSpPr/>
          <p:nvPr/>
        </p:nvSpPr>
        <p:spPr>
          <a:xfrm>
            <a:off x="1146743" y="5301859"/>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4" name="Rounded Rectangle 3">
            <a:extLst>
              <a:ext uri="{FF2B5EF4-FFF2-40B4-BE49-F238E27FC236}">
                <a16:creationId xmlns:a16="http://schemas.microsoft.com/office/drawing/2014/main" id="{89D18966-0556-DD0E-1ABA-A34EC2DA5CEC}"/>
              </a:ext>
            </a:extLst>
          </p:cNvPr>
          <p:cNvSpPr/>
          <p:nvPr/>
        </p:nvSpPr>
        <p:spPr>
          <a:xfrm rot="16200000">
            <a:off x="-1063612" y="3639708"/>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Occurrence rate</a:t>
            </a:r>
          </a:p>
        </p:txBody>
      </p:sp>
      <p:sp>
        <p:nvSpPr>
          <p:cNvPr id="6" name="Rounded Rectangle 5">
            <a:extLst>
              <a:ext uri="{FF2B5EF4-FFF2-40B4-BE49-F238E27FC236}">
                <a16:creationId xmlns:a16="http://schemas.microsoft.com/office/drawing/2014/main" id="{A7F2F052-51AD-EF9A-5ED3-0C963F4C5A7C}"/>
              </a:ext>
            </a:extLst>
          </p:cNvPr>
          <p:cNvSpPr/>
          <p:nvPr/>
        </p:nvSpPr>
        <p:spPr>
          <a:xfrm>
            <a:off x="5069498" y="5346061"/>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8" name="Rounded Rectangle 7">
            <a:extLst>
              <a:ext uri="{FF2B5EF4-FFF2-40B4-BE49-F238E27FC236}">
                <a16:creationId xmlns:a16="http://schemas.microsoft.com/office/drawing/2014/main" id="{8115AA8C-D1AF-29ED-A414-62D6048DF699}"/>
              </a:ext>
            </a:extLst>
          </p:cNvPr>
          <p:cNvSpPr/>
          <p:nvPr/>
        </p:nvSpPr>
        <p:spPr>
          <a:xfrm>
            <a:off x="9032701" y="5346061"/>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16" name="Rounded Rectangle 15">
            <a:extLst>
              <a:ext uri="{FF2B5EF4-FFF2-40B4-BE49-F238E27FC236}">
                <a16:creationId xmlns:a16="http://schemas.microsoft.com/office/drawing/2014/main" id="{E8A3288C-FE2C-2B6E-1621-D4FE358AA5DC}"/>
              </a:ext>
            </a:extLst>
          </p:cNvPr>
          <p:cNvSpPr/>
          <p:nvPr/>
        </p:nvSpPr>
        <p:spPr>
          <a:xfrm>
            <a:off x="537134" y="793918"/>
            <a:ext cx="3675232" cy="1247537"/>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Lower mass planets are more common</a:t>
            </a:r>
          </a:p>
        </p:txBody>
      </p:sp>
      <p:sp>
        <p:nvSpPr>
          <p:cNvPr id="17" name="Slide Number Placeholder 16">
            <a:extLst>
              <a:ext uri="{FF2B5EF4-FFF2-40B4-BE49-F238E27FC236}">
                <a16:creationId xmlns:a16="http://schemas.microsoft.com/office/drawing/2014/main" id="{B55DA46F-7F01-914B-16E4-0FDA24B108A2}"/>
              </a:ext>
            </a:extLst>
          </p:cNvPr>
          <p:cNvSpPr>
            <a:spLocks noGrp="1"/>
          </p:cNvSpPr>
          <p:nvPr>
            <p:ph type="sldNum" sz="quarter" idx="4"/>
          </p:nvPr>
        </p:nvSpPr>
        <p:spPr/>
        <p:txBody>
          <a:bodyPr/>
          <a:lstStyle/>
          <a:p>
            <a:fld id="{ADD2A1D5-2242-2445-A787-A1ADAF4A1717}" type="slidenum">
              <a:rPr lang="en-US" smtClean="0"/>
              <a:t>51</a:t>
            </a:fld>
            <a:endParaRPr lang="en-US"/>
          </a:p>
        </p:txBody>
      </p:sp>
    </p:spTree>
    <p:extLst>
      <p:ext uri="{BB962C8B-B14F-4D97-AF65-F5344CB8AC3E}">
        <p14:creationId xmlns:p14="http://schemas.microsoft.com/office/powerpoint/2010/main" val="1790281833"/>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CC7C01-7D72-D950-F289-334F6D1F3562}"/>
            </a:ext>
          </a:extLst>
        </p:cNvPr>
        <p:cNvGrpSpPr/>
        <p:nvPr/>
      </p:nvGrpSpPr>
      <p:grpSpPr>
        <a:xfrm>
          <a:off x="0" y="0"/>
          <a:ext cx="0" cy="0"/>
          <a:chOff x="0" y="0"/>
          <a:chExt cx="0" cy="0"/>
        </a:xfrm>
      </p:grpSpPr>
      <p:pic>
        <p:nvPicPr>
          <p:cNvPr id="9" name="Picture 8" descr="A graph of a number of points&#10;&#10;AI-generated content may be incorrect.">
            <a:extLst>
              <a:ext uri="{FF2B5EF4-FFF2-40B4-BE49-F238E27FC236}">
                <a16:creationId xmlns:a16="http://schemas.microsoft.com/office/drawing/2014/main" id="{28937AF5-94D7-5E33-6BC4-37CB38B237FB}"/>
              </a:ext>
            </a:extLst>
          </p:cNvPr>
          <p:cNvPicPr>
            <a:picLocks noChangeAspect="1"/>
          </p:cNvPicPr>
          <p:nvPr/>
        </p:nvPicPr>
        <p:blipFill>
          <a:blip r:embed="rId2"/>
          <a:stretch>
            <a:fillRect/>
          </a:stretch>
        </p:blipFill>
        <p:spPr>
          <a:xfrm>
            <a:off x="7827075" y="2021760"/>
            <a:ext cx="4268129" cy="3537196"/>
          </a:xfrm>
          <a:prstGeom prst="rect">
            <a:avLst/>
          </a:prstGeom>
        </p:spPr>
      </p:pic>
      <p:pic>
        <p:nvPicPr>
          <p:cNvPr id="7" name="Picture 6" descr="A graph of a number of numbers and a line&#10;&#10;AI-generated content may be incorrect.">
            <a:extLst>
              <a:ext uri="{FF2B5EF4-FFF2-40B4-BE49-F238E27FC236}">
                <a16:creationId xmlns:a16="http://schemas.microsoft.com/office/drawing/2014/main" id="{64BF125A-D2D4-D4D8-2F28-E8C80CA18DDE}"/>
              </a:ext>
            </a:extLst>
          </p:cNvPr>
          <p:cNvPicPr>
            <a:picLocks noChangeAspect="1"/>
          </p:cNvPicPr>
          <p:nvPr/>
        </p:nvPicPr>
        <p:blipFill>
          <a:blip r:embed="rId3"/>
          <a:stretch>
            <a:fillRect/>
          </a:stretch>
        </p:blipFill>
        <p:spPr>
          <a:xfrm>
            <a:off x="4019550" y="2104186"/>
            <a:ext cx="4152899" cy="3460749"/>
          </a:xfrm>
          <a:prstGeom prst="rect">
            <a:avLst/>
          </a:prstGeom>
        </p:spPr>
      </p:pic>
      <p:pic>
        <p:nvPicPr>
          <p:cNvPr id="5" name="Picture 4" descr="A graph of a number of numbers and a line&#10;&#10;AI-generated content may be incorrect.">
            <a:extLst>
              <a:ext uri="{FF2B5EF4-FFF2-40B4-BE49-F238E27FC236}">
                <a16:creationId xmlns:a16="http://schemas.microsoft.com/office/drawing/2014/main" id="{2C70F059-415C-9520-804A-08D1F1A7F2C9}"/>
              </a:ext>
            </a:extLst>
          </p:cNvPr>
          <p:cNvPicPr>
            <a:picLocks noChangeAspect="1"/>
          </p:cNvPicPr>
          <p:nvPr/>
        </p:nvPicPr>
        <p:blipFill>
          <a:blip r:embed="rId4"/>
          <a:stretch>
            <a:fillRect/>
          </a:stretch>
        </p:blipFill>
        <p:spPr>
          <a:xfrm>
            <a:off x="96795" y="2062442"/>
            <a:ext cx="4152899" cy="3496514"/>
          </a:xfrm>
          <a:prstGeom prst="rect">
            <a:avLst/>
          </a:prstGeom>
        </p:spPr>
      </p:pic>
      <p:sp>
        <p:nvSpPr>
          <p:cNvPr id="10" name="Rounded Rectangle 9">
            <a:extLst>
              <a:ext uri="{FF2B5EF4-FFF2-40B4-BE49-F238E27FC236}">
                <a16:creationId xmlns:a16="http://schemas.microsoft.com/office/drawing/2014/main" id="{989F9307-855D-F62A-1E28-3EEEEA8E27C3}"/>
              </a:ext>
            </a:extLst>
          </p:cNvPr>
          <p:cNvSpPr/>
          <p:nvPr/>
        </p:nvSpPr>
        <p:spPr>
          <a:xfrm>
            <a:off x="4295437" y="1104687"/>
            <a:ext cx="3601124"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Baskerville" panose="02020502070401020303" pitchFamily="18" charset="0"/>
                <a:ea typeface="Baskerville" panose="02020502070401020303" pitchFamily="18" charset="0"/>
              </a:rPr>
              <a:t>For FGK stars</a:t>
            </a:r>
          </a:p>
        </p:txBody>
      </p:sp>
      <p:sp>
        <p:nvSpPr>
          <p:cNvPr id="11" name="TextBox 10">
            <a:extLst>
              <a:ext uri="{FF2B5EF4-FFF2-40B4-BE49-F238E27FC236}">
                <a16:creationId xmlns:a16="http://schemas.microsoft.com/office/drawing/2014/main" id="{46F1D522-6E98-15F7-1640-44CAFAA6D0AB}"/>
              </a:ext>
            </a:extLst>
          </p:cNvPr>
          <p:cNvSpPr txBox="1"/>
          <p:nvPr/>
        </p:nvSpPr>
        <p:spPr>
          <a:xfrm>
            <a:off x="656156" y="1068211"/>
            <a:ext cx="2728953"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Meyer, Li et al. 2025</a:t>
            </a:r>
          </a:p>
        </p:txBody>
      </p:sp>
      <p:sp>
        <p:nvSpPr>
          <p:cNvPr id="12" name="TextBox 11">
            <a:extLst>
              <a:ext uri="{FF2B5EF4-FFF2-40B4-BE49-F238E27FC236}">
                <a16:creationId xmlns:a16="http://schemas.microsoft.com/office/drawing/2014/main" id="{29702584-478A-7277-D83F-14B1AB380BDA}"/>
              </a:ext>
            </a:extLst>
          </p:cNvPr>
          <p:cNvSpPr txBox="1"/>
          <p:nvPr/>
        </p:nvSpPr>
        <p:spPr>
          <a:xfrm>
            <a:off x="1695577" y="2798442"/>
            <a:ext cx="1412566"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0.1 – 1 au</a:t>
            </a:r>
          </a:p>
        </p:txBody>
      </p:sp>
      <p:sp>
        <p:nvSpPr>
          <p:cNvPr id="13" name="TextBox 12">
            <a:extLst>
              <a:ext uri="{FF2B5EF4-FFF2-40B4-BE49-F238E27FC236}">
                <a16:creationId xmlns:a16="http://schemas.microsoft.com/office/drawing/2014/main" id="{B8F9F15E-25DB-4168-BD3B-D74B2D0D23A5}"/>
              </a:ext>
            </a:extLst>
          </p:cNvPr>
          <p:cNvSpPr txBox="1"/>
          <p:nvPr/>
        </p:nvSpPr>
        <p:spPr>
          <a:xfrm>
            <a:off x="5603116" y="2798442"/>
            <a:ext cx="1335622"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1 – 10 au</a:t>
            </a:r>
          </a:p>
        </p:txBody>
      </p:sp>
      <p:sp>
        <p:nvSpPr>
          <p:cNvPr id="14" name="TextBox 13">
            <a:extLst>
              <a:ext uri="{FF2B5EF4-FFF2-40B4-BE49-F238E27FC236}">
                <a16:creationId xmlns:a16="http://schemas.microsoft.com/office/drawing/2014/main" id="{A75523E0-092D-08A2-962B-A5739E0DAE46}"/>
              </a:ext>
            </a:extLst>
          </p:cNvPr>
          <p:cNvSpPr txBox="1"/>
          <p:nvPr/>
        </p:nvSpPr>
        <p:spPr>
          <a:xfrm>
            <a:off x="9525871" y="2798441"/>
            <a:ext cx="1643400"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10 – 100 au</a:t>
            </a:r>
          </a:p>
        </p:txBody>
      </p:sp>
      <p:sp>
        <p:nvSpPr>
          <p:cNvPr id="15" name="TextBox 14">
            <a:extLst>
              <a:ext uri="{FF2B5EF4-FFF2-40B4-BE49-F238E27FC236}">
                <a16:creationId xmlns:a16="http://schemas.microsoft.com/office/drawing/2014/main" id="{57431056-3DB7-86F0-CEDD-8B5983596430}"/>
              </a:ext>
            </a:extLst>
          </p:cNvPr>
          <p:cNvSpPr txBox="1"/>
          <p:nvPr/>
        </p:nvSpPr>
        <p:spPr>
          <a:xfrm>
            <a:off x="3304001" y="5647361"/>
            <a:ext cx="5933869"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The same trend is seen in BA and M type stars</a:t>
            </a:r>
          </a:p>
        </p:txBody>
      </p:sp>
      <p:sp>
        <p:nvSpPr>
          <p:cNvPr id="2" name="Title 2">
            <a:extLst>
              <a:ext uri="{FF2B5EF4-FFF2-40B4-BE49-F238E27FC236}">
                <a16:creationId xmlns:a16="http://schemas.microsoft.com/office/drawing/2014/main" id="{21BBF43F-CC85-86BB-1260-036DF2161779}"/>
              </a:ext>
            </a:extLst>
          </p:cNvPr>
          <p:cNvSpPr>
            <a:spLocks noGrp="1"/>
          </p:cNvSpPr>
          <p:nvPr>
            <p:ph type="title"/>
          </p:nvPr>
        </p:nvSpPr>
        <p:spPr>
          <a:xfrm>
            <a:off x="513826" y="132421"/>
            <a:ext cx="11211269" cy="752700"/>
          </a:xfrm>
        </p:spPr>
        <p:txBody>
          <a:bodyPr>
            <a:noAutofit/>
          </a:bodyPr>
          <a:lstStyle/>
          <a:p>
            <a:r>
              <a:rPr lang="en-US" sz="3200" dirty="0"/>
              <a:t>Direct imaging has probed GP/BD populations -&gt; demographics</a:t>
            </a:r>
          </a:p>
        </p:txBody>
      </p:sp>
      <p:sp>
        <p:nvSpPr>
          <p:cNvPr id="3" name="Rounded Rectangle 2">
            <a:extLst>
              <a:ext uri="{FF2B5EF4-FFF2-40B4-BE49-F238E27FC236}">
                <a16:creationId xmlns:a16="http://schemas.microsoft.com/office/drawing/2014/main" id="{F3E1342F-168F-46DA-28D8-BED04FC9E9CD}"/>
              </a:ext>
            </a:extLst>
          </p:cNvPr>
          <p:cNvSpPr/>
          <p:nvPr/>
        </p:nvSpPr>
        <p:spPr>
          <a:xfrm>
            <a:off x="1146743" y="5301859"/>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4" name="Rounded Rectangle 3">
            <a:extLst>
              <a:ext uri="{FF2B5EF4-FFF2-40B4-BE49-F238E27FC236}">
                <a16:creationId xmlns:a16="http://schemas.microsoft.com/office/drawing/2014/main" id="{F3338670-60AF-D373-D8CA-994DD3A0752A}"/>
              </a:ext>
            </a:extLst>
          </p:cNvPr>
          <p:cNvSpPr/>
          <p:nvPr/>
        </p:nvSpPr>
        <p:spPr>
          <a:xfrm rot="16200000">
            <a:off x="-1063612" y="3639708"/>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Occurrence rate</a:t>
            </a:r>
          </a:p>
        </p:txBody>
      </p:sp>
      <p:sp>
        <p:nvSpPr>
          <p:cNvPr id="6" name="Rounded Rectangle 5">
            <a:extLst>
              <a:ext uri="{FF2B5EF4-FFF2-40B4-BE49-F238E27FC236}">
                <a16:creationId xmlns:a16="http://schemas.microsoft.com/office/drawing/2014/main" id="{50001034-DB97-5679-9234-5B55448647E7}"/>
              </a:ext>
            </a:extLst>
          </p:cNvPr>
          <p:cNvSpPr/>
          <p:nvPr/>
        </p:nvSpPr>
        <p:spPr>
          <a:xfrm>
            <a:off x="5069498" y="5346061"/>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8" name="Rounded Rectangle 7">
            <a:extLst>
              <a:ext uri="{FF2B5EF4-FFF2-40B4-BE49-F238E27FC236}">
                <a16:creationId xmlns:a16="http://schemas.microsoft.com/office/drawing/2014/main" id="{6F9910EC-37E7-11C3-CDB6-D34499FE4068}"/>
              </a:ext>
            </a:extLst>
          </p:cNvPr>
          <p:cNvSpPr/>
          <p:nvPr/>
        </p:nvSpPr>
        <p:spPr>
          <a:xfrm>
            <a:off x="9032701" y="5346061"/>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16" name="Rounded Rectangle 15">
            <a:extLst>
              <a:ext uri="{FF2B5EF4-FFF2-40B4-BE49-F238E27FC236}">
                <a16:creationId xmlns:a16="http://schemas.microsoft.com/office/drawing/2014/main" id="{81AA9E5D-A759-BAB0-D700-41F92D5D5BE2}"/>
              </a:ext>
            </a:extLst>
          </p:cNvPr>
          <p:cNvSpPr/>
          <p:nvPr/>
        </p:nvSpPr>
        <p:spPr>
          <a:xfrm>
            <a:off x="537134" y="793918"/>
            <a:ext cx="3675232" cy="1247537"/>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Lower mass planets are more common</a:t>
            </a:r>
          </a:p>
        </p:txBody>
      </p:sp>
      <p:sp>
        <p:nvSpPr>
          <p:cNvPr id="17" name="Rounded Rectangle 16">
            <a:extLst>
              <a:ext uri="{FF2B5EF4-FFF2-40B4-BE49-F238E27FC236}">
                <a16:creationId xmlns:a16="http://schemas.microsoft.com/office/drawing/2014/main" id="{BD60EA06-9324-1B98-9B91-2803760B086F}"/>
              </a:ext>
            </a:extLst>
          </p:cNvPr>
          <p:cNvSpPr/>
          <p:nvPr/>
        </p:nvSpPr>
        <p:spPr>
          <a:xfrm>
            <a:off x="8311568" y="829672"/>
            <a:ext cx="3675232" cy="1247537"/>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Overall occurrence rate decreases with semi-major axis</a:t>
            </a:r>
          </a:p>
        </p:txBody>
      </p:sp>
      <p:sp>
        <p:nvSpPr>
          <p:cNvPr id="18" name="Oval 17">
            <a:extLst>
              <a:ext uri="{FF2B5EF4-FFF2-40B4-BE49-F238E27FC236}">
                <a16:creationId xmlns:a16="http://schemas.microsoft.com/office/drawing/2014/main" id="{0518713B-807B-82C9-949D-ECFCAE1E2BBD}"/>
              </a:ext>
            </a:extLst>
          </p:cNvPr>
          <p:cNvSpPr/>
          <p:nvPr/>
        </p:nvSpPr>
        <p:spPr>
          <a:xfrm>
            <a:off x="8052318" y="2104186"/>
            <a:ext cx="559837" cy="3372883"/>
          </a:xfrm>
          <a:prstGeom prst="ellipse">
            <a:avLst/>
          </a:prstGeom>
          <a:noFill/>
          <a:ln w="38100">
            <a:solidFill>
              <a:srgbClr val="1C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DABF244-D256-442A-C6D6-8305C37A892C}"/>
              </a:ext>
            </a:extLst>
          </p:cNvPr>
          <p:cNvSpPr/>
          <p:nvPr/>
        </p:nvSpPr>
        <p:spPr>
          <a:xfrm>
            <a:off x="222024" y="2077209"/>
            <a:ext cx="559837" cy="3372883"/>
          </a:xfrm>
          <a:prstGeom prst="ellipse">
            <a:avLst/>
          </a:prstGeom>
          <a:noFill/>
          <a:ln w="38100">
            <a:solidFill>
              <a:srgbClr val="1C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Slide Number Placeholder 19">
            <a:extLst>
              <a:ext uri="{FF2B5EF4-FFF2-40B4-BE49-F238E27FC236}">
                <a16:creationId xmlns:a16="http://schemas.microsoft.com/office/drawing/2014/main" id="{25630872-A81A-D92B-9ECF-754434F1211E}"/>
              </a:ext>
            </a:extLst>
          </p:cNvPr>
          <p:cNvSpPr>
            <a:spLocks noGrp="1"/>
          </p:cNvSpPr>
          <p:nvPr>
            <p:ph type="sldNum" sz="quarter" idx="4"/>
          </p:nvPr>
        </p:nvSpPr>
        <p:spPr/>
        <p:txBody>
          <a:bodyPr/>
          <a:lstStyle/>
          <a:p>
            <a:fld id="{ADD2A1D5-2242-2445-A787-A1ADAF4A1717}" type="slidenum">
              <a:rPr lang="en-US" smtClean="0"/>
              <a:t>52</a:t>
            </a:fld>
            <a:endParaRPr lang="en-US"/>
          </a:p>
        </p:txBody>
      </p:sp>
    </p:spTree>
    <p:extLst>
      <p:ext uri="{BB962C8B-B14F-4D97-AF65-F5344CB8AC3E}">
        <p14:creationId xmlns:p14="http://schemas.microsoft.com/office/powerpoint/2010/main" val="9006528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2260107-5315-344A-E20F-5273CF03659A}"/>
            </a:ext>
          </a:extLst>
        </p:cNvPr>
        <p:cNvGrpSpPr/>
        <p:nvPr/>
      </p:nvGrpSpPr>
      <p:grpSpPr>
        <a:xfrm>
          <a:off x="0" y="0"/>
          <a:ext cx="0" cy="0"/>
          <a:chOff x="0" y="0"/>
          <a:chExt cx="0" cy="0"/>
        </a:xfrm>
      </p:grpSpPr>
      <p:pic>
        <p:nvPicPr>
          <p:cNvPr id="9" name="Picture 8" descr="A graph of a number of points&#10;&#10;AI-generated content may be incorrect.">
            <a:extLst>
              <a:ext uri="{FF2B5EF4-FFF2-40B4-BE49-F238E27FC236}">
                <a16:creationId xmlns:a16="http://schemas.microsoft.com/office/drawing/2014/main" id="{7C9D977E-5C9D-4F8A-2721-CCA3BB49359E}"/>
              </a:ext>
            </a:extLst>
          </p:cNvPr>
          <p:cNvPicPr>
            <a:picLocks noChangeAspect="1"/>
          </p:cNvPicPr>
          <p:nvPr/>
        </p:nvPicPr>
        <p:blipFill>
          <a:blip r:embed="rId2"/>
          <a:stretch>
            <a:fillRect/>
          </a:stretch>
        </p:blipFill>
        <p:spPr>
          <a:xfrm>
            <a:off x="7827075" y="2021760"/>
            <a:ext cx="4268129" cy="3537196"/>
          </a:xfrm>
          <a:prstGeom prst="rect">
            <a:avLst/>
          </a:prstGeom>
        </p:spPr>
      </p:pic>
      <p:pic>
        <p:nvPicPr>
          <p:cNvPr id="7" name="Picture 6" descr="A graph of a number of numbers and a line&#10;&#10;AI-generated content may be incorrect.">
            <a:extLst>
              <a:ext uri="{FF2B5EF4-FFF2-40B4-BE49-F238E27FC236}">
                <a16:creationId xmlns:a16="http://schemas.microsoft.com/office/drawing/2014/main" id="{AEBEF1B5-2346-562E-6693-D3761506F1E7}"/>
              </a:ext>
            </a:extLst>
          </p:cNvPr>
          <p:cNvPicPr>
            <a:picLocks noChangeAspect="1"/>
          </p:cNvPicPr>
          <p:nvPr/>
        </p:nvPicPr>
        <p:blipFill>
          <a:blip r:embed="rId3"/>
          <a:stretch>
            <a:fillRect/>
          </a:stretch>
        </p:blipFill>
        <p:spPr>
          <a:xfrm>
            <a:off x="4019550" y="2104186"/>
            <a:ext cx="4152899" cy="3460749"/>
          </a:xfrm>
          <a:prstGeom prst="rect">
            <a:avLst/>
          </a:prstGeom>
        </p:spPr>
      </p:pic>
      <p:pic>
        <p:nvPicPr>
          <p:cNvPr id="5" name="Picture 4" descr="A graph of a number of numbers and a line&#10;&#10;AI-generated content may be incorrect.">
            <a:extLst>
              <a:ext uri="{FF2B5EF4-FFF2-40B4-BE49-F238E27FC236}">
                <a16:creationId xmlns:a16="http://schemas.microsoft.com/office/drawing/2014/main" id="{446F8DF6-3D29-7A2E-8DB0-A9942F009323}"/>
              </a:ext>
            </a:extLst>
          </p:cNvPr>
          <p:cNvPicPr>
            <a:picLocks noChangeAspect="1"/>
          </p:cNvPicPr>
          <p:nvPr/>
        </p:nvPicPr>
        <p:blipFill>
          <a:blip r:embed="rId4"/>
          <a:stretch>
            <a:fillRect/>
          </a:stretch>
        </p:blipFill>
        <p:spPr>
          <a:xfrm>
            <a:off x="96795" y="2062442"/>
            <a:ext cx="4152899" cy="3496514"/>
          </a:xfrm>
          <a:prstGeom prst="rect">
            <a:avLst/>
          </a:prstGeom>
        </p:spPr>
      </p:pic>
      <p:sp>
        <p:nvSpPr>
          <p:cNvPr id="10" name="Rounded Rectangle 9">
            <a:extLst>
              <a:ext uri="{FF2B5EF4-FFF2-40B4-BE49-F238E27FC236}">
                <a16:creationId xmlns:a16="http://schemas.microsoft.com/office/drawing/2014/main" id="{B2ABA563-F7D5-4B6E-A5A7-232D0452DBAD}"/>
              </a:ext>
            </a:extLst>
          </p:cNvPr>
          <p:cNvSpPr/>
          <p:nvPr/>
        </p:nvSpPr>
        <p:spPr>
          <a:xfrm>
            <a:off x="4295437" y="1104687"/>
            <a:ext cx="3601124"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tx1"/>
                </a:solidFill>
                <a:latin typeface="Baskerville" panose="02020502070401020303" pitchFamily="18" charset="0"/>
                <a:ea typeface="Baskerville" panose="02020502070401020303" pitchFamily="18" charset="0"/>
              </a:rPr>
              <a:t>For FGK stars</a:t>
            </a:r>
          </a:p>
        </p:txBody>
      </p:sp>
      <p:sp>
        <p:nvSpPr>
          <p:cNvPr id="11" name="TextBox 10">
            <a:extLst>
              <a:ext uri="{FF2B5EF4-FFF2-40B4-BE49-F238E27FC236}">
                <a16:creationId xmlns:a16="http://schemas.microsoft.com/office/drawing/2014/main" id="{E515B1AE-1EFE-A2A0-43D0-C2CCC35A594E}"/>
              </a:ext>
            </a:extLst>
          </p:cNvPr>
          <p:cNvSpPr txBox="1"/>
          <p:nvPr/>
        </p:nvSpPr>
        <p:spPr>
          <a:xfrm>
            <a:off x="656156" y="1068211"/>
            <a:ext cx="2728953"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Meyer, Li et al. 2025</a:t>
            </a:r>
          </a:p>
        </p:txBody>
      </p:sp>
      <p:sp>
        <p:nvSpPr>
          <p:cNvPr id="12" name="TextBox 11">
            <a:extLst>
              <a:ext uri="{FF2B5EF4-FFF2-40B4-BE49-F238E27FC236}">
                <a16:creationId xmlns:a16="http://schemas.microsoft.com/office/drawing/2014/main" id="{9C4566F9-86F3-395C-AD08-1EFDE8FBEC8E}"/>
              </a:ext>
            </a:extLst>
          </p:cNvPr>
          <p:cNvSpPr txBox="1"/>
          <p:nvPr/>
        </p:nvSpPr>
        <p:spPr>
          <a:xfrm>
            <a:off x="1695577" y="2798442"/>
            <a:ext cx="1412566"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0.1 – 1 au</a:t>
            </a:r>
          </a:p>
        </p:txBody>
      </p:sp>
      <p:sp>
        <p:nvSpPr>
          <p:cNvPr id="13" name="TextBox 12">
            <a:extLst>
              <a:ext uri="{FF2B5EF4-FFF2-40B4-BE49-F238E27FC236}">
                <a16:creationId xmlns:a16="http://schemas.microsoft.com/office/drawing/2014/main" id="{BC939AB5-7EC6-B805-75E2-C6F398F11C49}"/>
              </a:ext>
            </a:extLst>
          </p:cNvPr>
          <p:cNvSpPr txBox="1"/>
          <p:nvPr/>
        </p:nvSpPr>
        <p:spPr>
          <a:xfrm>
            <a:off x="5603116" y="2798442"/>
            <a:ext cx="1335622"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1 – 10 au</a:t>
            </a:r>
          </a:p>
        </p:txBody>
      </p:sp>
      <p:sp>
        <p:nvSpPr>
          <p:cNvPr id="14" name="TextBox 13">
            <a:extLst>
              <a:ext uri="{FF2B5EF4-FFF2-40B4-BE49-F238E27FC236}">
                <a16:creationId xmlns:a16="http://schemas.microsoft.com/office/drawing/2014/main" id="{9385F770-9959-2D12-62C4-1D26E55A66FB}"/>
              </a:ext>
            </a:extLst>
          </p:cNvPr>
          <p:cNvSpPr txBox="1"/>
          <p:nvPr/>
        </p:nvSpPr>
        <p:spPr>
          <a:xfrm>
            <a:off x="9525871" y="2798441"/>
            <a:ext cx="1643400"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10 – 100 au</a:t>
            </a:r>
          </a:p>
        </p:txBody>
      </p:sp>
      <p:sp>
        <p:nvSpPr>
          <p:cNvPr id="15" name="TextBox 14">
            <a:extLst>
              <a:ext uri="{FF2B5EF4-FFF2-40B4-BE49-F238E27FC236}">
                <a16:creationId xmlns:a16="http://schemas.microsoft.com/office/drawing/2014/main" id="{A9AF8B5C-28DD-BCC0-0277-DCF49E7F5B88}"/>
              </a:ext>
            </a:extLst>
          </p:cNvPr>
          <p:cNvSpPr txBox="1"/>
          <p:nvPr/>
        </p:nvSpPr>
        <p:spPr>
          <a:xfrm>
            <a:off x="3304001" y="5647361"/>
            <a:ext cx="5933869"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The same trend is seen in BA and M type stars</a:t>
            </a:r>
          </a:p>
        </p:txBody>
      </p:sp>
      <p:sp>
        <p:nvSpPr>
          <p:cNvPr id="2" name="Title 2">
            <a:extLst>
              <a:ext uri="{FF2B5EF4-FFF2-40B4-BE49-F238E27FC236}">
                <a16:creationId xmlns:a16="http://schemas.microsoft.com/office/drawing/2014/main" id="{1D270BB2-B16A-3C8F-75AD-1AD9DE71518F}"/>
              </a:ext>
            </a:extLst>
          </p:cNvPr>
          <p:cNvSpPr>
            <a:spLocks noGrp="1"/>
          </p:cNvSpPr>
          <p:nvPr>
            <p:ph type="title"/>
          </p:nvPr>
        </p:nvSpPr>
        <p:spPr>
          <a:xfrm>
            <a:off x="513826" y="132421"/>
            <a:ext cx="11211269" cy="752700"/>
          </a:xfrm>
        </p:spPr>
        <p:txBody>
          <a:bodyPr>
            <a:noAutofit/>
          </a:bodyPr>
          <a:lstStyle/>
          <a:p>
            <a:r>
              <a:rPr lang="en-US" sz="3200" dirty="0"/>
              <a:t>Direct imaging has probed GP/BD populations -&gt; demographics</a:t>
            </a:r>
          </a:p>
        </p:txBody>
      </p:sp>
      <p:sp>
        <p:nvSpPr>
          <p:cNvPr id="3" name="Rounded Rectangle 2">
            <a:extLst>
              <a:ext uri="{FF2B5EF4-FFF2-40B4-BE49-F238E27FC236}">
                <a16:creationId xmlns:a16="http://schemas.microsoft.com/office/drawing/2014/main" id="{2D610E89-C693-F9B5-BAAF-CA25B60CD427}"/>
              </a:ext>
            </a:extLst>
          </p:cNvPr>
          <p:cNvSpPr/>
          <p:nvPr/>
        </p:nvSpPr>
        <p:spPr>
          <a:xfrm>
            <a:off x="1146743" y="5301859"/>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4" name="Rounded Rectangle 3">
            <a:extLst>
              <a:ext uri="{FF2B5EF4-FFF2-40B4-BE49-F238E27FC236}">
                <a16:creationId xmlns:a16="http://schemas.microsoft.com/office/drawing/2014/main" id="{7E12758E-952D-8AE8-A9CC-F8CAA1DAD3F9}"/>
              </a:ext>
            </a:extLst>
          </p:cNvPr>
          <p:cNvSpPr/>
          <p:nvPr/>
        </p:nvSpPr>
        <p:spPr>
          <a:xfrm rot="16200000">
            <a:off x="-1063612" y="3639708"/>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Occurrence rate</a:t>
            </a:r>
          </a:p>
        </p:txBody>
      </p:sp>
      <p:sp>
        <p:nvSpPr>
          <p:cNvPr id="6" name="Rounded Rectangle 5">
            <a:extLst>
              <a:ext uri="{FF2B5EF4-FFF2-40B4-BE49-F238E27FC236}">
                <a16:creationId xmlns:a16="http://schemas.microsoft.com/office/drawing/2014/main" id="{6AC26915-50B3-93F1-050C-D5D952CD44FB}"/>
              </a:ext>
            </a:extLst>
          </p:cNvPr>
          <p:cNvSpPr/>
          <p:nvPr/>
        </p:nvSpPr>
        <p:spPr>
          <a:xfrm>
            <a:off x="5069498" y="5346061"/>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8" name="Rounded Rectangle 7">
            <a:extLst>
              <a:ext uri="{FF2B5EF4-FFF2-40B4-BE49-F238E27FC236}">
                <a16:creationId xmlns:a16="http://schemas.microsoft.com/office/drawing/2014/main" id="{08185906-5BE1-58FF-80C5-913831361918}"/>
              </a:ext>
            </a:extLst>
          </p:cNvPr>
          <p:cNvSpPr/>
          <p:nvPr/>
        </p:nvSpPr>
        <p:spPr>
          <a:xfrm>
            <a:off x="9032701" y="5346061"/>
            <a:ext cx="2510234" cy="3013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dirty="0">
                <a:solidFill>
                  <a:schemeClr val="tx1"/>
                </a:solidFill>
                <a:latin typeface="Baskerville" panose="02020502070401020303" pitchFamily="18" charset="0"/>
                <a:ea typeface="Baskerville" panose="02020502070401020303" pitchFamily="18" charset="0"/>
              </a:rPr>
              <a:t>Planet/star mass ratio</a:t>
            </a:r>
          </a:p>
        </p:txBody>
      </p:sp>
      <p:sp>
        <p:nvSpPr>
          <p:cNvPr id="16" name="Rounded Rectangle 15">
            <a:extLst>
              <a:ext uri="{FF2B5EF4-FFF2-40B4-BE49-F238E27FC236}">
                <a16:creationId xmlns:a16="http://schemas.microsoft.com/office/drawing/2014/main" id="{A5A852A0-C956-BAA8-5F43-6B45F7B73A15}"/>
              </a:ext>
            </a:extLst>
          </p:cNvPr>
          <p:cNvSpPr/>
          <p:nvPr/>
        </p:nvSpPr>
        <p:spPr>
          <a:xfrm>
            <a:off x="537134" y="793918"/>
            <a:ext cx="3675232" cy="1247537"/>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Lower mass planets are more common</a:t>
            </a:r>
          </a:p>
        </p:txBody>
      </p:sp>
      <p:sp>
        <p:nvSpPr>
          <p:cNvPr id="17" name="Rounded Rectangle 16">
            <a:extLst>
              <a:ext uri="{FF2B5EF4-FFF2-40B4-BE49-F238E27FC236}">
                <a16:creationId xmlns:a16="http://schemas.microsoft.com/office/drawing/2014/main" id="{C7325A74-78B1-2B98-9234-16A275617169}"/>
              </a:ext>
            </a:extLst>
          </p:cNvPr>
          <p:cNvSpPr/>
          <p:nvPr/>
        </p:nvSpPr>
        <p:spPr>
          <a:xfrm>
            <a:off x="8311568" y="829672"/>
            <a:ext cx="3675232" cy="1247537"/>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Overall occurrence rate decreases with semi-major axis</a:t>
            </a:r>
          </a:p>
        </p:txBody>
      </p:sp>
      <p:sp>
        <p:nvSpPr>
          <p:cNvPr id="18" name="Oval 17">
            <a:extLst>
              <a:ext uri="{FF2B5EF4-FFF2-40B4-BE49-F238E27FC236}">
                <a16:creationId xmlns:a16="http://schemas.microsoft.com/office/drawing/2014/main" id="{C5E99358-D11F-36D9-EDC1-6CDC84D1C2C4}"/>
              </a:ext>
            </a:extLst>
          </p:cNvPr>
          <p:cNvSpPr/>
          <p:nvPr/>
        </p:nvSpPr>
        <p:spPr>
          <a:xfrm>
            <a:off x="8052318" y="2104186"/>
            <a:ext cx="559837" cy="3372883"/>
          </a:xfrm>
          <a:prstGeom prst="ellipse">
            <a:avLst/>
          </a:prstGeom>
          <a:noFill/>
          <a:ln w="38100">
            <a:solidFill>
              <a:srgbClr val="1C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8BCC5094-5E90-64CF-E4E3-4619ED206EEC}"/>
              </a:ext>
            </a:extLst>
          </p:cNvPr>
          <p:cNvSpPr/>
          <p:nvPr/>
        </p:nvSpPr>
        <p:spPr>
          <a:xfrm>
            <a:off x="222024" y="2077209"/>
            <a:ext cx="559837" cy="3372883"/>
          </a:xfrm>
          <a:prstGeom prst="ellipse">
            <a:avLst/>
          </a:prstGeom>
          <a:noFill/>
          <a:ln w="38100">
            <a:solidFill>
              <a:srgbClr val="1C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ounded Rectangle 19">
            <a:extLst>
              <a:ext uri="{FF2B5EF4-FFF2-40B4-BE49-F238E27FC236}">
                <a16:creationId xmlns:a16="http://schemas.microsoft.com/office/drawing/2014/main" id="{3B0B5089-704A-DCC8-3CAE-692EC38D87F0}"/>
              </a:ext>
            </a:extLst>
          </p:cNvPr>
          <p:cNvSpPr/>
          <p:nvPr/>
        </p:nvSpPr>
        <p:spPr>
          <a:xfrm>
            <a:off x="2173244" y="3029273"/>
            <a:ext cx="7985277" cy="1247537"/>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Different formation pathways for these different populations?</a:t>
            </a:r>
          </a:p>
        </p:txBody>
      </p:sp>
      <p:sp>
        <p:nvSpPr>
          <p:cNvPr id="21" name="Slide Number Placeholder 20">
            <a:extLst>
              <a:ext uri="{FF2B5EF4-FFF2-40B4-BE49-F238E27FC236}">
                <a16:creationId xmlns:a16="http://schemas.microsoft.com/office/drawing/2014/main" id="{00436050-C6DB-1D43-4713-3D19B3D5B5DB}"/>
              </a:ext>
            </a:extLst>
          </p:cNvPr>
          <p:cNvSpPr>
            <a:spLocks noGrp="1"/>
          </p:cNvSpPr>
          <p:nvPr>
            <p:ph type="sldNum" sz="quarter" idx="4"/>
          </p:nvPr>
        </p:nvSpPr>
        <p:spPr/>
        <p:txBody>
          <a:bodyPr/>
          <a:lstStyle/>
          <a:p>
            <a:fld id="{ADD2A1D5-2242-2445-A787-A1ADAF4A1717}" type="slidenum">
              <a:rPr lang="en-US" smtClean="0"/>
              <a:t>53</a:t>
            </a:fld>
            <a:endParaRPr lang="en-US"/>
          </a:p>
        </p:txBody>
      </p:sp>
    </p:spTree>
    <p:extLst>
      <p:ext uri="{BB962C8B-B14F-4D97-AF65-F5344CB8AC3E}">
        <p14:creationId xmlns:p14="http://schemas.microsoft.com/office/powerpoint/2010/main" val="302941411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44562D-835F-9930-14C8-A9581429D701}"/>
            </a:ext>
          </a:extLst>
        </p:cNvPr>
        <p:cNvGrpSpPr/>
        <p:nvPr/>
      </p:nvGrpSpPr>
      <p:grpSpPr>
        <a:xfrm>
          <a:off x="0" y="0"/>
          <a:ext cx="0" cy="0"/>
          <a:chOff x="0" y="0"/>
          <a:chExt cx="0" cy="0"/>
        </a:xfrm>
      </p:grpSpPr>
      <p:pic>
        <p:nvPicPr>
          <p:cNvPr id="5" name="Content Placeholder 4" descr="A black and white drawing of a planet&#10;&#10;AI-generated content may be incorrect.">
            <a:extLst>
              <a:ext uri="{FF2B5EF4-FFF2-40B4-BE49-F238E27FC236}">
                <a16:creationId xmlns:a16="http://schemas.microsoft.com/office/drawing/2014/main" id="{08ACADE1-C247-145A-D00B-B627913D84D1}"/>
              </a:ext>
            </a:extLst>
          </p:cNvPr>
          <p:cNvPicPr>
            <a:picLocks noGrp="1" noChangeAspect="1"/>
          </p:cNvPicPr>
          <p:nvPr>
            <p:ph idx="1"/>
          </p:nvPr>
        </p:nvPicPr>
        <p:blipFill>
          <a:blip r:embed="rId2"/>
          <a:stretch>
            <a:fillRect/>
          </a:stretch>
        </p:blipFill>
        <p:spPr>
          <a:xfrm>
            <a:off x="1812429" y="2010874"/>
            <a:ext cx="1081122" cy="1081122"/>
          </a:xfrm>
        </p:spPr>
      </p:pic>
      <p:sp>
        <p:nvSpPr>
          <p:cNvPr id="3" name="Title 2">
            <a:extLst>
              <a:ext uri="{FF2B5EF4-FFF2-40B4-BE49-F238E27FC236}">
                <a16:creationId xmlns:a16="http://schemas.microsoft.com/office/drawing/2014/main" id="{E57B3C29-482C-B54C-55FB-7985846F3B54}"/>
              </a:ext>
            </a:extLst>
          </p:cNvPr>
          <p:cNvSpPr>
            <a:spLocks noGrp="1"/>
          </p:cNvSpPr>
          <p:nvPr>
            <p:ph type="title"/>
          </p:nvPr>
        </p:nvSpPr>
        <p:spPr/>
        <p:txBody>
          <a:bodyPr>
            <a:noAutofit/>
          </a:bodyPr>
          <a:lstStyle/>
          <a:p>
            <a:r>
              <a:rPr lang="en-US" sz="3600" dirty="0"/>
              <a:t>Tests of formation pathways -&gt; top down or bottom up?</a:t>
            </a:r>
          </a:p>
        </p:txBody>
      </p:sp>
      <p:grpSp>
        <p:nvGrpSpPr>
          <p:cNvPr id="14" name="Group 13">
            <a:extLst>
              <a:ext uri="{FF2B5EF4-FFF2-40B4-BE49-F238E27FC236}">
                <a16:creationId xmlns:a16="http://schemas.microsoft.com/office/drawing/2014/main" id="{312B433F-183A-59C7-67CA-11526D3F5DE6}"/>
              </a:ext>
            </a:extLst>
          </p:cNvPr>
          <p:cNvGrpSpPr/>
          <p:nvPr/>
        </p:nvGrpSpPr>
        <p:grpSpPr>
          <a:xfrm>
            <a:off x="1426171" y="2404084"/>
            <a:ext cx="1862172" cy="337851"/>
            <a:chOff x="627297" y="2976891"/>
            <a:chExt cx="1862172" cy="337851"/>
          </a:xfrm>
        </p:grpSpPr>
        <p:sp>
          <p:nvSpPr>
            <p:cNvPr id="7" name="Oval 6">
              <a:extLst>
                <a:ext uri="{FF2B5EF4-FFF2-40B4-BE49-F238E27FC236}">
                  <a16:creationId xmlns:a16="http://schemas.microsoft.com/office/drawing/2014/main" id="{70911C81-882F-B149-28C8-1F53A6D27E9D}"/>
                </a:ext>
              </a:extLst>
            </p:cNvPr>
            <p:cNvSpPr/>
            <p:nvPr/>
          </p:nvSpPr>
          <p:spPr>
            <a:xfrm>
              <a:off x="627297" y="3155992"/>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1DA15BD2-00B8-2FB0-BD9B-02B6B9E287EF}"/>
                </a:ext>
              </a:extLst>
            </p:cNvPr>
            <p:cNvSpPr/>
            <p:nvPr/>
          </p:nvSpPr>
          <p:spPr>
            <a:xfrm>
              <a:off x="954322" y="2976891"/>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A17A0C2-0F6A-143C-9B3D-EFCD0BD42A2E}"/>
                </a:ext>
              </a:extLst>
            </p:cNvPr>
            <p:cNvSpPr/>
            <p:nvPr/>
          </p:nvSpPr>
          <p:spPr>
            <a:xfrm>
              <a:off x="2098944" y="3092492"/>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D4A423CE-CA46-A732-3E7A-D0CBDAC74C8C}"/>
                </a:ext>
              </a:extLst>
            </p:cNvPr>
            <p:cNvSpPr/>
            <p:nvPr/>
          </p:nvSpPr>
          <p:spPr>
            <a:xfrm>
              <a:off x="970197" y="3219492"/>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41407DD4-823E-BD71-C041-31F5F876A9A0}"/>
                </a:ext>
              </a:extLst>
            </p:cNvPr>
            <p:cNvSpPr/>
            <p:nvPr/>
          </p:nvSpPr>
          <p:spPr>
            <a:xfrm>
              <a:off x="2264044" y="3251242"/>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0892630-8A74-CA4C-0276-861EECA42207}"/>
                </a:ext>
              </a:extLst>
            </p:cNvPr>
            <p:cNvSpPr/>
            <p:nvPr/>
          </p:nvSpPr>
          <p:spPr>
            <a:xfrm>
              <a:off x="2425969" y="2976891"/>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a:extLst>
              <a:ext uri="{FF2B5EF4-FFF2-40B4-BE49-F238E27FC236}">
                <a16:creationId xmlns:a16="http://schemas.microsoft.com/office/drawing/2014/main" id="{11991210-8DAC-6CF0-E733-09A963D29E17}"/>
              </a:ext>
            </a:extLst>
          </p:cNvPr>
          <p:cNvSpPr/>
          <p:nvPr/>
        </p:nvSpPr>
        <p:spPr>
          <a:xfrm>
            <a:off x="838998" y="1020544"/>
            <a:ext cx="2530609"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Core accretion</a:t>
            </a:r>
          </a:p>
        </p:txBody>
      </p:sp>
      <p:pic>
        <p:nvPicPr>
          <p:cNvPr id="17" name="Picture 16" descr="A blue circle with a black circle with a black circle with a black circle with a black circle with a black circle with a black circle with a black circle with a black circle with a black circle&#10;&#10;AI-generated content may be incorrect.">
            <a:extLst>
              <a:ext uri="{FF2B5EF4-FFF2-40B4-BE49-F238E27FC236}">
                <a16:creationId xmlns:a16="http://schemas.microsoft.com/office/drawing/2014/main" id="{11E2AD80-330E-6795-C7C9-510BCBD8CD31}"/>
              </a:ext>
            </a:extLst>
          </p:cNvPr>
          <p:cNvPicPr>
            <a:picLocks noChangeAspect="1"/>
          </p:cNvPicPr>
          <p:nvPr/>
        </p:nvPicPr>
        <p:blipFill>
          <a:blip r:embed="rId3"/>
          <a:stretch>
            <a:fillRect/>
          </a:stretch>
        </p:blipFill>
        <p:spPr>
          <a:xfrm>
            <a:off x="1172667" y="3759557"/>
            <a:ext cx="2360645" cy="2360645"/>
          </a:xfrm>
          <a:prstGeom prst="rect">
            <a:avLst/>
          </a:prstGeom>
        </p:spPr>
      </p:pic>
      <p:sp>
        <p:nvSpPr>
          <p:cNvPr id="18" name="TextBox 17">
            <a:extLst>
              <a:ext uri="{FF2B5EF4-FFF2-40B4-BE49-F238E27FC236}">
                <a16:creationId xmlns:a16="http://schemas.microsoft.com/office/drawing/2014/main" id="{E7BBB106-F940-181D-B2A7-97D3AC565DFF}"/>
              </a:ext>
            </a:extLst>
          </p:cNvPr>
          <p:cNvSpPr txBox="1"/>
          <p:nvPr/>
        </p:nvSpPr>
        <p:spPr>
          <a:xfrm>
            <a:off x="118205" y="1963739"/>
            <a:ext cx="1351139" cy="400110"/>
          </a:xfrm>
          <a:prstGeom prst="rect">
            <a:avLst/>
          </a:prstGeom>
          <a:noFill/>
        </p:spPr>
        <p:txBody>
          <a:bodyPr wrap="none" rtlCol="0">
            <a:spAutoFit/>
          </a:bodyPr>
          <a:lstStyle/>
          <a:p>
            <a:pPr algn="ctr"/>
            <a:r>
              <a:rPr lang="en-US" sz="2000" dirty="0">
                <a:latin typeface="Baskerville" panose="02020502070401020303" pitchFamily="18" charset="0"/>
                <a:ea typeface="Baskerville" panose="02020502070401020303" pitchFamily="18" charset="0"/>
              </a:rPr>
              <a:t>Core forms</a:t>
            </a:r>
          </a:p>
        </p:txBody>
      </p:sp>
      <p:sp>
        <p:nvSpPr>
          <p:cNvPr id="19" name="TextBox 18">
            <a:extLst>
              <a:ext uri="{FF2B5EF4-FFF2-40B4-BE49-F238E27FC236}">
                <a16:creationId xmlns:a16="http://schemas.microsoft.com/office/drawing/2014/main" id="{F41CFE8E-3000-1DA9-5F18-133D496549D2}"/>
              </a:ext>
            </a:extLst>
          </p:cNvPr>
          <p:cNvSpPr txBox="1"/>
          <p:nvPr/>
        </p:nvSpPr>
        <p:spPr>
          <a:xfrm>
            <a:off x="546201" y="2962247"/>
            <a:ext cx="1886939" cy="707886"/>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Accretes planetesimals</a:t>
            </a:r>
          </a:p>
        </p:txBody>
      </p:sp>
      <p:sp>
        <p:nvSpPr>
          <p:cNvPr id="20" name="TextBox 19">
            <a:extLst>
              <a:ext uri="{FF2B5EF4-FFF2-40B4-BE49-F238E27FC236}">
                <a16:creationId xmlns:a16="http://schemas.microsoft.com/office/drawing/2014/main" id="{D110550C-A707-38CC-340B-9713E679D701}"/>
              </a:ext>
            </a:extLst>
          </p:cNvPr>
          <p:cNvSpPr txBox="1"/>
          <p:nvPr/>
        </p:nvSpPr>
        <p:spPr>
          <a:xfrm>
            <a:off x="108226" y="3817859"/>
            <a:ext cx="1540836" cy="707886"/>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Accretes gas and dust</a:t>
            </a:r>
          </a:p>
        </p:txBody>
      </p:sp>
      <p:sp>
        <p:nvSpPr>
          <p:cNvPr id="21" name="TextBox 20">
            <a:extLst>
              <a:ext uri="{FF2B5EF4-FFF2-40B4-BE49-F238E27FC236}">
                <a16:creationId xmlns:a16="http://schemas.microsoft.com/office/drawing/2014/main" id="{4CCAC7C7-29E2-C987-EC3E-22BFE71EB7AD}"/>
              </a:ext>
            </a:extLst>
          </p:cNvPr>
          <p:cNvSpPr txBox="1"/>
          <p:nvPr/>
        </p:nvSpPr>
        <p:spPr>
          <a:xfrm>
            <a:off x="131765" y="5231559"/>
            <a:ext cx="1608519" cy="707886"/>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Runaway gas accretion</a:t>
            </a:r>
          </a:p>
        </p:txBody>
      </p:sp>
      <p:sp>
        <p:nvSpPr>
          <p:cNvPr id="22" name="Rounded Rectangle 21">
            <a:extLst>
              <a:ext uri="{FF2B5EF4-FFF2-40B4-BE49-F238E27FC236}">
                <a16:creationId xmlns:a16="http://schemas.microsoft.com/office/drawing/2014/main" id="{70E43925-7441-D04F-9272-68DEABB32280}"/>
              </a:ext>
            </a:extLst>
          </p:cNvPr>
          <p:cNvSpPr/>
          <p:nvPr/>
        </p:nvSpPr>
        <p:spPr>
          <a:xfrm>
            <a:off x="4093104" y="1035495"/>
            <a:ext cx="3397497" cy="11579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Disk Gravitational Instability</a:t>
            </a:r>
          </a:p>
        </p:txBody>
      </p:sp>
      <p:sp>
        <p:nvSpPr>
          <p:cNvPr id="23" name="Freeform 22">
            <a:extLst>
              <a:ext uri="{FF2B5EF4-FFF2-40B4-BE49-F238E27FC236}">
                <a16:creationId xmlns:a16="http://schemas.microsoft.com/office/drawing/2014/main" id="{2D0344F9-8C5A-6F09-5140-145A815FE673}"/>
              </a:ext>
            </a:extLst>
          </p:cNvPr>
          <p:cNvSpPr/>
          <p:nvPr/>
        </p:nvSpPr>
        <p:spPr>
          <a:xfrm>
            <a:off x="253309" y="2473399"/>
            <a:ext cx="494677" cy="943786"/>
          </a:xfrm>
          <a:custGeom>
            <a:avLst/>
            <a:gdLst>
              <a:gd name="connsiteX0" fmla="*/ 212629 w 494677"/>
              <a:gd name="connsiteY0" fmla="*/ 0 h 943786"/>
              <a:gd name="connsiteX1" fmla="*/ 7355 w 494677"/>
              <a:gd name="connsiteY1" fmla="*/ 429208 h 943786"/>
              <a:gd name="connsiteX2" fmla="*/ 445894 w 494677"/>
              <a:gd name="connsiteY2" fmla="*/ 895738 h 943786"/>
              <a:gd name="connsiteX3" fmla="*/ 464555 w 494677"/>
              <a:gd name="connsiteY3" fmla="*/ 905069 h 943786"/>
            </a:gdLst>
            <a:ahLst/>
            <a:cxnLst>
              <a:cxn ang="0">
                <a:pos x="connsiteX0" y="connsiteY0"/>
              </a:cxn>
              <a:cxn ang="0">
                <a:pos x="connsiteX1" y="connsiteY1"/>
              </a:cxn>
              <a:cxn ang="0">
                <a:pos x="connsiteX2" y="connsiteY2"/>
              </a:cxn>
              <a:cxn ang="0">
                <a:pos x="connsiteX3" y="connsiteY3"/>
              </a:cxn>
            </a:cxnLst>
            <a:rect l="l" t="t" r="r" b="b"/>
            <a:pathLst>
              <a:path w="494677" h="943786">
                <a:moveTo>
                  <a:pt x="212629" y="0"/>
                </a:moveTo>
                <a:cubicBezTo>
                  <a:pt x="90553" y="139959"/>
                  <a:pt x="-31522" y="279918"/>
                  <a:pt x="7355" y="429208"/>
                </a:cubicBezTo>
                <a:cubicBezTo>
                  <a:pt x="46232" y="578498"/>
                  <a:pt x="369694" y="816428"/>
                  <a:pt x="445894" y="895738"/>
                </a:cubicBezTo>
                <a:cubicBezTo>
                  <a:pt x="522094" y="975048"/>
                  <a:pt x="493324" y="940058"/>
                  <a:pt x="464555" y="905069"/>
                </a:cubicBezTo>
              </a:path>
            </a:pathLst>
          </a:custGeom>
          <a:noFill/>
          <a:ln w="57150">
            <a:solidFill>
              <a:srgbClr val="1C90F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59A58BD6-3CB2-316E-B101-C64C3266A66A}"/>
              </a:ext>
            </a:extLst>
          </p:cNvPr>
          <p:cNvSpPr/>
          <p:nvPr/>
        </p:nvSpPr>
        <p:spPr>
          <a:xfrm rot="5400000">
            <a:off x="1581412" y="3564759"/>
            <a:ext cx="502316" cy="557187"/>
          </a:xfrm>
          <a:custGeom>
            <a:avLst/>
            <a:gdLst>
              <a:gd name="connsiteX0" fmla="*/ 0 w 793102"/>
              <a:gd name="connsiteY0" fmla="*/ 103372 h 150025"/>
              <a:gd name="connsiteX1" fmla="*/ 317241 w 793102"/>
              <a:gd name="connsiteY1" fmla="*/ 735 h 150025"/>
              <a:gd name="connsiteX2" fmla="*/ 793102 w 793102"/>
              <a:gd name="connsiteY2" fmla="*/ 150025 h 150025"/>
            </a:gdLst>
            <a:ahLst/>
            <a:cxnLst>
              <a:cxn ang="0">
                <a:pos x="connsiteX0" y="connsiteY0"/>
              </a:cxn>
              <a:cxn ang="0">
                <a:pos x="connsiteX1" y="connsiteY1"/>
              </a:cxn>
              <a:cxn ang="0">
                <a:pos x="connsiteX2" y="connsiteY2"/>
              </a:cxn>
            </a:cxnLst>
            <a:rect l="l" t="t" r="r" b="b"/>
            <a:pathLst>
              <a:path w="793102" h="150025">
                <a:moveTo>
                  <a:pt x="0" y="103372"/>
                </a:moveTo>
                <a:cubicBezTo>
                  <a:pt x="92528" y="48165"/>
                  <a:pt x="185057" y="-7041"/>
                  <a:pt x="317241" y="735"/>
                </a:cubicBezTo>
                <a:cubicBezTo>
                  <a:pt x="449425" y="8511"/>
                  <a:pt x="704461" y="109592"/>
                  <a:pt x="793102" y="150025"/>
                </a:cubicBezTo>
              </a:path>
            </a:pathLst>
          </a:custGeom>
          <a:noFill/>
          <a:ln w="57150">
            <a:solidFill>
              <a:srgbClr val="1C90F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402B2A27-A884-7CAD-4E8F-5E7B0F56CB1D}"/>
              </a:ext>
            </a:extLst>
          </p:cNvPr>
          <p:cNvSpPr/>
          <p:nvPr/>
        </p:nvSpPr>
        <p:spPr>
          <a:xfrm flipH="1">
            <a:off x="70259" y="4242514"/>
            <a:ext cx="326675" cy="989045"/>
          </a:xfrm>
          <a:custGeom>
            <a:avLst/>
            <a:gdLst>
              <a:gd name="connsiteX0" fmla="*/ 0 w 326675"/>
              <a:gd name="connsiteY0" fmla="*/ 0 h 989045"/>
              <a:gd name="connsiteX1" fmla="*/ 326571 w 326675"/>
              <a:gd name="connsiteY1" fmla="*/ 354563 h 989045"/>
              <a:gd name="connsiteX2" fmla="*/ 27992 w 326675"/>
              <a:gd name="connsiteY2" fmla="*/ 989045 h 989045"/>
            </a:gdLst>
            <a:ahLst/>
            <a:cxnLst>
              <a:cxn ang="0">
                <a:pos x="connsiteX0" y="connsiteY0"/>
              </a:cxn>
              <a:cxn ang="0">
                <a:pos x="connsiteX1" y="connsiteY1"/>
              </a:cxn>
              <a:cxn ang="0">
                <a:pos x="connsiteX2" y="connsiteY2"/>
              </a:cxn>
            </a:cxnLst>
            <a:rect l="l" t="t" r="r" b="b"/>
            <a:pathLst>
              <a:path w="326675" h="989045">
                <a:moveTo>
                  <a:pt x="0" y="0"/>
                </a:moveTo>
                <a:cubicBezTo>
                  <a:pt x="160953" y="94861"/>
                  <a:pt x="321906" y="189722"/>
                  <a:pt x="326571" y="354563"/>
                </a:cubicBezTo>
                <a:cubicBezTo>
                  <a:pt x="331236" y="519404"/>
                  <a:pt x="179614" y="754224"/>
                  <a:pt x="27992" y="989045"/>
                </a:cubicBezTo>
              </a:path>
            </a:pathLst>
          </a:custGeom>
          <a:noFill/>
          <a:ln w="57150">
            <a:solidFill>
              <a:srgbClr val="1C90F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FEC5A788-1C8F-28CF-60B9-F5EEF444B3F9}"/>
              </a:ext>
            </a:extLst>
          </p:cNvPr>
          <p:cNvSpPr txBox="1"/>
          <p:nvPr/>
        </p:nvSpPr>
        <p:spPr>
          <a:xfrm>
            <a:off x="3844299" y="2163794"/>
            <a:ext cx="1866587" cy="1323439"/>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Protoplanetary disk fragments into massive clumps</a:t>
            </a:r>
          </a:p>
        </p:txBody>
      </p:sp>
      <p:pic>
        <p:nvPicPr>
          <p:cNvPr id="1026" name="Picture 2">
            <a:extLst>
              <a:ext uri="{FF2B5EF4-FFF2-40B4-BE49-F238E27FC236}">
                <a16:creationId xmlns:a16="http://schemas.microsoft.com/office/drawing/2014/main" id="{ACD17BB4-A2C2-B78F-0761-F8F8352067A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903"/>
          <a:stretch>
            <a:fillRect/>
          </a:stretch>
        </p:blipFill>
        <p:spPr bwMode="auto">
          <a:xfrm>
            <a:off x="4093104" y="3693565"/>
            <a:ext cx="3404412" cy="212894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7097A762-CBD9-FB66-B297-3AEFB79583CB}"/>
              </a:ext>
            </a:extLst>
          </p:cNvPr>
          <p:cNvSpPr txBox="1"/>
          <p:nvPr/>
        </p:nvSpPr>
        <p:spPr>
          <a:xfrm>
            <a:off x="5721062" y="2193436"/>
            <a:ext cx="1769539" cy="1015663"/>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Collapses into massive planets/BD</a:t>
            </a:r>
          </a:p>
        </p:txBody>
      </p:sp>
      <p:sp>
        <p:nvSpPr>
          <p:cNvPr id="2" name="Freeform 1">
            <a:extLst>
              <a:ext uri="{FF2B5EF4-FFF2-40B4-BE49-F238E27FC236}">
                <a16:creationId xmlns:a16="http://schemas.microsoft.com/office/drawing/2014/main" id="{CF01C0F9-F5E9-2A1E-087A-A8427089C290}"/>
              </a:ext>
            </a:extLst>
          </p:cNvPr>
          <p:cNvSpPr/>
          <p:nvPr/>
        </p:nvSpPr>
        <p:spPr>
          <a:xfrm rot="17032406">
            <a:off x="5544514" y="2823736"/>
            <a:ext cx="494677" cy="943786"/>
          </a:xfrm>
          <a:custGeom>
            <a:avLst/>
            <a:gdLst>
              <a:gd name="connsiteX0" fmla="*/ 212629 w 494677"/>
              <a:gd name="connsiteY0" fmla="*/ 0 h 943786"/>
              <a:gd name="connsiteX1" fmla="*/ 7355 w 494677"/>
              <a:gd name="connsiteY1" fmla="*/ 429208 h 943786"/>
              <a:gd name="connsiteX2" fmla="*/ 445894 w 494677"/>
              <a:gd name="connsiteY2" fmla="*/ 895738 h 943786"/>
              <a:gd name="connsiteX3" fmla="*/ 464555 w 494677"/>
              <a:gd name="connsiteY3" fmla="*/ 905069 h 943786"/>
            </a:gdLst>
            <a:ahLst/>
            <a:cxnLst>
              <a:cxn ang="0">
                <a:pos x="connsiteX0" y="connsiteY0"/>
              </a:cxn>
              <a:cxn ang="0">
                <a:pos x="connsiteX1" y="connsiteY1"/>
              </a:cxn>
              <a:cxn ang="0">
                <a:pos x="connsiteX2" y="connsiteY2"/>
              </a:cxn>
              <a:cxn ang="0">
                <a:pos x="connsiteX3" y="connsiteY3"/>
              </a:cxn>
            </a:cxnLst>
            <a:rect l="l" t="t" r="r" b="b"/>
            <a:pathLst>
              <a:path w="494677" h="943786">
                <a:moveTo>
                  <a:pt x="212629" y="0"/>
                </a:moveTo>
                <a:cubicBezTo>
                  <a:pt x="90553" y="139959"/>
                  <a:pt x="-31522" y="279918"/>
                  <a:pt x="7355" y="429208"/>
                </a:cubicBezTo>
                <a:cubicBezTo>
                  <a:pt x="46232" y="578498"/>
                  <a:pt x="369694" y="816428"/>
                  <a:pt x="445894" y="895738"/>
                </a:cubicBezTo>
                <a:cubicBezTo>
                  <a:pt x="522094" y="975048"/>
                  <a:pt x="493324" y="940058"/>
                  <a:pt x="464555" y="905069"/>
                </a:cubicBezTo>
              </a:path>
            </a:pathLst>
          </a:custGeom>
          <a:noFill/>
          <a:ln w="57150">
            <a:solidFill>
              <a:srgbClr val="1C90F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B3F708FD-4A16-78F8-7DA7-0C22E3D13E2A}"/>
              </a:ext>
            </a:extLst>
          </p:cNvPr>
          <p:cNvSpPr/>
          <p:nvPr/>
        </p:nvSpPr>
        <p:spPr>
          <a:xfrm>
            <a:off x="8061724" y="1040287"/>
            <a:ext cx="3397497" cy="11579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Molecular cloud collapse</a:t>
            </a:r>
          </a:p>
        </p:txBody>
      </p:sp>
      <p:pic>
        <p:nvPicPr>
          <p:cNvPr id="24578" name="Picture 2">
            <a:extLst>
              <a:ext uri="{FF2B5EF4-FFF2-40B4-BE49-F238E27FC236}">
                <a16:creationId xmlns:a16="http://schemas.microsoft.com/office/drawing/2014/main" id="{3E753485-594F-1AA6-AD7A-4139294FD81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4872" y="3209099"/>
            <a:ext cx="3251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470B223E-EBC2-C7F8-C1BD-88EA5EC99F96}"/>
              </a:ext>
            </a:extLst>
          </p:cNvPr>
          <p:cNvSpPr txBox="1"/>
          <p:nvPr/>
        </p:nvSpPr>
        <p:spPr>
          <a:xfrm>
            <a:off x="7933553" y="2229242"/>
            <a:ext cx="3653837" cy="707886"/>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Massive substellar object collapse directly from </a:t>
            </a:r>
            <a:r>
              <a:rPr lang="en-US" sz="2000" dirty="0" err="1">
                <a:latin typeface="Baskerville" panose="02020502070401020303" pitchFamily="18" charset="0"/>
                <a:ea typeface="Baskerville" panose="02020502070401020303" pitchFamily="18" charset="0"/>
              </a:rPr>
              <a:t>protostellar</a:t>
            </a:r>
            <a:r>
              <a:rPr lang="en-US" sz="2000" dirty="0">
                <a:latin typeface="Baskerville" panose="02020502070401020303" pitchFamily="18" charset="0"/>
                <a:ea typeface="Baskerville" panose="02020502070401020303" pitchFamily="18" charset="0"/>
              </a:rPr>
              <a:t> cloud</a:t>
            </a:r>
          </a:p>
        </p:txBody>
      </p:sp>
      <p:sp>
        <p:nvSpPr>
          <p:cNvPr id="15" name="Slide Number Placeholder 14">
            <a:extLst>
              <a:ext uri="{FF2B5EF4-FFF2-40B4-BE49-F238E27FC236}">
                <a16:creationId xmlns:a16="http://schemas.microsoft.com/office/drawing/2014/main" id="{E8D302F3-3AE2-F89B-D88E-D0738FB94E65}"/>
              </a:ext>
            </a:extLst>
          </p:cNvPr>
          <p:cNvSpPr>
            <a:spLocks noGrp="1"/>
          </p:cNvSpPr>
          <p:nvPr>
            <p:ph type="sldNum" sz="quarter" idx="4"/>
          </p:nvPr>
        </p:nvSpPr>
        <p:spPr/>
        <p:txBody>
          <a:bodyPr/>
          <a:lstStyle/>
          <a:p>
            <a:fld id="{ADD2A1D5-2242-2445-A787-A1ADAF4A1717}" type="slidenum">
              <a:rPr lang="en-US" smtClean="0"/>
              <a:t>54</a:t>
            </a:fld>
            <a:endParaRPr lang="en-US"/>
          </a:p>
        </p:txBody>
      </p:sp>
    </p:spTree>
    <p:extLst>
      <p:ext uri="{BB962C8B-B14F-4D97-AF65-F5344CB8AC3E}">
        <p14:creationId xmlns:p14="http://schemas.microsoft.com/office/powerpoint/2010/main" val="483948649"/>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45708-F438-3304-1941-9E1496365C86}"/>
            </a:ext>
          </a:extLst>
        </p:cNvPr>
        <p:cNvGrpSpPr/>
        <p:nvPr/>
      </p:nvGrpSpPr>
      <p:grpSpPr>
        <a:xfrm>
          <a:off x="0" y="0"/>
          <a:ext cx="0" cy="0"/>
          <a:chOff x="0" y="0"/>
          <a:chExt cx="0" cy="0"/>
        </a:xfrm>
      </p:grpSpPr>
      <p:pic>
        <p:nvPicPr>
          <p:cNvPr id="5" name="Content Placeholder 4" descr="A black and white drawing of a planet&#10;&#10;AI-generated content may be incorrect.">
            <a:extLst>
              <a:ext uri="{FF2B5EF4-FFF2-40B4-BE49-F238E27FC236}">
                <a16:creationId xmlns:a16="http://schemas.microsoft.com/office/drawing/2014/main" id="{D68850BC-5E21-44F8-BC2A-F69E29FF95EB}"/>
              </a:ext>
            </a:extLst>
          </p:cNvPr>
          <p:cNvPicPr>
            <a:picLocks noGrp="1" noChangeAspect="1"/>
          </p:cNvPicPr>
          <p:nvPr>
            <p:ph idx="1"/>
          </p:nvPr>
        </p:nvPicPr>
        <p:blipFill>
          <a:blip r:embed="rId2"/>
          <a:stretch>
            <a:fillRect/>
          </a:stretch>
        </p:blipFill>
        <p:spPr>
          <a:xfrm>
            <a:off x="1812429" y="2010874"/>
            <a:ext cx="1081122" cy="1081122"/>
          </a:xfrm>
        </p:spPr>
      </p:pic>
      <p:sp>
        <p:nvSpPr>
          <p:cNvPr id="3" name="Title 2">
            <a:extLst>
              <a:ext uri="{FF2B5EF4-FFF2-40B4-BE49-F238E27FC236}">
                <a16:creationId xmlns:a16="http://schemas.microsoft.com/office/drawing/2014/main" id="{44ECF025-46F5-667D-4D4A-2F2952D530D7}"/>
              </a:ext>
            </a:extLst>
          </p:cNvPr>
          <p:cNvSpPr>
            <a:spLocks noGrp="1"/>
          </p:cNvSpPr>
          <p:nvPr>
            <p:ph type="title"/>
          </p:nvPr>
        </p:nvSpPr>
        <p:spPr/>
        <p:txBody>
          <a:bodyPr>
            <a:noAutofit/>
          </a:bodyPr>
          <a:lstStyle/>
          <a:p>
            <a:r>
              <a:rPr lang="en-US" sz="3600" dirty="0"/>
              <a:t>Tests of formation pathways -&gt; top down or bottom up?</a:t>
            </a:r>
          </a:p>
        </p:txBody>
      </p:sp>
      <p:grpSp>
        <p:nvGrpSpPr>
          <p:cNvPr id="14" name="Group 13">
            <a:extLst>
              <a:ext uri="{FF2B5EF4-FFF2-40B4-BE49-F238E27FC236}">
                <a16:creationId xmlns:a16="http://schemas.microsoft.com/office/drawing/2014/main" id="{921A483C-2DE3-8D28-768A-3847F51B7299}"/>
              </a:ext>
            </a:extLst>
          </p:cNvPr>
          <p:cNvGrpSpPr/>
          <p:nvPr/>
        </p:nvGrpSpPr>
        <p:grpSpPr>
          <a:xfrm>
            <a:off x="1426171" y="2404084"/>
            <a:ext cx="1862172" cy="337851"/>
            <a:chOff x="627297" y="2976891"/>
            <a:chExt cx="1862172" cy="337851"/>
          </a:xfrm>
        </p:grpSpPr>
        <p:sp>
          <p:nvSpPr>
            <p:cNvPr id="7" name="Oval 6">
              <a:extLst>
                <a:ext uri="{FF2B5EF4-FFF2-40B4-BE49-F238E27FC236}">
                  <a16:creationId xmlns:a16="http://schemas.microsoft.com/office/drawing/2014/main" id="{D127ED30-374D-3D33-F8C6-35FEB9FBB693}"/>
                </a:ext>
              </a:extLst>
            </p:cNvPr>
            <p:cNvSpPr/>
            <p:nvPr/>
          </p:nvSpPr>
          <p:spPr>
            <a:xfrm>
              <a:off x="627297" y="3155992"/>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FD39CE75-CE23-67F3-B382-21DE1B249508}"/>
                </a:ext>
              </a:extLst>
            </p:cNvPr>
            <p:cNvSpPr/>
            <p:nvPr/>
          </p:nvSpPr>
          <p:spPr>
            <a:xfrm>
              <a:off x="954322" y="2976891"/>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E6660F9A-D190-C48B-AE2F-488818BC8E9A}"/>
                </a:ext>
              </a:extLst>
            </p:cNvPr>
            <p:cNvSpPr/>
            <p:nvPr/>
          </p:nvSpPr>
          <p:spPr>
            <a:xfrm>
              <a:off x="2098944" y="3092492"/>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2DC0689-F7C4-5C96-AEB5-D160EF877083}"/>
                </a:ext>
              </a:extLst>
            </p:cNvPr>
            <p:cNvSpPr/>
            <p:nvPr/>
          </p:nvSpPr>
          <p:spPr>
            <a:xfrm>
              <a:off x="970197" y="3219492"/>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A8F26567-8CEF-210D-0D75-D0451E6FCAC1}"/>
                </a:ext>
              </a:extLst>
            </p:cNvPr>
            <p:cNvSpPr/>
            <p:nvPr/>
          </p:nvSpPr>
          <p:spPr>
            <a:xfrm>
              <a:off x="2264044" y="3251242"/>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CD74F628-0989-4C60-37FB-5B0F4E5D38BC}"/>
                </a:ext>
              </a:extLst>
            </p:cNvPr>
            <p:cNvSpPr/>
            <p:nvPr/>
          </p:nvSpPr>
          <p:spPr>
            <a:xfrm>
              <a:off x="2425969" y="2976891"/>
              <a:ext cx="63500" cy="63500"/>
            </a:xfrm>
            <a:prstGeom prst="ellipse">
              <a:avLst/>
            </a:prstGeom>
            <a:solidFill>
              <a:schemeClr val="tx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3" name="Rounded Rectangle 12">
            <a:extLst>
              <a:ext uri="{FF2B5EF4-FFF2-40B4-BE49-F238E27FC236}">
                <a16:creationId xmlns:a16="http://schemas.microsoft.com/office/drawing/2014/main" id="{995FAD4A-1B6F-7724-21BE-E623E207D192}"/>
              </a:ext>
            </a:extLst>
          </p:cNvPr>
          <p:cNvSpPr/>
          <p:nvPr/>
        </p:nvSpPr>
        <p:spPr>
          <a:xfrm>
            <a:off x="838998" y="1020544"/>
            <a:ext cx="2530609" cy="914400"/>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Core accretion</a:t>
            </a:r>
          </a:p>
        </p:txBody>
      </p:sp>
      <p:pic>
        <p:nvPicPr>
          <p:cNvPr id="17" name="Picture 16" descr="A blue circle with a black circle with a black circle with a black circle with a black circle with a black circle with a black circle with a black circle with a black circle with a black circle&#10;&#10;AI-generated content may be incorrect.">
            <a:extLst>
              <a:ext uri="{FF2B5EF4-FFF2-40B4-BE49-F238E27FC236}">
                <a16:creationId xmlns:a16="http://schemas.microsoft.com/office/drawing/2014/main" id="{96D07706-A3B6-099B-B640-8A3CC752F809}"/>
              </a:ext>
            </a:extLst>
          </p:cNvPr>
          <p:cNvPicPr>
            <a:picLocks noChangeAspect="1"/>
          </p:cNvPicPr>
          <p:nvPr/>
        </p:nvPicPr>
        <p:blipFill>
          <a:blip r:embed="rId3"/>
          <a:stretch>
            <a:fillRect/>
          </a:stretch>
        </p:blipFill>
        <p:spPr>
          <a:xfrm>
            <a:off x="1172667" y="3759557"/>
            <a:ext cx="2360645" cy="2360645"/>
          </a:xfrm>
          <a:prstGeom prst="rect">
            <a:avLst/>
          </a:prstGeom>
        </p:spPr>
      </p:pic>
      <p:sp>
        <p:nvSpPr>
          <p:cNvPr id="18" name="TextBox 17">
            <a:extLst>
              <a:ext uri="{FF2B5EF4-FFF2-40B4-BE49-F238E27FC236}">
                <a16:creationId xmlns:a16="http://schemas.microsoft.com/office/drawing/2014/main" id="{60DEB69E-8621-F515-FAC3-F1570AE16798}"/>
              </a:ext>
            </a:extLst>
          </p:cNvPr>
          <p:cNvSpPr txBox="1"/>
          <p:nvPr/>
        </p:nvSpPr>
        <p:spPr>
          <a:xfrm>
            <a:off x="118205" y="1963739"/>
            <a:ext cx="1351139" cy="400110"/>
          </a:xfrm>
          <a:prstGeom prst="rect">
            <a:avLst/>
          </a:prstGeom>
          <a:noFill/>
        </p:spPr>
        <p:txBody>
          <a:bodyPr wrap="none" rtlCol="0">
            <a:spAutoFit/>
          </a:bodyPr>
          <a:lstStyle/>
          <a:p>
            <a:pPr algn="ctr"/>
            <a:r>
              <a:rPr lang="en-US" sz="2000" dirty="0">
                <a:latin typeface="Baskerville" panose="02020502070401020303" pitchFamily="18" charset="0"/>
                <a:ea typeface="Baskerville" panose="02020502070401020303" pitchFamily="18" charset="0"/>
              </a:rPr>
              <a:t>Core forms</a:t>
            </a:r>
          </a:p>
        </p:txBody>
      </p:sp>
      <p:sp>
        <p:nvSpPr>
          <p:cNvPr id="19" name="TextBox 18">
            <a:extLst>
              <a:ext uri="{FF2B5EF4-FFF2-40B4-BE49-F238E27FC236}">
                <a16:creationId xmlns:a16="http://schemas.microsoft.com/office/drawing/2014/main" id="{69907CFA-E1A2-32B7-0B36-7EF72F8174C7}"/>
              </a:ext>
            </a:extLst>
          </p:cNvPr>
          <p:cNvSpPr txBox="1"/>
          <p:nvPr/>
        </p:nvSpPr>
        <p:spPr>
          <a:xfrm>
            <a:off x="546201" y="2962247"/>
            <a:ext cx="1886939" cy="707886"/>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Accretes planetesimals</a:t>
            </a:r>
          </a:p>
        </p:txBody>
      </p:sp>
      <p:sp>
        <p:nvSpPr>
          <p:cNvPr id="20" name="TextBox 19">
            <a:extLst>
              <a:ext uri="{FF2B5EF4-FFF2-40B4-BE49-F238E27FC236}">
                <a16:creationId xmlns:a16="http://schemas.microsoft.com/office/drawing/2014/main" id="{321A9D4C-8965-9FE8-D546-170EF57EA90A}"/>
              </a:ext>
            </a:extLst>
          </p:cNvPr>
          <p:cNvSpPr txBox="1"/>
          <p:nvPr/>
        </p:nvSpPr>
        <p:spPr>
          <a:xfrm>
            <a:off x="108226" y="3817859"/>
            <a:ext cx="1540836" cy="707886"/>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Accretes gas and dust</a:t>
            </a:r>
          </a:p>
        </p:txBody>
      </p:sp>
      <p:sp>
        <p:nvSpPr>
          <p:cNvPr id="21" name="TextBox 20">
            <a:extLst>
              <a:ext uri="{FF2B5EF4-FFF2-40B4-BE49-F238E27FC236}">
                <a16:creationId xmlns:a16="http://schemas.microsoft.com/office/drawing/2014/main" id="{94F9C547-AFD0-6D4B-5FE8-436A56630BF4}"/>
              </a:ext>
            </a:extLst>
          </p:cNvPr>
          <p:cNvSpPr txBox="1"/>
          <p:nvPr/>
        </p:nvSpPr>
        <p:spPr>
          <a:xfrm>
            <a:off x="131765" y="5231559"/>
            <a:ext cx="1608519" cy="707886"/>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Runaway gas accretion</a:t>
            </a:r>
          </a:p>
        </p:txBody>
      </p:sp>
      <p:sp>
        <p:nvSpPr>
          <p:cNvPr id="22" name="Rounded Rectangle 21">
            <a:extLst>
              <a:ext uri="{FF2B5EF4-FFF2-40B4-BE49-F238E27FC236}">
                <a16:creationId xmlns:a16="http://schemas.microsoft.com/office/drawing/2014/main" id="{DD86E048-0835-AEA6-FDB5-AD94FFFC2D87}"/>
              </a:ext>
            </a:extLst>
          </p:cNvPr>
          <p:cNvSpPr/>
          <p:nvPr/>
        </p:nvSpPr>
        <p:spPr>
          <a:xfrm>
            <a:off x="4093104" y="1035495"/>
            <a:ext cx="3397497" cy="11579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Disk Gravitational Instability</a:t>
            </a:r>
          </a:p>
        </p:txBody>
      </p:sp>
      <p:sp>
        <p:nvSpPr>
          <p:cNvPr id="23" name="Freeform 22">
            <a:extLst>
              <a:ext uri="{FF2B5EF4-FFF2-40B4-BE49-F238E27FC236}">
                <a16:creationId xmlns:a16="http://schemas.microsoft.com/office/drawing/2014/main" id="{AB224051-377E-C373-2D1B-0778F1024A6F}"/>
              </a:ext>
            </a:extLst>
          </p:cNvPr>
          <p:cNvSpPr/>
          <p:nvPr/>
        </p:nvSpPr>
        <p:spPr>
          <a:xfrm>
            <a:off x="253309" y="2473399"/>
            <a:ext cx="494677" cy="943786"/>
          </a:xfrm>
          <a:custGeom>
            <a:avLst/>
            <a:gdLst>
              <a:gd name="connsiteX0" fmla="*/ 212629 w 494677"/>
              <a:gd name="connsiteY0" fmla="*/ 0 h 943786"/>
              <a:gd name="connsiteX1" fmla="*/ 7355 w 494677"/>
              <a:gd name="connsiteY1" fmla="*/ 429208 h 943786"/>
              <a:gd name="connsiteX2" fmla="*/ 445894 w 494677"/>
              <a:gd name="connsiteY2" fmla="*/ 895738 h 943786"/>
              <a:gd name="connsiteX3" fmla="*/ 464555 w 494677"/>
              <a:gd name="connsiteY3" fmla="*/ 905069 h 943786"/>
            </a:gdLst>
            <a:ahLst/>
            <a:cxnLst>
              <a:cxn ang="0">
                <a:pos x="connsiteX0" y="connsiteY0"/>
              </a:cxn>
              <a:cxn ang="0">
                <a:pos x="connsiteX1" y="connsiteY1"/>
              </a:cxn>
              <a:cxn ang="0">
                <a:pos x="connsiteX2" y="connsiteY2"/>
              </a:cxn>
              <a:cxn ang="0">
                <a:pos x="connsiteX3" y="connsiteY3"/>
              </a:cxn>
            </a:cxnLst>
            <a:rect l="l" t="t" r="r" b="b"/>
            <a:pathLst>
              <a:path w="494677" h="943786">
                <a:moveTo>
                  <a:pt x="212629" y="0"/>
                </a:moveTo>
                <a:cubicBezTo>
                  <a:pt x="90553" y="139959"/>
                  <a:pt x="-31522" y="279918"/>
                  <a:pt x="7355" y="429208"/>
                </a:cubicBezTo>
                <a:cubicBezTo>
                  <a:pt x="46232" y="578498"/>
                  <a:pt x="369694" y="816428"/>
                  <a:pt x="445894" y="895738"/>
                </a:cubicBezTo>
                <a:cubicBezTo>
                  <a:pt x="522094" y="975048"/>
                  <a:pt x="493324" y="940058"/>
                  <a:pt x="464555" y="905069"/>
                </a:cubicBezTo>
              </a:path>
            </a:pathLst>
          </a:custGeom>
          <a:noFill/>
          <a:ln w="57150">
            <a:solidFill>
              <a:srgbClr val="1C90F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Freeform 23">
            <a:extLst>
              <a:ext uri="{FF2B5EF4-FFF2-40B4-BE49-F238E27FC236}">
                <a16:creationId xmlns:a16="http://schemas.microsoft.com/office/drawing/2014/main" id="{F4987E62-2BFF-C277-6AB1-CB5FA523A02D}"/>
              </a:ext>
            </a:extLst>
          </p:cNvPr>
          <p:cNvSpPr/>
          <p:nvPr/>
        </p:nvSpPr>
        <p:spPr>
          <a:xfrm rot="5400000">
            <a:off x="1581412" y="3564759"/>
            <a:ext cx="502316" cy="557187"/>
          </a:xfrm>
          <a:custGeom>
            <a:avLst/>
            <a:gdLst>
              <a:gd name="connsiteX0" fmla="*/ 0 w 793102"/>
              <a:gd name="connsiteY0" fmla="*/ 103372 h 150025"/>
              <a:gd name="connsiteX1" fmla="*/ 317241 w 793102"/>
              <a:gd name="connsiteY1" fmla="*/ 735 h 150025"/>
              <a:gd name="connsiteX2" fmla="*/ 793102 w 793102"/>
              <a:gd name="connsiteY2" fmla="*/ 150025 h 150025"/>
            </a:gdLst>
            <a:ahLst/>
            <a:cxnLst>
              <a:cxn ang="0">
                <a:pos x="connsiteX0" y="connsiteY0"/>
              </a:cxn>
              <a:cxn ang="0">
                <a:pos x="connsiteX1" y="connsiteY1"/>
              </a:cxn>
              <a:cxn ang="0">
                <a:pos x="connsiteX2" y="connsiteY2"/>
              </a:cxn>
            </a:cxnLst>
            <a:rect l="l" t="t" r="r" b="b"/>
            <a:pathLst>
              <a:path w="793102" h="150025">
                <a:moveTo>
                  <a:pt x="0" y="103372"/>
                </a:moveTo>
                <a:cubicBezTo>
                  <a:pt x="92528" y="48165"/>
                  <a:pt x="185057" y="-7041"/>
                  <a:pt x="317241" y="735"/>
                </a:cubicBezTo>
                <a:cubicBezTo>
                  <a:pt x="449425" y="8511"/>
                  <a:pt x="704461" y="109592"/>
                  <a:pt x="793102" y="150025"/>
                </a:cubicBezTo>
              </a:path>
            </a:pathLst>
          </a:custGeom>
          <a:noFill/>
          <a:ln w="57150">
            <a:solidFill>
              <a:srgbClr val="1C90F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Freeform 24">
            <a:extLst>
              <a:ext uri="{FF2B5EF4-FFF2-40B4-BE49-F238E27FC236}">
                <a16:creationId xmlns:a16="http://schemas.microsoft.com/office/drawing/2014/main" id="{6DEB927D-A845-29AB-D859-C431742B8E4D}"/>
              </a:ext>
            </a:extLst>
          </p:cNvPr>
          <p:cNvSpPr/>
          <p:nvPr/>
        </p:nvSpPr>
        <p:spPr>
          <a:xfrm flipH="1">
            <a:off x="70259" y="4242514"/>
            <a:ext cx="326675" cy="989045"/>
          </a:xfrm>
          <a:custGeom>
            <a:avLst/>
            <a:gdLst>
              <a:gd name="connsiteX0" fmla="*/ 0 w 326675"/>
              <a:gd name="connsiteY0" fmla="*/ 0 h 989045"/>
              <a:gd name="connsiteX1" fmla="*/ 326571 w 326675"/>
              <a:gd name="connsiteY1" fmla="*/ 354563 h 989045"/>
              <a:gd name="connsiteX2" fmla="*/ 27992 w 326675"/>
              <a:gd name="connsiteY2" fmla="*/ 989045 h 989045"/>
            </a:gdLst>
            <a:ahLst/>
            <a:cxnLst>
              <a:cxn ang="0">
                <a:pos x="connsiteX0" y="connsiteY0"/>
              </a:cxn>
              <a:cxn ang="0">
                <a:pos x="connsiteX1" y="connsiteY1"/>
              </a:cxn>
              <a:cxn ang="0">
                <a:pos x="connsiteX2" y="connsiteY2"/>
              </a:cxn>
            </a:cxnLst>
            <a:rect l="l" t="t" r="r" b="b"/>
            <a:pathLst>
              <a:path w="326675" h="989045">
                <a:moveTo>
                  <a:pt x="0" y="0"/>
                </a:moveTo>
                <a:cubicBezTo>
                  <a:pt x="160953" y="94861"/>
                  <a:pt x="321906" y="189722"/>
                  <a:pt x="326571" y="354563"/>
                </a:cubicBezTo>
                <a:cubicBezTo>
                  <a:pt x="331236" y="519404"/>
                  <a:pt x="179614" y="754224"/>
                  <a:pt x="27992" y="989045"/>
                </a:cubicBezTo>
              </a:path>
            </a:pathLst>
          </a:custGeom>
          <a:noFill/>
          <a:ln w="57150">
            <a:solidFill>
              <a:srgbClr val="1C90F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AD7B3B0A-4D88-454D-146D-40362C103A4D}"/>
              </a:ext>
            </a:extLst>
          </p:cNvPr>
          <p:cNvSpPr txBox="1"/>
          <p:nvPr/>
        </p:nvSpPr>
        <p:spPr>
          <a:xfrm>
            <a:off x="3844299" y="2163794"/>
            <a:ext cx="1866587" cy="1323439"/>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Protoplanetary disk fragments into massive clumps</a:t>
            </a:r>
          </a:p>
        </p:txBody>
      </p:sp>
      <p:pic>
        <p:nvPicPr>
          <p:cNvPr id="1026" name="Picture 2">
            <a:extLst>
              <a:ext uri="{FF2B5EF4-FFF2-40B4-BE49-F238E27FC236}">
                <a16:creationId xmlns:a16="http://schemas.microsoft.com/office/drawing/2014/main" id="{087AFC25-8991-E8B0-C519-590CFBE4E61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45903"/>
          <a:stretch>
            <a:fillRect/>
          </a:stretch>
        </p:blipFill>
        <p:spPr bwMode="auto">
          <a:xfrm>
            <a:off x="4093104" y="3693565"/>
            <a:ext cx="3404412" cy="2128940"/>
          </a:xfrm>
          <a:prstGeom prst="rect">
            <a:avLst/>
          </a:prstGeom>
          <a:noFill/>
          <a:extLst>
            <a:ext uri="{909E8E84-426E-40DD-AFC4-6F175D3DCCD1}">
              <a14:hiddenFill xmlns:a14="http://schemas.microsoft.com/office/drawing/2010/main">
                <a:solidFill>
                  <a:srgbClr val="FFFFFF"/>
                </a:solidFill>
              </a14:hiddenFill>
            </a:ext>
          </a:extLst>
        </p:spPr>
      </p:pic>
      <p:sp>
        <p:nvSpPr>
          <p:cNvPr id="30" name="TextBox 29">
            <a:extLst>
              <a:ext uri="{FF2B5EF4-FFF2-40B4-BE49-F238E27FC236}">
                <a16:creationId xmlns:a16="http://schemas.microsoft.com/office/drawing/2014/main" id="{A6D40E99-E09B-998B-7553-271884DA8C65}"/>
              </a:ext>
            </a:extLst>
          </p:cNvPr>
          <p:cNvSpPr txBox="1"/>
          <p:nvPr/>
        </p:nvSpPr>
        <p:spPr>
          <a:xfrm>
            <a:off x="5721062" y="2193436"/>
            <a:ext cx="1769539" cy="1015663"/>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Collapses into massive planets/BD</a:t>
            </a:r>
          </a:p>
        </p:txBody>
      </p:sp>
      <p:sp>
        <p:nvSpPr>
          <p:cNvPr id="2" name="Freeform 1">
            <a:extLst>
              <a:ext uri="{FF2B5EF4-FFF2-40B4-BE49-F238E27FC236}">
                <a16:creationId xmlns:a16="http://schemas.microsoft.com/office/drawing/2014/main" id="{3A578DD0-7634-4A67-9D99-585652459BF0}"/>
              </a:ext>
            </a:extLst>
          </p:cNvPr>
          <p:cNvSpPr/>
          <p:nvPr/>
        </p:nvSpPr>
        <p:spPr>
          <a:xfrm rot="17032406">
            <a:off x="5544514" y="2823736"/>
            <a:ext cx="494677" cy="943786"/>
          </a:xfrm>
          <a:custGeom>
            <a:avLst/>
            <a:gdLst>
              <a:gd name="connsiteX0" fmla="*/ 212629 w 494677"/>
              <a:gd name="connsiteY0" fmla="*/ 0 h 943786"/>
              <a:gd name="connsiteX1" fmla="*/ 7355 w 494677"/>
              <a:gd name="connsiteY1" fmla="*/ 429208 h 943786"/>
              <a:gd name="connsiteX2" fmla="*/ 445894 w 494677"/>
              <a:gd name="connsiteY2" fmla="*/ 895738 h 943786"/>
              <a:gd name="connsiteX3" fmla="*/ 464555 w 494677"/>
              <a:gd name="connsiteY3" fmla="*/ 905069 h 943786"/>
            </a:gdLst>
            <a:ahLst/>
            <a:cxnLst>
              <a:cxn ang="0">
                <a:pos x="connsiteX0" y="connsiteY0"/>
              </a:cxn>
              <a:cxn ang="0">
                <a:pos x="connsiteX1" y="connsiteY1"/>
              </a:cxn>
              <a:cxn ang="0">
                <a:pos x="connsiteX2" y="connsiteY2"/>
              </a:cxn>
              <a:cxn ang="0">
                <a:pos x="connsiteX3" y="connsiteY3"/>
              </a:cxn>
            </a:cxnLst>
            <a:rect l="l" t="t" r="r" b="b"/>
            <a:pathLst>
              <a:path w="494677" h="943786">
                <a:moveTo>
                  <a:pt x="212629" y="0"/>
                </a:moveTo>
                <a:cubicBezTo>
                  <a:pt x="90553" y="139959"/>
                  <a:pt x="-31522" y="279918"/>
                  <a:pt x="7355" y="429208"/>
                </a:cubicBezTo>
                <a:cubicBezTo>
                  <a:pt x="46232" y="578498"/>
                  <a:pt x="369694" y="816428"/>
                  <a:pt x="445894" y="895738"/>
                </a:cubicBezTo>
                <a:cubicBezTo>
                  <a:pt x="522094" y="975048"/>
                  <a:pt x="493324" y="940058"/>
                  <a:pt x="464555" y="905069"/>
                </a:cubicBezTo>
              </a:path>
            </a:pathLst>
          </a:custGeom>
          <a:noFill/>
          <a:ln w="57150">
            <a:solidFill>
              <a:srgbClr val="1C90F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0049D94F-3112-98B6-3AEC-CFC44815E70F}"/>
              </a:ext>
            </a:extLst>
          </p:cNvPr>
          <p:cNvSpPr/>
          <p:nvPr/>
        </p:nvSpPr>
        <p:spPr>
          <a:xfrm>
            <a:off x="8061724" y="1040287"/>
            <a:ext cx="3397497" cy="1157941"/>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Molecular cloud collapse</a:t>
            </a:r>
          </a:p>
        </p:txBody>
      </p:sp>
      <p:pic>
        <p:nvPicPr>
          <p:cNvPr id="24578" name="Picture 2">
            <a:extLst>
              <a:ext uri="{FF2B5EF4-FFF2-40B4-BE49-F238E27FC236}">
                <a16:creationId xmlns:a16="http://schemas.microsoft.com/office/drawing/2014/main" id="{E17D236E-6D63-D70D-FA88-BDEAF9E3380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34872" y="3209099"/>
            <a:ext cx="3251200" cy="3251200"/>
          </a:xfrm>
          <a:prstGeom prst="rect">
            <a:avLst/>
          </a:prstGeom>
          <a:noFill/>
          <a:extLst>
            <a:ext uri="{909E8E84-426E-40DD-AFC4-6F175D3DCCD1}">
              <a14:hiddenFill xmlns:a14="http://schemas.microsoft.com/office/drawing/2010/main">
                <a:solidFill>
                  <a:srgbClr val="FFFFFF"/>
                </a:solidFill>
              </a14:hiddenFill>
            </a:ext>
          </a:extLst>
        </p:spPr>
      </p:pic>
      <p:sp>
        <p:nvSpPr>
          <p:cNvPr id="6" name="TextBox 5">
            <a:extLst>
              <a:ext uri="{FF2B5EF4-FFF2-40B4-BE49-F238E27FC236}">
                <a16:creationId xmlns:a16="http://schemas.microsoft.com/office/drawing/2014/main" id="{B4425E6B-A4DE-7026-9783-B5A665C9FC7E}"/>
              </a:ext>
            </a:extLst>
          </p:cNvPr>
          <p:cNvSpPr txBox="1"/>
          <p:nvPr/>
        </p:nvSpPr>
        <p:spPr>
          <a:xfrm>
            <a:off x="7933553" y="2229242"/>
            <a:ext cx="3653837" cy="707886"/>
          </a:xfrm>
          <a:prstGeom prst="rect">
            <a:avLst/>
          </a:prstGeom>
          <a:noFill/>
        </p:spPr>
        <p:txBody>
          <a:bodyPr wrap="square" rtlCol="0">
            <a:spAutoFit/>
          </a:bodyPr>
          <a:lstStyle/>
          <a:p>
            <a:pPr algn="ctr"/>
            <a:r>
              <a:rPr lang="en-US" sz="2000" dirty="0">
                <a:latin typeface="Baskerville" panose="02020502070401020303" pitchFamily="18" charset="0"/>
                <a:ea typeface="Baskerville" panose="02020502070401020303" pitchFamily="18" charset="0"/>
              </a:rPr>
              <a:t>Massive substellar object collapse </a:t>
            </a:r>
            <a:r>
              <a:rPr lang="en-US" sz="2000" dirty="0" err="1">
                <a:latin typeface="Baskerville" panose="02020502070401020303" pitchFamily="18" charset="0"/>
                <a:ea typeface="Baskerville" panose="02020502070401020303" pitchFamily="18" charset="0"/>
              </a:rPr>
              <a:t>directl</a:t>
            </a:r>
            <a:r>
              <a:rPr lang="en-US" sz="2000" dirty="0">
                <a:latin typeface="Baskerville" panose="02020502070401020303" pitchFamily="18" charset="0"/>
                <a:ea typeface="Baskerville" panose="02020502070401020303" pitchFamily="18" charset="0"/>
              </a:rPr>
              <a:t> from </a:t>
            </a:r>
            <a:r>
              <a:rPr lang="en-US" sz="2000" dirty="0" err="1">
                <a:latin typeface="Baskerville" panose="02020502070401020303" pitchFamily="18" charset="0"/>
                <a:ea typeface="Baskerville" panose="02020502070401020303" pitchFamily="18" charset="0"/>
              </a:rPr>
              <a:t>protostellar</a:t>
            </a:r>
            <a:r>
              <a:rPr lang="en-US" sz="2000" dirty="0">
                <a:latin typeface="Baskerville" panose="02020502070401020303" pitchFamily="18" charset="0"/>
                <a:ea typeface="Baskerville" panose="02020502070401020303" pitchFamily="18" charset="0"/>
              </a:rPr>
              <a:t> cloud</a:t>
            </a:r>
          </a:p>
        </p:txBody>
      </p:sp>
      <p:sp>
        <p:nvSpPr>
          <p:cNvPr id="15" name="Rounded Rectangle 14">
            <a:extLst>
              <a:ext uri="{FF2B5EF4-FFF2-40B4-BE49-F238E27FC236}">
                <a16:creationId xmlns:a16="http://schemas.microsoft.com/office/drawing/2014/main" id="{BF3F08D0-5C69-07D2-1592-928E8B98A850}"/>
              </a:ext>
            </a:extLst>
          </p:cNvPr>
          <p:cNvSpPr/>
          <p:nvPr/>
        </p:nvSpPr>
        <p:spPr>
          <a:xfrm>
            <a:off x="4510839" y="3487233"/>
            <a:ext cx="2710250" cy="1096584"/>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“Brown dwarf like”</a:t>
            </a:r>
          </a:p>
        </p:txBody>
      </p:sp>
      <p:sp>
        <p:nvSpPr>
          <p:cNvPr id="16" name="Rounded Rectangle 15">
            <a:extLst>
              <a:ext uri="{FF2B5EF4-FFF2-40B4-BE49-F238E27FC236}">
                <a16:creationId xmlns:a16="http://schemas.microsoft.com/office/drawing/2014/main" id="{4BCBD059-F8BD-B814-3649-66D4AD25817D}"/>
              </a:ext>
            </a:extLst>
          </p:cNvPr>
          <p:cNvSpPr/>
          <p:nvPr/>
        </p:nvSpPr>
        <p:spPr>
          <a:xfrm>
            <a:off x="759687" y="3507431"/>
            <a:ext cx="2710250" cy="1096584"/>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“Planet like”</a:t>
            </a:r>
          </a:p>
        </p:txBody>
      </p:sp>
      <p:sp>
        <p:nvSpPr>
          <p:cNvPr id="26" name="Rounded Rectangle 25">
            <a:extLst>
              <a:ext uri="{FF2B5EF4-FFF2-40B4-BE49-F238E27FC236}">
                <a16:creationId xmlns:a16="http://schemas.microsoft.com/office/drawing/2014/main" id="{733BE8D8-16D6-637A-5E83-C1EE1E95B5A4}"/>
              </a:ext>
            </a:extLst>
          </p:cNvPr>
          <p:cNvSpPr/>
          <p:nvPr/>
        </p:nvSpPr>
        <p:spPr>
          <a:xfrm>
            <a:off x="8491522" y="3478535"/>
            <a:ext cx="2710250" cy="1096584"/>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“Star like”</a:t>
            </a:r>
          </a:p>
        </p:txBody>
      </p:sp>
      <p:sp>
        <p:nvSpPr>
          <p:cNvPr id="27" name="Slide Number Placeholder 26">
            <a:extLst>
              <a:ext uri="{FF2B5EF4-FFF2-40B4-BE49-F238E27FC236}">
                <a16:creationId xmlns:a16="http://schemas.microsoft.com/office/drawing/2014/main" id="{F9C33844-771D-FED1-69CD-4A2A59C27D00}"/>
              </a:ext>
            </a:extLst>
          </p:cNvPr>
          <p:cNvSpPr>
            <a:spLocks noGrp="1"/>
          </p:cNvSpPr>
          <p:nvPr>
            <p:ph type="sldNum" sz="quarter" idx="4"/>
          </p:nvPr>
        </p:nvSpPr>
        <p:spPr/>
        <p:txBody>
          <a:bodyPr/>
          <a:lstStyle/>
          <a:p>
            <a:fld id="{ADD2A1D5-2242-2445-A787-A1ADAF4A1717}" type="slidenum">
              <a:rPr lang="en-US" smtClean="0"/>
              <a:t>55</a:t>
            </a:fld>
            <a:endParaRPr lang="en-US"/>
          </a:p>
        </p:txBody>
      </p:sp>
    </p:spTree>
    <p:extLst>
      <p:ext uri="{BB962C8B-B14F-4D97-AF65-F5344CB8AC3E}">
        <p14:creationId xmlns:p14="http://schemas.microsoft.com/office/powerpoint/2010/main" val="186416069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EBACC-96D0-BB25-23AA-ED437B4AEE56}"/>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12D6F7A5-8C27-57EA-683C-37ABC36746FB}"/>
              </a:ext>
            </a:extLst>
          </p:cNvPr>
          <p:cNvSpPr>
            <a:spLocks noGrp="1"/>
          </p:cNvSpPr>
          <p:nvPr>
            <p:ph idx="1"/>
          </p:nvPr>
        </p:nvSpPr>
        <p:spPr>
          <a:xfrm>
            <a:off x="439722" y="1160112"/>
            <a:ext cx="4793499" cy="5400347"/>
          </a:xfrm>
        </p:spPr>
        <p:txBody>
          <a:bodyPr/>
          <a:lstStyle/>
          <a:p>
            <a:r>
              <a:rPr lang="en-US" dirty="0"/>
              <a:t>HR 8799: Four-planet system</a:t>
            </a:r>
          </a:p>
          <a:p>
            <a:r>
              <a:rPr lang="en-US" dirty="0"/>
              <a:t>All ~10 </a:t>
            </a:r>
            <a:r>
              <a:rPr lang="en-US" dirty="0" err="1"/>
              <a:t>Mjup</a:t>
            </a:r>
            <a:endParaRPr lang="en-US" dirty="0"/>
          </a:p>
          <a:p>
            <a:r>
              <a:rPr lang="en-US" dirty="0"/>
              <a:t>16, 24, 38, 68 au</a:t>
            </a:r>
          </a:p>
        </p:txBody>
      </p:sp>
      <p:pic>
        <p:nvPicPr>
          <p:cNvPr id="4" name="Picture 3">
            <a:extLst>
              <a:ext uri="{FF2B5EF4-FFF2-40B4-BE49-F238E27FC236}">
                <a16:creationId xmlns:a16="http://schemas.microsoft.com/office/drawing/2014/main" id="{3B808106-245F-9D83-8A4E-692041CE8CE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1218783"/>
            <a:ext cx="5453571" cy="5453571"/>
          </a:xfrm>
          <a:prstGeom prst="rect">
            <a:avLst/>
          </a:prstGeom>
          <a:ln>
            <a:noFill/>
          </a:ln>
          <a:effectLst>
            <a:softEdge rad="112500"/>
          </a:effectLst>
        </p:spPr>
      </p:pic>
      <p:sp>
        <p:nvSpPr>
          <p:cNvPr id="3" name="Title 2">
            <a:extLst>
              <a:ext uri="{FF2B5EF4-FFF2-40B4-BE49-F238E27FC236}">
                <a16:creationId xmlns:a16="http://schemas.microsoft.com/office/drawing/2014/main" id="{991D199C-C171-9D72-E80D-A3F474BBFF21}"/>
              </a:ext>
            </a:extLst>
          </p:cNvPr>
          <p:cNvSpPr>
            <a:spLocks noGrp="1"/>
          </p:cNvSpPr>
          <p:nvPr>
            <p:ph type="title"/>
          </p:nvPr>
        </p:nvSpPr>
        <p:spPr>
          <a:xfrm>
            <a:off x="513826" y="132421"/>
            <a:ext cx="11211269" cy="752700"/>
          </a:xfrm>
        </p:spPr>
        <p:txBody>
          <a:bodyPr>
            <a:noAutofit/>
          </a:bodyPr>
          <a:lstStyle/>
          <a:p>
            <a:r>
              <a:rPr lang="en-US" sz="3200" dirty="0"/>
              <a:t>Tests of formation pathways: metallicity tracers of formation process and birth environment</a:t>
            </a:r>
          </a:p>
        </p:txBody>
      </p:sp>
      <p:sp>
        <p:nvSpPr>
          <p:cNvPr id="6" name="Slide Number Placeholder 5">
            <a:extLst>
              <a:ext uri="{FF2B5EF4-FFF2-40B4-BE49-F238E27FC236}">
                <a16:creationId xmlns:a16="http://schemas.microsoft.com/office/drawing/2014/main" id="{FD0F7F40-E611-8453-99B0-148959ACEBE7}"/>
              </a:ext>
            </a:extLst>
          </p:cNvPr>
          <p:cNvSpPr>
            <a:spLocks noGrp="1"/>
          </p:cNvSpPr>
          <p:nvPr>
            <p:ph type="sldNum" sz="quarter" idx="4"/>
          </p:nvPr>
        </p:nvSpPr>
        <p:spPr/>
        <p:txBody>
          <a:bodyPr/>
          <a:lstStyle/>
          <a:p>
            <a:fld id="{ADD2A1D5-2242-2445-A787-A1ADAF4A1717}" type="slidenum">
              <a:rPr lang="en-US" smtClean="0"/>
              <a:t>56</a:t>
            </a:fld>
            <a:endParaRPr lang="en-US"/>
          </a:p>
        </p:txBody>
      </p:sp>
    </p:spTree>
    <p:extLst>
      <p:ext uri="{BB962C8B-B14F-4D97-AF65-F5344CB8AC3E}">
        <p14:creationId xmlns:p14="http://schemas.microsoft.com/office/powerpoint/2010/main" val="41371629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C97305-3E99-CF45-C697-7A9E830C135D}"/>
            </a:ext>
          </a:extLst>
        </p:cNvPr>
        <p:cNvGrpSpPr/>
        <p:nvPr/>
      </p:nvGrpSpPr>
      <p:grpSpPr>
        <a:xfrm>
          <a:off x="0" y="0"/>
          <a:ext cx="0" cy="0"/>
          <a:chOff x="0" y="0"/>
          <a:chExt cx="0" cy="0"/>
        </a:xfrm>
      </p:grpSpPr>
      <p:pic>
        <p:nvPicPr>
          <p:cNvPr id="3" name="Picture 2" descr="A diagram of a plane&#10;&#10;AI-generated content may be incorrect.">
            <a:extLst>
              <a:ext uri="{FF2B5EF4-FFF2-40B4-BE49-F238E27FC236}">
                <a16:creationId xmlns:a16="http://schemas.microsoft.com/office/drawing/2014/main" id="{E263C401-06AE-A2ED-7577-5AB9D69A04AE}"/>
              </a:ext>
            </a:extLst>
          </p:cNvPr>
          <p:cNvPicPr>
            <a:picLocks noChangeAspect="1"/>
          </p:cNvPicPr>
          <p:nvPr/>
        </p:nvPicPr>
        <p:blipFill>
          <a:blip r:embed="rId2"/>
          <a:stretch>
            <a:fillRect/>
          </a:stretch>
        </p:blipFill>
        <p:spPr>
          <a:xfrm>
            <a:off x="2855854" y="0"/>
            <a:ext cx="6480292" cy="6858000"/>
          </a:xfrm>
          <a:prstGeom prst="rect">
            <a:avLst/>
          </a:prstGeom>
        </p:spPr>
      </p:pic>
      <p:sp>
        <p:nvSpPr>
          <p:cNvPr id="8" name="TextBox 7">
            <a:extLst>
              <a:ext uri="{FF2B5EF4-FFF2-40B4-BE49-F238E27FC236}">
                <a16:creationId xmlns:a16="http://schemas.microsoft.com/office/drawing/2014/main" id="{050087F1-C689-0C90-37A4-E1E44FA2B9DC}"/>
              </a:ext>
            </a:extLst>
          </p:cNvPr>
          <p:cNvSpPr txBox="1"/>
          <p:nvPr/>
        </p:nvSpPr>
        <p:spPr>
          <a:xfrm>
            <a:off x="215933" y="1118507"/>
            <a:ext cx="2639921" cy="461665"/>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Balmer et al. 2025b</a:t>
            </a:r>
          </a:p>
        </p:txBody>
      </p:sp>
      <p:sp>
        <p:nvSpPr>
          <p:cNvPr id="9" name="TextBox 8">
            <a:extLst>
              <a:ext uri="{FF2B5EF4-FFF2-40B4-BE49-F238E27FC236}">
                <a16:creationId xmlns:a16="http://schemas.microsoft.com/office/drawing/2014/main" id="{87E29DCC-BBE7-6B24-DEE8-2C2F42693F87}"/>
              </a:ext>
            </a:extLst>
          </p:cNvPr>
          <p:cNvSpPr txBox="1"/>
          <p:nvPr/>
        </p:nvSpPr>
        <p:spPr>
          <a:xfrm>
            <a:off x="9336146" y="1483976"/>
            <a:ext cx="2294949" cy="2677656"/>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HR 8799 planets show higher metallicity than field brown dwarfs and likely higher than their host star</a:t>
            </a:r>
          </a:p>
        </p:txBody>
      </p:sp>
      <p:sp>
        <p:nvSpPr>
          <p:cNvPr id="10" name="Rounded Rectangle 9">
            <a:extLst>
              <a:ext uri="{FF2B5EF4-FFF2-40B4-BE49-F238E27FC236}">
                <a16:creationId xmlns:a16="http://schemas.microsoft.com/office/drawing/2014/main" id="{519ABBF3-555A-2885-0C3A-3E8E4AEEF03B}"/>
              </a:ext>
            </a:extLst>
          </p:cNvPr>
          <p:cNvSpPr/>
          <p:nvPr/>
        </p:nvSpPr>
        <p:spPr>
          <a:xfrm>
            <a:off x="4304236" y="1869944"/>
            <a:ext cx="1042205"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Solar</a:t>
            </a:r>
          </a:p>
        </p:txBody>
      </p:sp>
      <p:sp>
        <p:nvSpPr>
          <p:cNvPr id="11" name="Freeform 10">
            <a:extLst>
              <a:ext uri="{FF2B5EF4-FFF2-40B4-BE49-F238E27FC236}">
                <a16:creationId xmlns:a16="http://schemas.microsoft.com/office/drawing/2014/main" id="{6CC89556-D95E-10C3-67EF-D14C8C4A1C22}"/>
              </a:ext>
            </a:extLst>
          </p:cNvPr>
          <p:cNvSpPr/>
          <p:nvPr/>
        </p:nvSpPr>
        <p:spPr>
          <a:xfrm rot="1175783">
            <a:off x="5351262" y="2049372"/>
            <a:ext cx="1142844" cy="395248"/>
          </a:xfrm>
          <a:custGeom>
            <a:avLst/>
            <a:gdLst>
              <a:gd name="connsiteX0" fmla="*/ 0 w 793102"/>
              <a:gd name="connsiteY0" fmla="*/ 103372 h 150025"/>
              <a:gd name="connsiteX1" fmla="*/ 317241 w 793102"/>
              <a:gd name="connsiteY1" fmla="*/ 735 h 150025"/>
              <a:gd name="connsiteX2" fmla="*/ 793102 w 793102"/>
              <a:gd name="connsiteY2" fmla="*/ 150025 h 150025"/>
            </a:gdLst>
            <a:ahLst/>
            <a:cxnLst>
              <a:cxn ang="0">
                <a:pos x="connsiteX0" y="connsiteY0"/>
              </a:cxn>
              <a:cxn ang="0">
                <a:pos x="connsiteX1" y="connsiteY1"/>
              </a:cxn>
              <a:cxn ang="0">
                <a:pos x="connsiteX2" y="connsiteY2"/>
              </a:cxn>
            </a:cxnLst>
            <a:rect l="l" t="t" r="r" b="b"/>
            <a:pathLst>
              <a:path w="793102" h="150025">
                <a:moveTo>
                  <a:pt x="0" y="103372"/>
                </a:moveTo>
                <a:cubicBezTo>
                  <a:pt x="92528" y="48165"/>
                  <a:pt x="185057" y="-7041"/>
                  <a:pt x="317241" y="735"/>
                </a:cubicBezTo>
                <a:cubicBezTo>
                  <a:pt x="449425" y="8511"/>
                  <a:pt x="704461" y="109592"/>
                  <a:pt x="793102" y="150025"/>
                </a:cubicBezTo>
              </a:path>
            </a:pathLst>
          </a:custGeom>
          <a:noFill/>
          <a:ln w="57150">
            <a:solidFill>
              <a:srgbClr val="1C90F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satellite with a large light&#10;&#10;AI-generated content may be incorrect.">
            <a:extLst>
              <a:ext uri="{FF2B5EF4-FFF2-40B4-BE49-F238E27FC236}">
                <a16:creationId xmlns:a16="http://schemas.microsoft.com/office/drawing/2014/main" id="{C302081F-6326-ED89-D82E-411DCF725FF6}"/>
              </a:ext>
            </a:extLst>
          </p:cNvPr>
          <p:cNvPicPr>
            <a:picLocks noChangeAspect="1"/>
          </p:cNvPicPr>
          <p:nvPr/>
        </p:nvPicPr>
        <p:blipFill>
          <a:blip r:embed="rId3"/>
          <a:stretch>
            <a:fillRect/>
          </a:stretch>
        </p:blipFill>
        <p:spPr>
          <a:xfrm rot="20727085">
            <a:off x="1143110" y="4374345"/>
            <a:ext cx="2938312" cy="2149057"/>
          </a:xfrm>
          <a:prstGeom prst="rect">
            <a:avLst/>
          </a:prstGeom>
        </p:spPr>
      </p:pic>
      <p:sp>
        <p:nvSpPr>
          <p:cNvPr id="4" name="Slide Number Placeholder 3">
            <a:extLst>
              <a:ext uri="{FF2B5EF4-FFF2-40B4-BE49-F238E27FC236}">
                <a16:creationId xmlns:a16="http://schemas.microsoft.com/office/drawing/2014/main" id="{01D2B789-775F-00D3-7D9A-A7CF65E4FED3}"/>
              </a:ext>
            </a:extLst>
          </p:cNvPr>
          <p:cNvSpPr>
            <a:spLocks noGrp="1"/>
          </p:cNvSpPr>
          <p:nvPr>
            <p:ph type="sldNum" sz="quarter" idx="4"/>
          </p:nvPr>
        </p:nvSpPr>
        <p:spPr/>
        <p:txBody>
          <a:bodyPr/>
          <a:lstStyle/>
          <a:p>
            <a:fld id="{ADD2A1D5-2242-2445-A787-A1ADAF4A1717}" type="slidenum">
              <a:rPr lang="en-US" smtClean="0"/>
              <a:t>57</a:t>
            </a:fld>
            <a:endParaRPr lang="en-US"/>
          </a:p>
        </p:txBody>
      </p:sp>
    </p:spTree>
    <p:extLst>
      <p:ext uri="{BB962C8B-B14F-4D97-AF65-F5344CB8AC3E}">
        <p14:creationId xmlns:p14="http://schemas.microsoft.com/office/powerpoint/2010/main" val="62626092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D2CC4F-527D-7AD5-7CE5-1205735B351A}"/>
            </a:ext>
          </a:extLst>
        </p:cNvPr>
        <p:cNvGrpSpPr/>
        <p:nvPr/>
      </p:nvGrpSpPr>
      <p:grpSpPr>
        <a:xfrm>
          <a:off x="0" y="0"/>
          <a:ext cx="0" cy="0"/>
          <a:chOff x="0" y="0"/>
          <a:chExt cx="0" cy="0"/>
        </a:xfrm>
      </p:grpSpPr>
      <p:pic>
        <p:nvPicPr>
          <p:cNvPr id="3074" name="Picture 2" descr="This image shows the planetary system HR 8799. The background is black. At the center there is a symbol representing a star labeled HR 8799. The star’s light is blocked. There are four exoplanets, which look like fuzzy dots, pictured surrounding the star. Furthest from the star is a fuzzy, faint blue dot, labeled b, at the 10 o’clock position. At the 1 o’clock position, second furthest from the star is a blueish-white fuzzy dot labeled c. Just below that is an orange dot labeled e. At the 4 o’clock position, still near the star, is another fuzzy white dot labeled d.">
            <a:extLst>
              <a:ext uri="{FF2B5EF4-FFF2-40B4-BE49-F238E27FC236}">
                <a16:creationId xmlns:a16="http://schemas.microsoft.com/office/drawing/2014/main" id="{20818B6B-57EE-A92D-F0ED-A5B8FA6EF9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51"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C096E3E-516B-13A2-079B-450FCADBB94B}"/>
              </a:ext>
            </a:extLst>
          </p:cNvPr>
          <p:cNvSpPr txBox="1"/>
          <p:nvPr/>
        </p:nvSpPr>
        <p:spPr>
          <a:xfrm>
            <a:off x="8145624" y="1490008"/>
            <a:ext cx="3680755" cy="1569660"/>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And their metallicities are different from each other as well -&gt; formed in a differentiated disk?</a:t>
            </a:r>
          </a:p>
        </p:txBody>
      </p:sp>
      <p:sp>
        <p:nvSpPr>
          <p:cNvPr id="2" name="Slide Number Placeholder 1">
            <a:extLst>
              <a:ext uri="{FF2B5EF4-FFF2-40B4-BE49-F238E27FC236}">
                <a16:creationId xmlns:a16="http://schemas.microsoft.com/office/drawing/2014/main" id="{51C79583-9A6F-BC1E-E2E5-DC2C95F019CF}"/>
              </a:ext>
            </a:extLst>
          </p:cNvPr>
          <p:cNvSpPr>
            <a:spLocks noGrp="1"/>
          </p:cNvSpPr>
          <p:nvPr>
            <p:ph type="sldNum" sz="quarter" idx="4"/>
          </p:nvPr>
        </p:nvSpPr>
        <p:spPr/>
        <p:txBody>
          <a:bodyPr/>
          <a:lstStyle/>
          <a:p>
            <a:fld id="{ADD2A1D5-2242-2445-A787-A1ADAF4A1717}" type="slidenum">
              <a:rPr lang="en-US" smtClean="0"/>
              <a:t>58</a:t>
            </a:fld>
            <a:endParaRPr lang="en-US"/>
          </a:p>
        </p:txBody>
      </p:sp>
    </p:spTree>
    <p:extLst>
      <p:ext uri="{BB962C8B-B14F-4D97-AF65-F5344CB8AC3E}">
        <p14:creationId xmlns:p14="http://schemas.microsoft.com/office/powerpoint/2010/main" val="108724244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AE4DCD-E156-ACD4-366B-C6B540C9C9E8}"/>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0BB3370-3756-6F35-5BD6-3B0F18E152F6}"/>
              </a:ext>
            </a:extLst>
          </p:cNvPr>
          <p:cNvSpPr>
            <a:spLocks noGrp="1"/>
          </p:cNvSpPr>
          <p:nvPr>
            <p:ph idx="1"/>
          </p:nvPr>
        </p:nvSpPr>
        <p:spPr/>
        <p:txBody>
          <a:bodyPr/>
          <a:lstStyle/>
          <a:p>
            <a:endParaRPr lang="en-US"/>
          </a:p>
        </p:txBody>
      </p:sp>
      <p:sp>
        <p:nvSpPr>
          <p:cNvPr id="3" name="Title 2">
            <a:extLst>
              <a:ext uri="{FF2B5EF4-FFF2-40B4-BE49-F238E27FC236}">
                <a16:creationId xmlns:a16="http://schemas.microsoft.com/office/drawing/2014/main" id="{5BE566B7-1D17-DEBF-84EB-D29AB849BB5B}"/>
              </a:ext>
            </a:extLst>
          </p:cNvPr>
          <p:cNvSpPr>
            <a:spLocks noGrp="1"/>
          </p:cNvSpPr>
          <p:nvPr>
            <p:ph type="title"/>
          </p:nvPr>
        </p:nvSpPr>
        <p:spPr/>
        <p:txBody>
          <a:bodyPr/>
          <a:lstStyle/>
          <a:p>
            <a:endParaRPr lang="en-US"/>
          </a:p>
        </p:txBody>
      </p:sp>
      <p:pic>
        <p:nvPicPr>
          <p:cNvPr id="3074" name="Picture 2" descr="This image shows the planetary system HR 8799. The background is black. At the center there is a symbol representing a star labeled HR 8799. The star’s light is blocked. There are four exoplanets, which look like fuzzy dots, pictured surrounding the star. Furthest from the star is a fuzzy, faint blue dot, labeled b, at the 10 o’clock position. At the 1 o’clock position, second furthest from the star is a blueish-white fuzzy dot labeled c. Just below that is an orange dot labeled e. At the 4 o’clock position, still near the star, is another fuzzy white dot labeled d.">
            <a:extLst>
              <a:ext uri="{FF2B5EF4-FFF2-40B4-BE49-F238E27FC236}">
                <a16:creationId xmlns:a16="http://schemas.microsoft.com/office/drawing/2014/main" id="{ED79F676-0330-D985-AB81-4F17C457C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06151" y="0"/>
            <a:ext cx="6858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DED4F957-3471-6DDA-FC98-024CC1B934F9}"/>
              </a:ext>
            </a:extLst>
          </p:cNvPr>
          <p:cNvSpPr txBox="1"/>
          <p:nvPr/>
        </p:nvSpPr>
        <p:spPr>
          <a:xfrm>
            <a:off x="8145624" y="1490008"/>
            <a:ext cx="3680755" cy="1569660"/>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And their metallicities are different from each other as well -&gt; formed in a differentiated disk?</a:t>
            </a:r>
          </a:p>
        </p:txBody>
      </p:sp>
      <p:sp>
        <p:nvSpPr>
          <p:cNvPr id="5" name="Rounded Rectangle 4">
            <a:extLst>
              <a:ext uri="{FF2B5EF4-FFF2-40B4-BE49-F238E27FC236}">
                <a16:creationId xmlns:a16="http://schemas.microsoft.com/office/drawing/2014/main" id="{E1BB250A-40FA-0611-4F77-A841E40EF0B4}"/>
              </a:ext>
            </a:extLst>
          </p:cNvPr>
          <p:cNvSpPr/>
          <p:nvPr/>
        </p:nvSpPr>
        <p:spPr>
          <a:xfrm>
            <a:off x="2140411" y="2535531"/>
            <a:ext cx="7985277" cy="2274532"/>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Balmer et al. 2025b:</a:t>
            </a:r>
          </a:p>
          <a:p>
            <a:pPr algn="ctr"/>
            <a:r>
              <a:rPr lang="en-US" sz="2800" dirty="0">
                <a:latin typeface="Baskerville" panose="02020502070401020303" pitchFamily="18" charset="0"/>
                <a:ea typeface="Baskerville" panose="02020502070401020303" pitchFamily="18" charset="0"/>
              </a:rPr>
              <a:t>Core accretion likely explanation, and can form several massive planets on wide separations</a:t>
            </a:r>
          </a:p>
        </p:txBody>
      </p:sp>
      <p:sp>
        <p:nvSpPr>
          <p:cNvPr id="6" name="Slide Number Placeholder 5">
            <a:extLst>
              <a:ext uri="{FF2B5EF4-FFF2-40B4-BE49-F238E27FC236}">
                <a16:creationId xmlns:a16="http://schemas.microsoft.com/office/drawing/2014/main" id="{611D2530-EAF4-1556-8020-F92A42B8850A}"/>
              </a:ext>
            </a:extLst>
          </p:cNvPr>
          <p:cNvSpPr>
            <a:spLocks noGrp="1"/>
          </p:cNvSpPr>
          <p:nvPr>
            <p:ph type="sldNum" sz="quarter" idx="4"/>
          </p:nvPr>
        </p:nvSpPr>
        <p:spPr/>
        <p:txBody>
          <a:bodyPr/>
          <a:lstStyle/>
          <a:p>
            <a:fld id="{ADD2A1D5-2242-2445-A787-A1ADAF4A1717}" type="slidenum">
              <a:rPr lang="en-US" smtClean="0"/>
              <a:t>59</a:t>
            </a:fld>
            <a:endParaRPr lang="en-US"/>
          </a:p>
        </p:txBody>
      </p:sp>
    </p:spTree>
    <p:extLst>
      <p:ext uri="{BB962C8B-B14F-4D97-AF65-F5344CB8AC3E}">
        <p14:creationId xmlns:p14="http://schemas.microsoft.com/office/powerpoint/2010/main" val="124574823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CD0372-C93A-1DF2-CF07-FC2C2B03CA5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ABF37E0-EAD2-41C4-ECBD-860832BD4F41}"/>
              </a:ext>
            </a:extLst>
          </p:cNvPr>
          <p:cNvSpPr>
            <a:spLocks noGrp="1"/>
          </p:cNvSpPr>
          <p:nvPr>
            <p:ph type="title"/>
          </p:nvPr>
        </p:nvSpPr>
        <p:spPr/>
        <p:txBody>
          <a:bodyPr>
            <a:noAutofit/>
          </a:bodyPr>
          <a:lstStyle/>
          <a:p>
            <a:r>
              <a:rPr lang="en-US" sz="3600" dirty="0"/>
              <a:t>Most exoplanets have been discovered indirectly</a:t>
            </a:r>
          </a:p>
        </p:txBody>
      </p:sp>
      <p:pic>
        <p:nvPicPr>
          <p:cNvPr id="17410" name="Picture 2">
            <a:extLst>
              <a:ext uri="{FF2B5EF4-FFF2-40B4-BE49-F238E27FC236}">
                <a16:creationId xmlns:a16="http://schemas.microsoft.com/office/drawing/2014/main" id="{1E1CFBF3-E4F3-85AE-9D54-408A151B80A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74" y="1045029"/>
            <a:ext cx="9545652" cy="5812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00423DDB-1BA1-A093-EB4A-9AACC0BBEF82}"/>
              </a:ext>
            </a:extLst>
          </p:cNvPr>
          <p:cNvPicPr>
            <a:picLocks noChangeAspect="1"/>
          </p:cNvPicPr>
          <p:nvPr/>
        </p:nvPicPr>
        <p:blipFill>
          <a:blip r:embed="rId3"/>
          <a:stretch>
            <a:fillRect/>
          </a:stretch>
        </p:blipFill>
        <p:spPr>
          <a:xfrm>
            <a:off x="4404049" y="4206227"/>
            <a:ext cx="3977483" cy="2384649"/>
          </a:xfrm>
          <a:prstGeom prst="rect">
            <a:avLst/>
          </a:prstGeom>
          <a:ln>
            <a:solidFill>
              <a:srgbClr val="1C90FF"/>
            </a:solidFill>
          </a:ln>
        </p:spPr>
      </p:pic>
      <p:sp>
        <p:nvSpPr>
          <p:cNvPr id="5" name="TextBox 4">
            <a:extLst>
              <a:ext uri="{FF2B5EF4-FFF2-40B4-BE49-F238E27FC236}">
                <a16:creationId xmlns:a16="http://schemas.microsoft.com/office/drawing/2014/main" id="{18ECD5B2-ECF0-3DA6-BEB3-717E0E1F3027}"/>
              </a:ext>
            </a:extLst>
          </p:cNvPr>
          <p:cNvSpPr txBox="1"/>
          <p:nvPr/>
        </p:nvSpPr>
        <p:spPr>
          <a:xfrm>
            <a:off x="2593910" y="6488668"/>
            <a:ext cx="2268891" cy="338554"/>
          </a:xfrm>
          <a:prstGeom prst="rect">
            <a:avLst/>
          </a:prstGeom>
          <a:noFill/>
        </p:spPr>
        <p:txBody>
          <a:bodyPr wrap="none" rtlCol="0">
            <a:spAutoFit/>
          </a:bodyPr>
          <a:lstStyle/>
          <a:p>
            <a:r>
              <a:rPr lang="en-US" sz="1600" dirty="0">
                <a:latin typeface="Baskerville" panose="02020502070401020303" pitchFamily="18" charset="0"/>
                <a:ea typeface="Baskerville" panose="02020502070401020303" pitchFamily="18" charset="0"/>
              </a:rPr>
              <a:t>Gif credit: Alysa </a:t>
            </a:r>
            <a:r>
              <a:rPr lang="en-US" sz="1600" dirty="0" err="1">
                <a:latin typeface="Baskerville" panose="02020502070401020303" pitchFamily="18" charset="0"/>
                <a:ea typeface="Baskerville" panose="02020502070401020303" pitchFamily="18" charset="0"/>
              </a:rPr>
              <a:t>Obertas</a:t>
            </a:r>
            <a:endParaRPr lang="en-US" sz="1600" dirty="0">
              <a:latin typeface="Baskerville" panose="02020502070401020303" pitchFamily="18" charset="0"/>
              <a:ea typeface="Baskerville" panose="02020502070401020303" pitchFamily="18" charset="0"/>
            </a:endParaRPr>
          </a:p>
        </p:txBody>
      </p:sp>
      <p:pic>
        <p:nvPicPr>
          <p:cNvPr id="6" name="Picture 5">
            <a:extLst>
              <a:ext uri="{FF2B5EF4-FFF2-40B4-BE49-F238E27FC236}">
                <a16:creationId xmlns:a16="http://schemas.microsoft.com/office/drawing/2014/main" id="{9115C3AF-35A0-45B1-B2BF-D2AF26038FB5}"/>
              </a:ext>
            </a:extLst>
          </p:cNvPr>
          <p:cNvPicPr>
            <a:picLocks noChangeAspect="1"/>
          </p:cNvPicPr>
          <p:nvPr/>
        </p:nvPicPr>
        <p:blipFill>
          <a:blip r:embed="rId4"/>
          <a:stretch>
            <a:fillRect/>
          </a:stretch>
        </p:blipFill>
        <p:spPr>
          <a:xfrm>
            <a:off x="376170" y="949003"/>
            <a:ext cx="3874538" cy="2817846"/>
          </a:xfrm>
          <a:prstGeom prst="rect">
            <a:avLst/>
          </a:prstGeom>
          <a:ln>
            <a:solidFill>
              <a:srgbClr val="1C90FF"/>
            </a:solidFill>
          </a:ln>
        </p:spPr>
      </p:pic>
      <p:sp>
        <p:nvSpPr>
          <p:cNvPr id="7" name="TextBox 6">
            <a:extLst>
              <a:ext uri="{FF2B5EF4-FFF2-40B4-BE49-F238E27FC236}">
                <a16:creationId xmlns:a16="http://schemas.microsoft.com/office/drawing/2014/main" id="{E4782CCD-FD63-4FA9-0B22-0091D9D795D5}"/>
              </a:ext>
            </a:extLst>
          </p:cNvPr>
          <p:cNvSpPr txBox="1"/>
          <p:nvPr/>
        </p:nvSpPr>
        <p:spPr>
          <a:xfrm>
            <a:off x="376170" y="689239"/>
            <a:ext cx="2582566" cy="307777"/>
          </a:xfrm>
          <a:prstGeom prst="rect">
            <a:avLst/>
          </a:prstGeom>
          <a:noFill/>
        </p:spPr>
        <p:txBody>
          <a:bodyPr wrap="none" rtlCol="0">
            <a:spAutoFit/>
          </a:bodyPr>
          <a:lstStyle/>
          <a:p>
            <a:r>
              <a:rPr lang="en-US" sz="1400" dirty="0">
                <a:latin typeface="Baskerville" panose="02020502070401020303" pitchFamily="18" charset="0"/>
                <a:ea typeface="Baskerville" panose="02020502070401020303" pitchFamily="18" charset="0"/>
              </a:rPr>
              <a:t>Gif credit: </a:t>
            </a:r>
            <a:r>
              <a:rPr lang="en-US" sz="1400" dirty="0" err="1">
                <a:latin typeface="Baskerville" panose="02020502070401020303" pitchFamily="18" charset="0"/>
                <a:ea typeface="Baskerville" panose="02020502070401020303" pitchFamily="18" charset="0"/>
              </a:rPr>
              <a:t>Aspolanski</a:t>
            </a:r>
            <a:r>
              <a:rPr lang="en-US" sz="1400" dirty="0">
                <a:latin typeface="Baskerville" panose="02020502070401020303" pitchFamily="18" charset="0"/>
                <a:ea typeface="Baskerville" panose="02020502070401020303" pitchFamily="18" charset="0"/>
              </a:rPr>
              <a:t>/Wikipedia</a:t>
            </a:r>
          </a:p>
        </p:txBody>
      </p:sp>
      <p:sp>
        <p:nvSpPr>
          <p:cNvPr id="8" name="Slide Number Placeholder 7">
            <a:extLst>
              <a:ext uri="{FF2B5EF4-FFF2-40B4-BE49-F238E27FC236}">
                <a16:creationId xmlns:a16="http://schemas.microsoft.com/office/drawing/2014/main" id="{AEA33A48-DA96-A96A-8284-C291C47F0934}"/>
              </a:ext>
            </a:extLst>
          </p:cNvPr>
          <p:cNvSpPr>
            <a:spLocks noGrp="1"/>
          </p:cNvSpPr>
          <p:nvPr>
            <p:ph type="sldNum" sz="quarter" idx="4"/>
          </p:nvPr>
        </p:nvSpPr>
        <p:spPr/>
        <p:txBody>
          <a:bodyPr/>
          <a:lstStyle/>
          <a:p>
            <a:fld id="{ADD2A1D5-2242-2445-A787-A1ADAF4A1717}" type="slidenum">
              <a:rPr lang="en-US" smtClean="0"/>
              <a:t>6</a:t>
            </a:fld>
            <a:endParaRPr lang="en-US"/>
          </a:p>
        </p:txBody>
      </p:sp>
    </p:spTree>
    <p:extLst>
      <p:ext uri="{BB962C8B-B14F-4D97-AF65-F5344CB8AC3E}">
        <p14:creationId xmlns:p14="http://schemas.microsoft.com/office/powerpoint/2010/main" val="177294563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graph&#10;&#10;AI-generated content may be incorrect.">
            <a:extLst>
              <a:ext uri="{FF2B5EF4-FFF2-40B4-BE49-F238E27FC236}">
                <a16:creationId xmlns:a16="http://schemas.microsoft.com/office/drawing/2014/main" id="{D552170D-EDED-7B53-0563-166DF55BD281}"/>
              </a:ext>
            </a:extLst>
          </p:cNvPr>
          <p:cNvPicPr>
            <a:picLocks noGrp="1" noChangeAspect="1"/>
          </p:cNvPicPr>
          <p:nvPr>
            <p:ph idx="1"/>
          </p:nvPr>
        </p:nvPicPr>
        <p:blipFill>
          <a:blip r:embed="rId2"/>
          <a:stretch>
            <a:fillRect/>
          </a:stretch>
        </p:blipFill>
        <p:spPr>
          <a:xfrm>
            <a:off x="1964843" y="1660122"/>
            <a:ext cx="8309234" cy="3537756"/>
          </a:xfrm>
        </p:spPr>
      </p:pic>
      <p:sp>
        <p:nvSpPr>
          <p:cNvPr id="3" name="Title 2">
            <a:extLst>
              <a:ext uri="{FF2B5EF4-FFF2-40B4-BE49-F238E27FC236}">
                <a16:creationId xmlns:a16="http://schemas.microsoft.com/office/drawing/2014/main" id="{58D2EE65-4474-02A5-E8AC-02975854F5D7}"/>
              </a:ext>
            </a:extLst>
          </p:cNvPr>
          <p:cNvSpPr>
            <a:spLocks noGrp="1"/>
          </p:cNvSpPr>
          <p:nvPr>
            <p:ph type="title"/>
          </p:nvPr>
        </p:nvSpPr>
        <p:spPr/>
        <p:txBody>
          <a:bodyPr>
            <a:noAutofit/>
          </a:bodyPr>
          <a:lstStyle/>
          <a:p>
            <a:r>
              <a:rPr lang="en-US" sz="3200" dirty="0"/>
              <a:t>Signposts of dynamical history: Brown dwarf and giant planet companions have different eccentricity distributions</a:t>
            </a:r>
          </a:p>
        </p:txBody>
      </p:sp>
      <p:sp>
        <p:nvSpPr>
          <p:cNvPr id="6" name="TextBox 5">
            <a:extLst>
              <a:ext uri="{FF2B5EF4-FFF2-40B4-BE49-F238E27FC236}">
                <a16:creationId xmlns:a16="http://schemas.microsoft.com/office/drawing/2014/main" id="{5CFF6109-E511-DA66-BCF2-61CFC25D577A}"/>
              </a:ext>
            </a:extLst>
          </p:cNvPr>
          <p:cNvSpPr txBox="1"/>
          <p:nvPr/>
        </p:nvSpPr>
        <p:spPr>
          <a:xfrm>
            <a:off x="262585" y="1003778"/>
            <a:ext cx="2639921" cy="461665"/>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Bowler et al. 2020</a:t>
            </a:r>
          </a:p>
        </p:txBody>
      </p:sp>
      <p:sp>
        <p:nvSpPr>
          <p:cNvPr id="8" name="TextBox 7">
            <a:extLst>
              <a:ext uri="{FF2B5EF4-FFF2-40B4-BE49-F238E27FC236}">
                <a16:creationId xmlns:a16="http://schemas.microsoft.com/office/drawing/2014/main" id="{288E0314-F7A5-C73A-414C-32F21EB17900}"/>
              </a:ext>
            </a:extLst>
          </p:cNvPr>
          <p:cNvSpPr txBox="1"/>
          <p:nvPr/>
        </p:nvSpPr>
        <p:spPr>
          <a:xfrm>
            <a:off x="2902506" y="5392557"/>
            <a:ext cx="7072604" cy="830997"/>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Points to formation in a disk for giant planets and cloud collapse for brown dwarfs</a:t>
            </a:r>
          </a:p>
        </p:txBody>
      </p:sp>
      <p:sp>
        <p:nvSpPr>
          <p:cNvPr id="9" name="Slide Number Placeholder 8">
            <a:extLst>
              <a:ext uri="{FF2B5EF4-FFF2-40B4-BE49-F238E27FC236}">
                <a16:creationId xmlns:a16="http://schemas.microsoft.com/office/drawing/2014/main" id="{20145255-B3C4-8F0D-2021-76F14FD836D0}"/>
              </a:ext>
            </a:extLst>
          </p:cNvPr>
          <p:cNvSpPr>
            <a:spLocks noGrp="1"/>
          </p:cNvSpPr>
          <p:nvPr>
            <p:ph type="sldNum" sz="quarter" idx="4"/>
          </p:nvPr>
        </p:nvSpPr>
        <p:spPr/>
        <p:txBody>
          <a:bodyPr/>
          <a:lstStyle/>
          <a:p>
            <a:fld id="{ADD2A1D5-2242-2445-A787-A1ADAF4A1717}" type="slidenum">
              <a:rPr lang="en-US" smtClean="0"/>
              <a:t>60</a:t>
            </a:fld>
            <a:endParaRPr lang="en-US"/>
          </a:p>
        </p:txBody>
      </p:sp>
    </p:spTree>
    <p:extLst>
      <p:ext uri="{BB962C8B-B14F-4D97-AF65-F5344CB8AC3E}">
        <p14:creationId xmlns:p14="http://schemas.microsoft.com/office/powerpoint/2010/main" val="3424777167"/>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27F3FA-4802-6B41-1A95-98E4F4099482}"/>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A16766FD-FDE6-9879-EF86-BA7233E5168A}"/>
              </a:ext>
            </a:extLst>
          </p:cNvPr>
          <p:cNvSpPr txBox="1"/>
          <p:nvPr/>
        </p:nvSpPr>
        <p:spPr>
          <a:xfrm>
            <a:off x="262585" y="1003778"/>
            <a:ext cx="2639921" cy="461665"/>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Bowler et al. 2023</a:t>
            </a:r>
          </a:p>
        </p:txBody>
      </p:sp>
      <p:sp>
        <p:nvSpPr>
          <p:cNvPr id="10" name="Title 2">
            <a:extLst>
              <a:ext uri="{FF2B5EF4-FFF2-40B4-BE49-F238E27FC236}">
                <a16:creationId xmlns:a16="http://schemas.microsoft.com/office/drawing/2014/main" id="{9C96543F-2A8B-AC6E-8A0A-09665025648B}"/>
              </a:ext>
            </a:extLst>
          </p:cNvPr>
          <p:cNvSpPr txBox="1">
            <a:spLocks/>
          </p:cNvSpPr>
          <p:nvPr/>
        </p:nvSpPr>
        <p:spPr>
          <a:xfrm>
            <a:off x="601759" y="135532"/>
            <a:ext cx="11211269" cy="752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skerville" panose="02020502070401020303" pitchFamily="18" charset="0"/>
                <a:ea typeface="Baskerville" panose="02020502070401020303" pitchFamily="18" charset="0"/>
                <a:cs typeface="+mj-cs"/>
              </a:defRPr>
            </a:lvl1pPr>
          </a:lstStyle>
          <a:p>
            <a:r>
              <a:rPr lang="en-US" sz="3200" dirty="0"/>
              <a:t>Signposts of dynamical history: Brown dwarf and giant planet companions have different trends in spin-orbit (mis)alignment</a:t>
            </a:r>
          </a:p>
        </p:txBody>
      </p:sp>
      <p:pic>
        <p:nvPicPr>
          <p:cNvPr id="6" name="Picture 5" descr="A diagram of a plane and a plane&#10;&#10;AI-generated content may be incorrect.">
            <a:extLst>
              <a:ext uri="{FF2B5EF4-FFF2-40B4-BE49-F238E27FC236}">
                <a16:creationId xmlns:a16="http://schemas.microsoft.com/office/drawing/2014/main" id="{A74E7736-0858-B3D1-CD17-AE0B7A1F4D55}"/>
              </a:ext>
            </a:extLst>
          </p:cNvPr>
          <p:cNvPicPr>
            <a:picLocks noChangeAspect="1"/>
          </p:cNvPicPr>
          <p:nvPr/>
        </p:nvPicPr>
        <p:blipFill>
          <a:blip r:embed="rId2"/>
          <a:stretch>
            <a:fillRect/>
          </a:stretch>
        </p:blipFill>
        <p:spPr>
          <a:xfrm>
            <a:off x="1668689" y="2361035"/>
            <a:ext cx="8854621" cy="3493187"/>
          </a:xfrm>
          <a:prstGeom prst="rect">
            <a:avLst/>
          </a:prstGeom>
        </p:spPr>
      </p:pic>
      <p:sp>
        <p:nvSpPr>
          <p:cNvPr id="8" name="Rounded Rectangle 7">
            <a:extLst>
              <a:ext uri="{FF2B5EF4-FFF2-40B4-BE49-F238E27FC236}">
                <a16:creationId xmlns:a16="http://schemas.microsoft.com/office/drawing/2014/main" id="{83CD559A-CCB5-E2BF-E3AB-BF3E942D6D34}"/>
              </a:ext>
            </a:extLst>
          </p:cNvPr>
          <p:cNvSpPr/>
          <p:nvPr/>
        </p:nvSpPr>
        <p:spPr>
          <a:xfrm>
            <a:off x="2772468" y="1356451"/>
            <a:ext cx="6869849" cy="1151678"/>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dirty="0">
                <a:solidFill>
                  <a:schemeClr val="tx1"/>
                </a:solidFill>
                <a:latin typeface="Baskerville" panose="02020502070401020303" pitchFamily="18" charset="0"/>
                <a:ea typeface="Baskerville" panose="02020502070401020303" pitchFamily="18" charset="0"/>
              </a:rPr>
              <a:t>Alignment between stellar spin axis and companion orbit angular momentum vector</a:t>
            </a:r>
          </a:p>
        </p:txBody>
      </p:sp>
      <p:sp>
        <p:nvSpPr>
          <p:cNvPr id="9" name="Slide Number Placeholder 8">
            <a:extLst>
              <a:ext uri="{FF2B5EF4-FFF2-40B4-BE49-F238E27FC236}">
                <a16:creationId xmlns:a16="http://schemas.microsoft.com/office/drawing/2014/main" id="{8FB2425B-F1FF-070A-9D5A-B8D131162BFF}"/>
              </a:ext>
            </a:extLst>
          </p:cNvPr>
          <p:cNvSpPr>
            <a:spLocks noGrp="1"/>
          </p:cNvSpPr>
          <p:nvPr>
            <p:ph type="sldNum" sz="quarter" idx="4"/>
          </p:nvPr>
        </p:nvSpPr>
        <p:spPr/>
        <p:txBody>
          <a:bodyPr/>
          <a:lstStyle/>
          <a:p>
            <a:fld id="{ADD2A1D5-2242-2445-A787-A1ADAF4A1717}" type="slidenum">
              <a:rPr lang="en-US" smtClean="0"/>
              <a:t>61</a:t>
            </a:fld>
            <a:endParaRPr lang="en-US"/>
          </a:p>
        </p:txBody>
      </p:sp>
    </p:spTree>
    <p:extLst>
      <p:ext uri="{BB962C8B-B14F-4D97-AF65-F5344CB8AC3E}">
        <p14:creationId xmlns:p14="http://schemas.microsoft.com/office/powerpoint/2010/main" val="113394902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graph of a mass&#10;&#10;AI-generated content may be incorrect.">
            <a:extLst>
              <a:ext uri="{FF2B5EF4-FFF2-40B4-BE49-F238E27FC236}">
                <a16:creationId xmlns:a16="http://schemas.microsoft.com/office/drawing/2014/main" id="{021A3BC6-0E36-0B39-57BD-CC1D066C3931}"/>
              </a:ext>
            </a:extLst>
          </p:cNvPr>
          <p:cNvPicPr>
            <a:picLocks noGrp="1" noChangeAspect="1"/>
          </p:cNvPicPr>
          <p:nvPr>
            <p:ph idx="1"/>
          </p:nvPr>
        </p:nvPicPr>
        <p:blipFill>
          <a:blip r:embed="rId2"/>
          <a:stretch>
            <a:fillRect/>
          </a:stretch>
        </p:blipFill>
        <p:spPr>
          <a:xfrm>
            <a:off x="425891" y="1228019"/>
            <a:ext cx="11387137" cy="4164538"/>
          </a:xfrm>
        </p:spPr>
      </p:pic>
      <p:sp>
        <p:nvSpPr>
          <p:cNvPr id="7" name="TextBox 6">
            <a:extLst>
              <a:ext uri="{FF2B5EF4-FFF2-40B4-BE49-F238E27FC236}">
                <a16:creationId xmlns:a16="http://schemas.microsoft.com/office/drawing/2014/main" id="{2BEA0101-1E15-9011-13AA-0FD1A5D446D0}"/>
              </a:ext>
            </a:extLst>
          </p:cNvPr>
          <p:cNvSpPr txBox="1"/>
          <p:nvPr/>
        </p:nvSpPr>
        <p:spPr>
          <a:xfrm>
            <a:off x="262585" y="1003778"/>
            <a:ext cx="2639921" cy="461665"/>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Bowler et al. 2023</a:t>
            </a:r>
          </a:p>
        </p:txBody>
      </p:sp>
      <p:sp>
        <p:nvSpPr>
          <p:cNvPr id="10" name="Title 2">
            <a:extLst>
              <a:ext uri="{FF2B5EF4-FFF2-40B4-BE49-F238E27FC236}">
                <a16:creationId xmlns:a16="http://schemas.microsoft.com/office/drawing/2014/main" id="{FCA50FBC-AC00-2FC5-6134-38CA92E9D9A7}"/>
              </a:ext>
            </a:extLst>
          </p:cNvPr>
          <p:cNvSpPr txBox="1">
            <a:spLocks/>
          </p:cNvSpPr>
          <p:nvPr/>
        </p:nvSpPr>
        <p:spPr>
          <a:xfrm>
            <a:off x="601759" y="135532"/>
            <a:ext cx="11211269" cy="752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skerville" panose="02020502070401020303" pitchFamily="18" charset="0"/>
                <a:ea typeface="Baskerville" panose="02020502070401020303" pitchFamily="18" charset="0"/>
                <a:cs typeface="+mj-cs"/>
              </a:defRPr>
            </a:lvl1pPr>
          </a:lstStyle>
          <a:p>
            <a:r>
              <a:rPr lang="en-US" sz="3200" dirty="0"/>
              <a:t>Signposts of dynamical history: Brown dwarf and giant planet companions have different trends in spin-orbit (mis)alignment</a:t>
            </a:r>
          </a:p>
        </p:txBody>
      </p:sp>
      <p:sp>
        <p:nvSpPr>
          <p:cNvPr id="11" name="TextBox 10">
            <a:extLst>
              <a:ext uri="{FF2B5EF4-FFF2-40B4-BE49-F238E27FC236}">
                <a16:creationId xmlns:a16="http://schemas.microsoft.com/office/drawing/2014/main" id="{09D2C3F8-60DB-F3B1-591B-B5108BF5E9F5}"/>
              </a:ext>
            </a:extLst>
          </p:cNvPr>
          <p:cNvSpPr txBox="1"/>
          <p:nvPr/>
        </p:nvSpPr>
        <p:spPr>
          <a:xfrm>
            <a:off x="2902506" y="5382690"/>
            <a:ext cx="7072604" cy="1200329"/>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Consistent with prediction that misalignment should be common outcome of binary formation through fragmenting molecular cloud</a:t>
            </a:r>
          </a:p>
        </p:txBody>
      </p:sp>
      <p:sp>
        <p:nvSpPr>
          <p:cNvPr id="12" name="Rectangle 11">
            <a:extLst>
              <a:ext uri="{FF2B5EF4-FFF2-40B4-BE49-F238E27FC236}">
                <a16:creationId xmlns:a16="http://schemas.microsoft.com/office/drawing/2014/main" id="{EE48A36A-543E-0104-670C-727C1BE92E4A}"/>
              </a:ext>
            </a:extLst>
          </p:cNvPr>
          <p:cNvSpPr/>
          <p:nvPr/>
        </p:nvSpPr>
        <p:spPr>
          <a:xfrm>
            <a:off x="1446245" y="1465443"/>
            <a:ext cx="5094514" cy="3601079"/>
          </a:xfrm>
          <a:prstGeom prst="rect">
            <a:avLst/>
          </a:prstGeom>
          <a:solidFill>
            <a:srgbClr val="747474">
              <a:alpha val="3451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ounded Rectangle 12">
            <a:extLst>
              <a:ext uri="{FF2B5EF4-FFF2-40B4-BE49-F238E27FC236}">
                <a16:creationId xmlns:a16="http://schemas.microsoft.com/office/drawing/2014/main" id="{F7E1F803-635F-2483-DBF5-42FFF41269E8}"/>
              </a:ext>
            </a:extLst>
          </p:cNvPr>
          <p:cNvSpPr/>
          <p:nvPr/>
        </p:nvSpPr>
        <p:spPr>
          <a:xfrm>
            <a:off x="2871310" y="1209357"/>
            <a:ext cx="2591579"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&lt;10 </a:t>
            </a:r>
            <a:r>
              <a:rPr lang="en-US" dirty="0" err="1">
                <a:solidFill>
                  <a:schemeClr val="tx1"/>
                </a:solidFill>
                <a:latin typeface="Baskerville" panose="02020502070401020303" pitchFamily="18" charset="0"/>
                <a:ea typeface="Baskerville" panose="02020502070401020303" pitchFamily="18" charset="0"/>
              </a:rPr>
              <a:t>Mjup</a:t>
            </a:r>
            <a:r>
              <a:rPr lang="en-US" dirty="0">
                <a:solidFill>
                  <a:schemeClr val="tx1"/>
                </a:solidFill>
                <a:latin typeface="Baskerville" panose="02020502070401020303" pitchFamily="18" charset="0"/>
                <a:ea typeface="Baskerville" panose="02020502070401020303" pitchFamily="18" charset="0"/>
              </a:rPr>
              <a:t> consistent with alignment</a:t>
            </a:r>
          </a:p>
        </p:txBody>
      </p:sp>
      <p:sp>
        <p:nvSpPr>
          <p:cNvPr id="14" name="Rounded Rectangle 13">
            <a:extLst>
              <a:ext uri="{FF2B5EF4-FFF2-40B4-BE49-F238E27FC236}">
                <a16:creationId xmlns:a16="http://schemas.microsoft.com/office/drawing/2014/main" id="{20B12A4F-7C4E-B393-EECC-8F97DA3205B2}"/>
              </a:ext>
            </a:extLst>
          </p:cNvPr>
          <p:cNvSpPr/>
          <p:nvPr/>
        </p:nvSpPr>
        <p:spPr>
          <a:xfrm>
            <a:off x="8023274" y="1204400"/>
            <a:ext cx="2307239"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&gt;10 </a:t>
            </a:r>
            <a:r>
              <a:rPr lang="en-US" dirty="0" err="1">
                <a:solidFill>
                  <a:schemeClr val="tx1"/>
                </a:solidFill>
                <a:latin typeface="Baskerville" panose="02020502070401020303" pitchFamily="18" charset="0"/>
                <a:ea typeface="Baskerville" panose="02020502070401020303" pitchFamily="18" charset="0"/>
              </a:rPr>
              <a:t>Mjup</a:t>
            </a:r>
            <a:r>
              <a:rPr lang="en-US" dirty="0">
                <a:solidFill>
                  <a:schemeClr val="tx1"/>
                </a:solidFill>
                <a:latin typeface="Baskerville" panose="02020502070401020303" pitchFamily="18" charset="0"/>
                <a:ea typeface="Baskerville" panose="02020502070401020303" pitchFamily="18" charset="0"/>
              </a:rPr>
              <a:t> no alignment trend</a:t>
            </a:r>
          </a:p>
        </p:txBody>
      </p:sp>
      <p:sp>
        <p:nvSpPr>
          <p:cNvPr id="15" name="Slide Number Placeholder 14">
            <a:extLst>
              <a:ext uri="{FF2B5EF4-FFF2-40B4-BE49-F238E27FC236}">
                <a16:creationId xmlns:a16="http://schemas.microsoft.com/office/drawing/2014/main" id="{DA2F146C-0E5D-1808-1F5E-294A05C33567}"/>
              </a:ext>
            </a:extLst>
          </p:cNvPr>
          <p:cNvSpPr>
            <a:spLocks noGrp="1"/>
          </p:cNvSpPr>
          <p:nvPr>
            <p:ph type="sldNum" sz="quarter" idx="4"/>
          </p:nvPr>
        </p:nvSpPr>
        <p:spPr/>
        <p:txBody>
          <a:bodyPr/>
          <a:lstStyle/>
          <a:p>
            <a:fld id="{ADD2A1D5-2242-2445-A787-A1ADAF4A1717}" type="slidenum">
              <a:rPr lang="en-US" smtClean="0"/>
              <a:t>62</a:t>
            </a:fld>
            <a:endParaRPr lang="en-US"/>
          </a:p>
        </p:txBody>
      </p:sp>
    </p:spTree>
    <p:extLst>
      <p:ext uri="{BB962C8B-B14F-4D97-AF65-F5344CB8AC3E}">
        <p14:creationId xmlns:p14="http://schemas.microsoft.com/office/powerpoint/2010/main" val="396002555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3F9382-E338-FF26-9368-C43BFF24017C}"/>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F82CF2CC-8B3E-E931-81D0-BF54A3C6010C}"/>
              </a:ext>
            </a:extLst>
          </p:cNvPr>
          <p:cNvSpPr>
            <a:spLocks noGrp="1"/>
          </p:cNvSpPr>
          <p:nvPr>
            <p:ph type="title"/>
          </p:nvPr>
        </p:nvSpPr>
        <p:spPr/>
        <p:txBody>
          <a:bodyPr>
            <a:normAutofit fontScale="90000"/>
          </a:bodyPr>
          <a:lstStyle/>
          <a:p>
            <a:r>
              <a:rPr lang="en-US" dirty="0"/>
              <a:t>Growing population of aligned star-planet systems</a:t>
            </a:r>
          </a:p>
        </p:txBody>
      </p:sp>
      <p:pic>
        <p:nvPicPr>
          <p:cNvPr id="9218" name="Picture 2" descr="Figure 7. Refer to the following caption and surrounding text.">
            <a:extLst>
              <a:ext uri="{FF2B5EF4-FFF2-40B4-BE49-F238E27FC236}">
                <a16:creationId xmlns:a16="http://schemas.microsoft.com/office/drawing/2014/main" id="{C922964F-0B97-9E0D-59A5-0620E489F45F}"/>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93252" y="1062666"/>
            <a:ext cx="5792107" cy="5595238"/>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672AF203-4A8A-17D5-47B1-C4908067EBB0}"/>
              </a:ext>
            </a:extLst>
          </p:cNvPr>
          <p:cNvSpPr txBox="1"/>
          <p:nvPr/>
        </p:nvSpPr>
        <p:spPr>
          <a:xfrm>
            <a:off x="376352" y="1062666"/>
            <a:ext cx="2823594"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Sepulveda et al. 2024</a:t>
            </a:r>
          </a:p>
        </p:txBody>
      </p:sp>
      <p:sp>
        <p:nvSpPr>
          <p:cNvPr id="2" name="Slide Number Placeholder 1">
            <a:extLst>
              <a:ext uri="{FF2B5EF4-FFF2-40B4-BE49-F238E27FC236}">
                <a16:creationId xmlns:a16="http://schemas.microsoft.com/office/drawing/2014/main" id="{890403A5-154B-F7A4-2C97-7081F4C37B42}"/>
              </a:ext>
            </a:extLst>
          </p:cNvPr>
          <p:cNvSpPr>
            <a:spLocks noGrp="1"/>
          </p:cNvSpPr>
          <p:nvPr>
            <p:ph type="sldNum" sz="quarter" idx="4"/>
          </p:nvPr>
        </p:nvSpPr>
        <p:spPr/>
        <p:txBody>
          <a:bodyPr/>
          <a:lstStyle/>
          <a:p>
            <a:fld id="{ADD2A1D5-2242-2445-A787-A1ADAF4A1717}" type="slidenum">
              <a:rPr lang="en-US" smtClean="0"/>
              <a:t>63</a:t>
            </a:fld>
            <a:endParaRPr lang="en-US"/>
          </a:p>
        </p:txBody>
      </p:sp>
    </p:spTree>
    <p:extLst>
      <p:ext uri="{BB962C8B-B14F-4D97-AF65-F5344CB8AC3E}">
        <p14:creationId xmlns:p14="http://schemas.microsoft.com/office/powerpoint/2010/main" val="4144078572"/>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7FFA10-40A2-D6CD-5C81-ED47036783B8}"/>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64E604E1-76B6-3708-080E-22807450569C}"/>
              </a:ext>
            </a:extLst>
          </p:cNvPr>
          <p:cNvSpPr>
            <a:spLocks noGrp="1"/>
          </p:cNvSpPr>
          <p:nvPr>
            <p:ph type="title"/>
          </p:nvPr>
        </p:nvSpPr>
        <p:spPr/>
        <p:txBody>
          <a:bodyPr>
            <a:normAutofit fontScale="90000"/>
          </a:bodyPr>
          <a:lstStyle/>
          <a:p>
            <a:r>
              <a:rPr lang="en-US" dirty="0"/>
              <a:t>14 Her c: evidence of secular evolution with 14 Her b</a:t>
            </a:r>
          </a:p>
        </p:txBody>
      </p:sp>
      <p:sp>
        <p:nvSpPr>
          <p:cNvPr id="11" name="TextBox 10">
            <a:extLst>
              <a:ext uri="{FF2B5EF4-FFF2-40B4-BE49-F238E27FC236}">
                <a16:creationId xmlns:a16="http://schemas.microsoft.com/office/drawing/2014/main" id="{66DEBEA5-0B9E-7782-F7C7-14F77487ABD8}"/>
              </a:ext>
            </a:extLst>
          </p:cNvPr>
          <p:cNvSpPr txBox="1"/>
          <p:nvPr/>
        </p:nvSpPr>
        <p:spPr>
          <a:xfrm>
            <a:off x="8024327" y="1689100"/>
            <a:ext cx="4018737" cy="2308324"/>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Significant misalignment between star, b, and c -&gt; suggests </a:t>
            </a:r>
            <a:r>
              <a:rPr lang="en-US" sz="2400" dirty="0">
                <a:solidFill>
                  <a:srgbClr val="1C90FF"/>
                </a:solidFill>
                <a:latin typeface="Baskerville" panose="02020502070401020303" pitchFamily="18" charset="0"/>
                <a:ea typeface="Baskerville" panose="02020502070401020303" pitchFamily="18" charset="0"/>
              </a:rPr>
              <a:t>dramatic dynamical interactions </a:t>
            </a:r>
            <a:r>
              <a:rPr lang="en-US" sz="2400" dirty="0">
                <a:latin typeface="Baskerville" panose="02020502070401020303" pitchFamily="18" charset="0"/>
                <a:ea typeface="Baskerville" panose="02020502070401020303" pitchFamily="18" charset="0"/>
              </a:rPr>
              <a:t>and secular oscillations (exchanging eccentricity and inclination)</a:t>
            </a:r>
          </a:p>
        </p:txBody>
      </p:sp>
      <p:pic>
        <p:nvPicPr>
          <p:cNvPr id="29698" name="Picture 2" descr="Jwst Discovers Frigid Planet In Unusual Orbit – A Remarkably Old And Cold World Never Seen Before">
            <a:extLst>
              <a:ext uri="{FF2B5EF4-FFF2-40B4-BE49-F238E27FC236}">
                <a16:creationId xmlns:a16="http://schemas.microsoft.com/office/drawing/2014/main" id="{DE6DA371-E8F3-EB22-C50D-BC406C3EC98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13483" y="1689100"/>
            <a:ext cx="7483151" cy="4534433"/>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A1BE37D-C210-4FA9-491E-FE51C4AB9B00}"/>
              </a:ext>
            </a:extLst>
          </p:cNvPr>
          <p:cNvSpPr txBox="1"/>
          <p:nvPr/>
        </p:nvSpPr>
        <p:spPr>
          <a:xfrm>
            <a:off x="302528" y="1052592"/>
            <a:ext cx="5070427" cy="461665"/>
          </a:xfrm>
          <a:prstGeom prst="rect">
            <a:avLst/>
          </a:prstGeom>
          <a:noFill/>
        </p:spPr>
        <p:txBody>
          <a:bodyPr wrap="none" rtlCol="0">
            <a:spAutoFit/>
          </a:bodyPr>
          <a:lstStyle/>
          <a:p>
            <a:pPr algn="ctr"/>
            <a:r>
              <a:rPr lang="en-US" sz="2400" dirty="0" err="1">
                <a:latin typeface="Baskerville" panose="02020502070401020303" pitchFamily="18" charset="0"/>
                <a:ea typeface="Baskerville" panose="02020502070401020303" pitchFamily="18" charset="0"/>
              </a:rPr>
              <a:t>Bardalez</a:t>
            </a:r>
            <a:r>
              <a:rPr lang="en-US" sz="2400" dirty="0">
                <a:latin typeface="Baskerville" panose="02020502070401020303" pitchFamily="18" charset="0"/>
                <a:ea typeface="Baskerville" panose="02020502070401020303" pitchFamily="18" charset="0"/>
              </a:rPr>
              <a:t> </a:t>
            </a:r>
            <a:r>
              <a:rPr lang="en-US" sz="2400" dirty="0" err="1">
                <a:latin typeface="Baskerville" panose="02020502070401020303" pitchFamily="18" charset="0"/>
                <a:ea typeface="Baskerville" panose="02020502070401020303" pitchFamily="18" charset="0"/>
              </a:rPr>
              <a:t>Gagliuffi</a:t>
            </a:r>
            <a:r>
              <a:rPr lang="en-US" sz="2400" dirty="0">
                <a:latin typeface="Baskerville" panose="02020502070401020303" pitchFamily="18" charset="0"/>
                <a:ea typeface="Baskerville" panose="02020502070401020303" pitchFamily="18" charset="0"/>
              </a:rPr>
              <a:t> &amp; Balmer et al. 2025</a:t>
            </a:r>
          </a:p>
        </p:txBody>
      </p:sp>
      <p:sp>
        <p:nvSpPr>
          <p:cNvPr id="5" name="Slide Number Placeholder 4">
            <a:extLst>
              <a:ext uri="{FF2B5EF4-FFF2-40B4-BE49-F238E27FC236}">
                <a16:creationId xmlns:a16="http://schemas.microsoft.com/office/drawing/2014/main" id="{48BE96F9-DD2B-23B2-15C6-9F2BC01DFF87}"/>
              </a:ext>
            </a:extLst>
          </p:cNvPr>
          <p:cNvSpPr>
            <a:spLocks noGrp="1"/>
          </p:cNvSpPr>
          <p:nvPr>
            <p:ph type="sldNum" sz="quarter" idx="4"/>
          </p:nvPr>
        </p:nvSpPr>
        <p:spPr/>
        <p:txBody>
          <a:bodyPr/>
          <a:lstStyle/>
          <a:p>
            <a:fld id="{ADD2A1D5-2242-2445-A787-A1ADAF4A1717}" type="slidenum">
              <a:rPr lang="en-US" smtClean="0"/>
              <a:t>64</a:t>
            </a:fld>
            <a:endParaRPr lang="en-US"/>
          </a:p>
        </p:txBody>
      </p:sp>
    </p:spTree>
    <p:extLst>
      <p:ext uri="{BB962C8B-B14F-4D97-AF65-F5344CB8AC3E}">
        <p14:creationId xmlns:p14="http://schemas.microsoft.com/office/powerpoint/2010/main" val="1064415155"/>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875331E-34A0-EEA6-9733-CA89809B44FE}"/>
              </a:ext>
            </a:extLst>
          </p:cNvPr>
          <p:cNvSpPr>
            <a:spLocks noGrp="1"/>
          </p:cNvSpPr>
          <p:nvPr>
            <p:ph type="title"/>
          </p:nvPr>
        </p:nvSpPr>
        <p:spPr/>
        <p:txBody>
          <a:bodyPr>
            <a:normAutofit fontScale="90000"/>
          </a:bodyPr>
          <a:lstStyle/>
          <a:p>
            <a:r>
              <a:rPr lang="en-US" dirty="0"/>
              <a:t>Interpretation of direct detections relies heavily on GP/BD evolutionary models and age estimates</a:t>
            </a:r>
          </a:p>
        </p:txBody>
      </p:sp>
      <p:pic>
        <p:nvPicPr>
          <p:cNvPr id="4" name="Picture 3">
            <a:extLst>
              <a:ext uri="{FF2B5EF4-FFF2-40B4-BE49-F238E27FC236}">
                <a16:creationId xmlns:a16="http://schemas.microsoft.com/office/drawing/2014/main" id="{344DE8C2-F7FF-2341-98F2-0D256A5D9049}"/>
              </a:ext>
            </a:extLst>
          </p:cNvPr>
          <p:cNvPicPr>
            <a:picLocks noChangeAspect="1"/>
          </p:cNvPicPr>
          <p:nvPr/>
        </p:nvPicPr>
        <p:blipFill>
          <a:blip r:embed="rId2"/>
          <a:stretch>
            <a:fillRect/>
          </a:stretch>
        </p:blipFill>
        <p:spPr>
          <a:xfrm>
            <a:off x="1808583" y="1015121"/>
            <a:ext cx="8874967" cy="5710458"/>
          </a:xfrm>
          <a:prstGeom prst="rect">
            <a:avLst/>
          </a:prstGeom>
        </p:spPr>
      </p:pic>
      <p:sp>
        <p:nvSpPr>
          <p:cNvPr id="5" name="Rounded Rectangle 4">
            <a:extLst>
              <a:ext uri="{FF2B5EF4-FFF2-40B4-BE49-F238E27FC236}">
                <a16:creationId xmlns:a16="http://schemas.microsoft.com/office/drawing/2014/main" id="{2FA9E2BC-8324-7903-0DA1-BE5D6469918C}"/>
              </a:ext>
            </a:extLst>
          </p:cNvPr>
          <p:cNvSpPr/>
          <p:nvPr/>
        </p:nvSpPr>
        <p:spPr>
          <a:xfrm>
            <a:off x="212660" y="2192329"/>
            <a:ext cx="2591579"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Observable</a:t>
            </a:r>
          </a:p>
        </p:txBody>
      </p:sp>
      <p:sp>
        <p:nvSpPr>
          <p:cNvPr id="6" name="Rounded Rectangle 5">
            <a:extLst>
              <a:ext uri="{FF2B5EF4-FFF2-40B4-BE49-F238E27FC236}">
                <a16:creationId xmlns:a16="http://schemas.microsoft.com/office/drawing/2014/main" id="{DEDBA332-9871-B405-3789-AE940AE77740}"/>
              </a:ext>
            </a:extLst>
          </p:cNvPr>
          <p:cNvSpPr/>
          <p:nvPr/>
        </p:nvSpPr>
        <p:spPr>
          <a:xfrm>
            <a:off x="7708251" y="6114296"/>
            <a:ext cx="2591579"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Constrained?</a:t>
            </a:r>
          </a:p>
        </p:txBody>
      </p:sp>
      <p:sp>
        <p:nvSpPr>
          <p:cNvPr id="7" name="Rounded Rectangle 6">
            <a:extLst>
              <a:ext uri="{FF2B5EF4-FFF2-40B4-BE49-F238E27FC236}">
                <a16:creationId xmlns:a16="http://schemas.microsoft.com/office/drawing/2014/main" id="{B2B0FFF9-3417-3E90-FD0A-05C401CAFC13}"/>
              </a:ext>
            </a:extLst>
          </p:cNvPr>
          <p:cNvSpPr/>
          <p:nvPr/>
        </p:nvSpPr>
        <p:spPr>
          <a:xfrm>
            <a:off x="6412461" y="1666934"/>
            <a:ext cx="2591579"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Different models make different assumptions</a:t>
            </a:r>
          </a:p>
        </p:txBody>
      </p:sp>
      <p:sp>
        <p:nvSpPr>
          <p:cNvPr id="8" name="Rectangle 7">
            <a:extLst>
              <a:ext uri="{FF2B5EF4-FFF2-40B4-BE49-F238E27FC236}">
                <a16:creationId xmlns:a16="http://schemas.microsoft.com/office/drawing/2014/main" id="{9EEBF5B7-4E7C-3FED-9150-A75D3C4BEBF0}"/>
              </a:ext>
            </a:extLst>
          </p:cNvPr>
          <p:cNvSpPr/>
          <p:nvPr/>
        </p:nvSpPr>
        <p:spPr>
          <a:xfrm>
            <a:off x="2537927" y="3359020"/>
            <a:ext cx="7959012" cy="205274"/>
          </a:xfrm>
          <a:prstGeom prst="rect">
            <a:avLst/>
          </a:prstGeom>
          <a:solidFill>
            <a:srgbClr val="AEAEAE">
              <a:alpha val="4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DD98E173-3A99-78EA-7D0F-B8A7CCC5A968}"/>
              </a:ext>
            </a:extLst>
          </p:cNvPr>
          <p:cNvSpPr/>
          <p:nvPr/>
        </p:nvSpPr>
        <p:spPr>
          <a:xfrm rot="16200000">
            <a:off x="2818429" y="3460462"/>
            <a:ext cx="4570445" cy="194388"/>
          </a:xfrm>
          <a:prstGeom prst="rect">
            <a:avLst/>
          </a:prstGeom>
          <a:solidFill>
            <a:srgbClr val="AEAEAE">
              <a:alpha val="47843"/>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52B9C6BA-B1B9-D722-0DF1-D5B8264FC0FA}"/>
              </a:ext>
            </a:extLst>
          </p:cNvPr>
          <p:cNvSpPr/>
          <p:nvPr/>
        </p:nvSpPr>
        <p:spPr>
          <a:xfrm>
            <a:off x="4777273" y="3125755"/>
            <a:ext cx="643813" cy="653143"/>
          </a:xfrm>
          <a:prstGeom prst="ellipse">
            <a:avLst/>
          </a:prstGeom>
          <a:noFill/>
          <a:ln w="57150">
            <a:solidFill>
              <a:srgbClr val="1C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AE4AA6FD-57D4-63F1-AB1A-D9251EAF91EE}"/>
              </a:ext>
            </a:extLst>
          </p:cNvPr>
          <p:cNvSpPr txBox="1"/>
          <p:nvPr/>
        </p:nvSpPr>
        <p:spPr>
          <a:xfrm>
            <a:off x="5256830" y="2959750"/>
            <a:ext cx="1484061" cy="369332"/>
          </a:xfrm>
          <a:prstGeom prst="rect">
            <a:avLst/>
          </a:prstGeom>
          <a:noFill/>
        </p:spPr>
        <p:txBody>
          <a:bodyPr wrap="none" rtlCol="0">
            <a:spAutoFit/>
          </a:bodyPr>
          <a:lstStyle/>
          <a:p>
            <a:r>
              <a:rPr lang="en-US" dirty="0">
                <a:latin typeface="Baskerville" panose="02020502070401020303" pitchFamily="18" charset="0"/>
                <a:ea typeface="Baskerville" panose="02020502070401020303" pitchFamily="18" charset="0"/>
              </a:rPr>
              <a:t>Mass estimate</a:t>
            </a:r>
          </a:p>
        </p:txBody>
      </p:sp>
      <p:sp>
        <p:nvSpPr>
          <p:cNvPr id="12" name="Rounded Rectangle 11">
            <a:extLst>
              <a:ext uri="{FF2B5EF4-FFF2-40B4-BE49-F238E27FC236}">
                <a16:creationId xmlns:a16="http://schemas.microsoft.com/office/drawing/2014/main" id="{0A1F42C4-BA53-5FD3-FD1B-068F889EA4DD}"/>
              </a:ext>
            </a:extLst>
          </p:cNvPr>
          <p:cNvSpPr/>
          <p:nvPr/>
        </p:nvSpPr>
        <p:spPr>
          <a:xfrm>
            <a:off x="3494069" y="1542929"/>
            <a:ext cx="1211265"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Mass</a:t>
            </a:r>
          </a:p>
        </p:txBody>
      </p:sp>
      <p:cxnSp>
        <p:nvCxnSpPr>
          <p:cNvPr id="14" name="Straight Arrow Connector 13">
            <a:extLst>
              <a:ext uri="{FF2B5EF4-FFF2-40B4-BE49-F238E27FC236}">
                <a16:creationId xmlns:a16="http://schemas.microsoft.com/office/drawing/2014/main" id="{0B7A0132-1EC0-0ECA-E830-AAAE7F172676}"/>
              </a:ext>
            </a:extLst>
          </p:cNvPr>
          <p:cNvCxnSpPr/>
          <p:nvPr/>
        </p:nvCxnSpPr>
        <p:spPr>
          <a:xfrm flipH="1">
            <a:off x="3556000" y="1666934"/>
            <a:ext cx="2314222" cy="3063110"/>
          </a:xfrm>
          <a:prstGeom prst="straightConnector1">
            <a:avLst/>
          </a:prstGeom>
          <a:ln w="38100">
            <a:solidFill>
              <a:srgbClr val="1C90FF"/>
            </a:solidFill>
            <a:tailEnd type="triangle"/>
          </a:ln>
        </p:spPr>
        <p:style>
          <a:lnRef idx="2">
            <a:schemeClr val="accent1"/>
          </a:lnRef>
          <a:fillRef idx="0">
            <a:schemeClr val="accent1"/>
          </a:fillRef>
          <a:effectRef idx="1">
            <a:schemeClr val="accent1"/>
          </a:effectRef>
          <a:fontRef idx="minor">
            <a:schemeClr val="tx1"/>
          </a:fontRef>
        </p:style>
      </p:cxnSp>
      <p:sp>
        <p:nvSpPr>
          <p:cNvPr id="15" name="Slide Number Placeholder 14">
            <a:extLst>
              <a:ext uri="{FF2B5EF4-FFF2-40B4-BE49-F238E27FC236}">
                <a16:creationId xmlns:a16="http://schemas.microsoft.com/office/drawing/2014/main" id="{98FF4C29-5E59-D050-2B5A-92FCA9C17A4A}"/>
              </a:ext>
            </a:extLst>
          </p:cNvPr>
          <p:cNvSpPr>
            <a:spLocks noGrp="1"/>
          </p:cNvSpPr>
          <p:nvPr>
            <p:ph type="sldNum" sz="quarter" idx="4"/>
          </p:nvPr>
        </p:nvSpPr>
        <p:spPr/>
        <p:txBody>
          <a:bodyPr/>
          <a:lstStyle/>
          <a:p>
            <a:fld id="{ADD2A1D5-2242-2445-A787-A1ADAF4A1717}" type="slidenum">
              <a:rPr lang="en-US" smtClean="0"/>
              <a:t>65</a:t>
            </a:fld>
            <a:endParaRPr lang="en-US"/>
          </a:p>
        </p:txBody>
      </p:sp>
    </p:spTree>
    <p:extLst>
      <p:ext uri="{BB962C8B-B14F-4D97-AF65-F5344CB8AC3E}">
        <p14:creationId xmlns:p14="http://schemas.microsoft.com/office/powerpoint/2010/main" val="99506203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EC24F3-CF2C-4ACD-C749-C440E7AEFD9C}"/>
            </a:ext>
          </a:extLst>
        </p:cNvPr>
        <p:cNvGrpSpPr/>
        <p:nvPr/>
      </p:nvGrpSpPr>
      <p:grpSpPr>
        <a:xfrm>
          <a:off x="0" y="0"/>
          <a:ext cx="0" cy="0"/>
          <a:chOff x="0" y="0"/>
          <a:chExt cx="0" cy="0"/>
        </a:xfrm>
      </p:grpSpPr>
      <p:pic>
        <p:nvPicPr>
          <p:cNvPr id="3078" name="Picture 6" descr="image">
            <a:extLst>
              <a:ext uri="{FF2B5EF4-FFF2-40B4-BE49-F238E27FC236}">
                <a16:creationId xmlns:a16="http://schemas.microsoft.com/office/drawing/2014/main" id="{222E14F5-0DC3-D5EE-EA4E-C5AE969FD846}"/>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469" y="1369200"/>
            <a:ext cx="6642538" cy="492124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a:extLst>
              <a:ext uri="{FF2B5EF4-FFF2-40B4-BE49-F238E27FC236}">
                <a16:creationId xmlns:a16="http://schemas.microsoft.com/office/drawing/2014/main" id="{F38FC2C1-962A-69F6-7238-324CA84B3A5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03" y="1579379"/>
            <a:ext cx="4790766" cy="28664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9ECE75DA-AF2C-13A0-0AFE-9C8BBE5562AE}"/>
              </a:ext>
            </a:extLst>
          </p:cNvPr>
          <p:cNvSpPr/>
          <p:nvPr/>
        </p:nvSpPr>
        <p:spPr>
          <a:xfrm>
            <a:off x="5612524" y="1579379"/>
            <a:ext cx="2039007" cy="4253862"/>
          </a:xfrm>
          <a:prstGeom prst="rect">
            <a:avLst/>
          </a:prstGeom>
          <a:solidFill>
            <a:schemeClr val="bg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9A495C48-4A3A-D903-65C7-BEDC00D8E059}"/>
              </a:ext>
            </a:extLst>
          </p:cNvPr>
          <p:cNvSpPr txBox="1"/>
          <p:nvPr/>
        </p:nvSpPr>
        <p:spPr>
          <a:xfrm>
            <a:off x="5776872" y="4632290"/>
            <a:ext cx="1710309" cy="646331"/>
          </a:xfrm>
          <a:prstGeom prst="rect">
            <a:avLst/>
          </a:prstGeom>
          <a:noFill/>
        </p:spPr>
        <p:txBody>
          <a:bodyPr wrap="square" rtlCol="0">
            <a:spAutoFit/>
          </a:bodyPr>
          <a:lstStyle/>
          <a:p>
            <a:r>
              <a:rPr lang="en-US" dirty="0"/>
              <a:t>Aliasing with </a:t>
            </a:r>
            <a:r>
              <a:rPr lang="en-US" dirty="0" err="1"/>
              <a:t>obs</a:t>
            </a:r>
            <a:r>
              <a:rPr lang="en-US" dirty="0"/>
              <a:t> window</a:t>
            </a:r>
          </a:p>
        </p:txBody>
      </p:sp>
      <p:sp>
        <p:nvSpPr>
          <p:cNvPr id="6" name="TextBox 5">
            <a:extLst>
              <a:ext uri="{FF2B5EF4-FFF2-40B4-BE49-F238E27FC236}">
                <a16:creationId xmlns:a16="http://schemas.microsoft.com/office/drawing/2014/main" id="{42E92E0A-F0CA-778C-1513-7ADA09CF63DA}"/>
              </a:ext>
            </a:extLst>
          </p:cNvPr>
          <p:cNvSpPr txBox="1"/>
          <p:nvPr/>
        </p:nvSpPr>
        <p:spPr>
          <a:xfrm>
            <a:off x="8500919" y="2906491"/>
            <a:ext cx="1468316" cy="923330"/>
          </a:xfrm>
          <a:prstGeom prst="rect">
            <a:avLst/>
          </a:prstGeom>
          <a:noFill/>
        </p:spPr>
        <p:txBody>
          <a:bodyPr wrap="square" rtlCol="0">
            <a:spAutoFit/>
          </a:bodyPr>
          <a:lstStyle/>
          <a:p>
            <a:pPr algn="ctr"/>
            <a:r>
              <a:rPr lang="en-US" dirty="0"/>
              <a:t>Companion will fall on this line</a:t>
            </a:r>
          </a:p>
        </p:txBody>
      </p:sp>
      <p:sp>
        <p:nvSpPr>
          <p:cNvPr id="7" name="TextBox 6">
            <a:extLst>
              <a:ext uri="{FF2B5EF4-FFF2-40B4-BE49-F238E27FC236}">
                <a16:creationId xmlns:a16="http://schemas.microsoft.com/office/drawing/2014/main" id="{12E12716-FC92-5BE5-444D-67453F40BA19}"/>
              </a:ext>
            </a:extLst>
          </p:cNvPr>
          <p:cNvSpPr txBox="1"/>
          <p:nvPr/>
        </p:nvSpPr>
        <p:spPr>
          <a:xfrm>
            <a:off x="10043227" y="5093955"/>
            <a:ext cx="1468316" cy="369332"/>
          </a:xfrm>
          <a:prstGeom prst="rect">
            <a:avLst/>
          </a:prstGeom>
          <a:noFill/>
        </p:spPr>
        <p:txBody>
          <a:bodyPr wrap="square" rtlCol="0">
            <a:spAutoFit/>
          </a:bodyPr>
          <a:lstStyle/>
          <a:p>
            <a:pPr algn="ctr"/>
            <a:r>
              <a:rPr lang="en-US" dirty="0"/>
              <a:t>disallowed</a:t>
            </a:r>
          </a:p>
        </p:txBody>
      </p:sp>
      <p:sp>
        <p:nvSpPr>
          <p:cNvPr id="9" name="Title 2">
            <a:extLst>
              <a:ext uri="{FF2B5EF4-FFF2-40B4-BE49-F238E27FC236}">
                <a16:creationId xmlns:a16="http://schemas.microsoft.com/office/drawing/2014/main" id="{DF91E077-7DC1-CDE6-8F8F-36681F88F309}"/>
              </a:ext>
            </a:extLst>
          </p:cNvPr>
          <p:cNvSpPr txBox="1">
            <a:spLocks/>
          </p:cNvSpPr>
          <p:nvPr/>
        </p:nvSpPr>
        <p:spPr>
          <a:xfrm>
            <a:off x="490365" y="191208"/>
            <a:ext cx="11211269" cy="75270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Baskerville" panose="02020502070401020303" pitchFamily="18" charset="0"/>
                <a:ea typeface="Baskerville" panose="02020502070401020303" pitchFamily="18" charset="0"/>
                <a:cs typeface="+mj-cs"/>
              </a:defRPr>
            </a:lvl1pPr>
          </a:lstStyle>
          <a:p>
            <a:r>
              <a:rPr lang="en-US" dirty="0"/>
              <a:t>Direct imaging enables dynamical mass measurements -&gt; tests of model predictions</a:t>
            </a:r>
          </a:p>
        </p:txBody>
      </p:sp>
      <p:sp>
        <p:nvSpPr>
          <p:cNvPr id="2" name="Slide Number Placeholder 1">
            <a:extLst>
              <a:ext uri="{FF2B5EF4-FFF2-40B4-BE49-F238E27FC236}">
                <a16:creationId xmlns:a16="http://schemas.microsoft.com/office/drawing/2014/main" id="{35EB4CB8-AB55-14BF-F76C-51C9C1A626B3}"/>
              </a:ext>
            </a:extLst>
          </p:cNvPr>
          <p:cNvSpPr>
            <a:spLocks noGrp="1"/>
          </p:cNvSpPr>
          <p:nvPr>
            <p:ph type="sldNum" sz="quarter" idx="4"/>
          </p:nvPr>
        </p:nvSpPr>
        <p:spPr/>
        <p:txBody>
          <a:bodyPr/>
          <a:lstStyle/>
          <a:p>
            <a:fld id="{ADD2A1D5-2242-2445-A787-A1ADAF4A1717}" type="slidenum">
              <a:rPr lang="en-US" smtClean="0"/>
              <a:t>66</a:t>
            </a:fld>
            <a:endParaRPr lang="en-US"/>
          </a:p>
        </p:txBody>
      </p:sp>
    </p:spTree>
    <p:extLst>
      <p:ext uri="{BB962C8B-B14F-4D97-AF65-F5344CB8AC3E}">
        <p14:creationId xmlns:p14="http://schemas.microsoft.com/office/powerpoint/2010/main" val="749335530"/>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33973C-A014-84F4-D0AC-54A618B82E4D}"/>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82B1BE9-59C1-EE51-F3DD-7711BF70D228}"/>
              </a:ext>
            </a:extLst>
          </p:cNvPr>
          <p:cNvSpPr>
            <a:spLocks noGrp="1"/>
          </p:cNvSpPr>
          <p:nvPr>
            <p:ph type="title"/>
          </p:nvPr>
        </p:nvSpPr>
        <p:spPr/>
        <p:txBody>
          <a:bodyPr>
            <a:noAutofit/>
          </a:bodyPr>
          <a:lstStyle/>
          <a:p>
            <a:r>
              <a:rPr lang="en-US" sz="2800" dirty="0"/>
              <a:t>Proper motion anomaly for dynamical mass -&gt; tests of GP/BD models</a:t>
            </a:r>
          </a:p>
        </p:txBody>
      </p:sp>
      <p:pic>
        <p:nvPicPr>
          <p:cNvPr id="7" name="Picture 6">
            <a:extLst>
              <a:ext uri="{FF2B5EF4-FFF2-40B4-BE49-F238E27FC236}">
                <a16:creationId xmlns:a16="http://schemas.microsoft.com/office/drawing/2014/main" id="{BE142594-39A3-84EE-91BE-FC7B25FA7721}"/>
              </a:ext>
            </a:extLst>
          </p:cNvPr>
          <p:cNvPicPr>
            <a:picLocks noChangeAspect="1"/>
          </p:cNvPicPr>
          <p:nvPr/>
        </p:nvPicPr>
        <p:blipFill>
          <a:blip r:embed="rId3"/>
          <a:stretch>
            <a:fillRect/>
          </a:stretch>
        </p:blipFill>
        <p:spPr>
          <a:xfrm>
            <a:off x="6018873" y="996583"/>
            <a:ext cx="4670270" cy="5728996"/>
          </a:xfrm>
          <a:prstGeom prst="rect">
            <a:avLst/>
          </a:prstGeom>
        </p:spPr>
      </p:pic>
      <p:pic>
        <p:nvPicPr>
          <p:cNvPr id="8" name="Picture 7">
            <a:extLst>
              <a:ext uri="{FF2B5EF4-FFF2-40B4-BE49-F238E27FC236}">
                <a16:creationId xmlns:a16="http://schemas.microsoft.com/office/drawing/2014/main" id="{DE7DB113-5B41-1EF3-FFF5-4AEB3A787703}"/>
              </a:ext>
            </a:extLst>
          </p:cNvPr>
          <p:cNvPicPr>
            <a:picLocks noChangeAspect="1"/>
          </p:cNvPicPr>
          <p:nvPr/>
        </p:nvPicPr>
        <p:blipFill>
          <a:blip r:embed="rId4"/>
          <a:stretch>
            <a:fillRect/>
          </a:stretch>
        </p:blipFill>
        <p:spPr>
          <a:xfrm>
            <a:off x="2427683" y="1197401"/>
            <a:ext cx="3668317" cy="5598095"/>
          </a:xfrm>
          <a:prstGeom prst="rect">
            <a:avLst/>
          </a:prstGeom>
        </p:spPr>
      </p:pic>
      <p:sp>
        <p:nvSpPr>
          <p:cNvPr id="6" name="TextBox 5">
            <a:extLst>
              <a:ext uri="{FF2B5EF4-FFF2-40B4-BE49-F238E27FC236}">
                <a16:creationId xmlns:a16="http://schemas.microsoft.com/office/drawing/2014/main" id="{AEA7EEE4-04F9-67EF-C698-90379C11D8E1}"/>
              </a:ext>
            </a:extLst>
          </p:cNvPr>
          <p:cNvSpPr txBox="1"/>
          <p:nvPr/>
        </p:nvSpPr>
        <p:spPr>
          <a:xfrm>
            <a:off x="231354" y="1197401"/>
            <a:ext cx="2543005" cy="830997"/>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HIP 21152 B</a:t>
            </a:r>
          </a:p>
          <a:p>
            <a:pPr algn="ctr"/>
            <a:r>
              <a:rPr lang="en-US" sz="2400" dirty="0">
                <a:latin typeface="Baskerville" panose="02020502070401020303" pitchFamily="18" charset="0"/>
                <a:ea typeface="Baskerville" panose="02020502070401020303" pitchFamily="18" charset="0"/>
              </a:rPr>
              <a:t>Franson et al. 2023</a:t>
            </a:r>
          </a:p>
        </p:txBody>
      </p:sp>
      <p:sp>
        <p:nvSpPr>
          <p:cNvPr id="2" name="Slide Number Placeholder 1">
            <a:extLst>
              <a:ext uri="{FF2B5EF4-FFF2-40B4-BE49-F238E27FC236}">
                <a16:creationId xmlns:a16="http://schemas.microsoft.com/office/drawing/2014/main" id="{8715E234-EC68-F9E8-F31B-91498E92EE86}"/>
              </a:ext>
            </a:extLst>
          </p:cNvPr>
          <p:cNvSpPr>
            <a:spLocks noGrp="1"/>
          </p:cNvSpPr>
          <p:nvPr>
            <p:ph type="sldNum" sz="quarter" idx="4"/>
          </p:nvPr>
        </p:nvSpPr>
        <p:spPr/>
        <p:txBody>
          <a:bodyPr/>
          <a:lstStyle/>
          <a:p>
            <a:fld id="{ADD2A1D5-2242-2445-A787-A1ADAF4A1717}" type="slidenum">
              <a:rPr lang="en-US" smtClean="0"/>
              <a:t>67</a:t>
            </a:fld>
            <a:endParaRPr lang="en-US"/>
          </a:p>
        </p:txBody>
      </p:sp>
    </p:spTree>
    <p:extLst>
      <p:ext uri="{BB962C8B-B14F-4D97-AF65-F5344CB8AC3E}">
        <p14:creationId xmlns:p14="http://schemas.microsoft.com/office/powerpoint/2010/main" val="18495912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6C231F-B22B-2ED9-B3B9-3066D03D0568}"/>
            </a:ext>
          </a:extLst>
        </p:cNvPr>
        <p:cNvGrpSpPr/>
        <p:nvPr/>
      </p:nvGrpSpPr>
      <p:grpSpPr>
        <a:xfrm>
          <a:off x="0" y="0"/>
          <a:ext cx="0" cy="0"/>
          <a:chOff x="0" y="0"/>
          <a:chExt cx="0" cy="0"/>
        </a:xfrm>
      </p:grpSpPr>
      <p:pic>
        <p:nvPicPr>
          <p:cNvPr id="3078" name="Picture 6" descr="image">
            <a:extLst>
              <a:ext uri="{FF2B5EF4-FFF2-40B4-BE49-F238E27FC236}">
                <a16:creationId xmlns:a16="http://schemas.microsoft.com/office/drawing/2014/main" id="{B8D05523-7D8A-A03E-B100-F28C0AC7DCA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78469" y="1369200"/>
            <a:ext cx="6642538" cy="4921242"/>
          </a:xfrm>
          <a:prstGeom prst="rect">
            <a:avLst/>
          </a:prstGeom>
          <a:noFill/>
          <a:extLst>
            <a:ext uri="{909E8E84-426E-40DD-AFC4-6F175D3DCCD1}">
              <a14:hiddenFill xmlns:a14="http://schemas.microsoft.com/office/drawing/2010/main">
                <a:solidFill>
                  <a:srgbClr val="FFFFFF"/>
                </a:solidFill>
              </a14:hiddenFill>
            </a:ext>
          </a:extLst>
        </p:spPr>
      </p:pic>
      <p:pic>
        <p:nvPicPr>
          <p:cNvPr id="3080" name="Picture 8" descr="image">
            <a:extLst>
              <a:ext uri="{FF2B5EF4-FFF2-40B4-BE49-F238E27FC236}">
                <a16:creationId xmlns:a16="http://schemas.microsoft.com/office/drawing/2014/main" id="{70A55C53-D461-0E77-2C11-5474F25204B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703" y="1579379"/>
            <a:ext cx="4790766" cy="2866497"/>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a:extLst>
              <a:ext uri="{FF2B5EF4-FFF2-40B4-BE49-F238E27FC236}">
                <a16:creationId xmlns:a16="http://schemas.microsoft.com/office/drawing/2014/main" id="{C7218055-4C62-9C8D-F689-C8B4A000ECE7}"/>
              </a:ext>
            </a:extLst>
          </p:cNvPr>
          <p:cNvSpPr/>
          <p:nvPr/>
        </p:nvSpPr>
        <p:spPr>
          <a:xfrm>
            <a:off x="5612524" y="1579379"/>
            <a:ext cx="2039007" cy="4253862"/>
          </a:xfrm>
          <a:prstGeom prst="rect">
            <a:avLst/>
          </a:prstGeom>
          <a:solidFill>
            <a:schemeClr val="bg2">
              <a:lumMod val="75000"/>
              <a:alpha val="41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A0B231F3-AA79-EACE-503C-80AF3C007478}"/>
              </a:ext>
            </a:extLst>
          </p:cNvPr>
          <p:cNvSpPr txBox="1"/>
          <p:nvPr/>
        </p:nvSpPr>
        <p:spPr>
          <a:xfrm>
            <a:off x="5776872" y="4632290"/>
            <a:ext cx="1710309" cy="646331"/>
          </a:xfrm>
          <a:prstGeom prst="rect">
            <a:avLst/>
          </a:prstGeom>
          <a:noFill/>
        </p:spPr>
        <p:txBody>
          <a:bodyPr wrap="square" rtlCol="0">
            <a:spAutoFit/>
          </a:bodyPr>
          <a:lstStyle/>
          <a:p>
            <a:r>
              <a:rPr lang="en-US" dirty="0"/>
              <a:t>Aliasing with </a:t>
            </a:r>
            <a:r>
              <a:rPr lang="en-US" dirty="0" err="1"/>
              <a:t>obs</a:t>
            </a:r>
            <a:r>
              <a:rPr lang="en-US" dirty="0"/>
              <a:t> window</a:t>
            </a:r>
          </a:p>
        </p:txBody>
      </p:sp>
      <p:sp>
        <p:nvSpPr>
          <p:cNvPr id="6" name="TextBox 5">
            <a:extLst>
              <a:ext uri="{FF2B5EF4-FFF2-40B4-BE49-F238E27FC236}">
                <a16:creationId xmlns:a16="http://schemas.microsoft.com/office/drawing/2014/main" id="{A0DED2D1-694E-6E02-A29B-236C13E870BB}"/>
              </a:ext>
            </a:extLst>
          </p:cNvPr>
          <p:cNvSpPr txBox="1"/>
          <p:nvPr/>
        </p:nvSpPr>
        <p:spPr>
          <a:xfrm>
            <a:off x="8500919" y="2906491"/>
            <a:ext cx="1468316" cy="923330"/>
          </a:xfrm>
          <a:prstGeom prst="rect">
            <a:avLst/>
          </a:prstGeom>
          <a:noFill/>
        </p:spPr>
        <p:txBody>
          <a:bodyPr wrap="square" rtlCol="0">
            <a:spAutoFit/>
          </a:bodyPr>
          <a:lstStyle/>
          <a:p>
            <a:pPr algn="ctr"/>
            <a:r>
              <a:rPr lang="en-US" dirty="0"/>
              <a:t>Companion will fall on this line</a:t>
            </a:r>
          </a:p>
        </p:txBody>
      </p:sp>
      <p:sp>
        <p:nvSpPr>
          <p:cNvPr id="7" name="TextBox 6">
            <a:extLst>
              <a:ext uri="{FF2B5EF4-FFF2-40B4-BE49-F238E27FC236}">
                <a16:creationId xmlns:a16="http://schemas.microsoft.com/office/drawing/2014/main" id="{C97AC187-8885-327D-3429-64FAB1F17E0A}"/>
              </a:ext>
            </a:extLst>
          </p:cNvPr>
          <p:cNvSpPr txBox="1"/>
          <p:nvPr/>
        </p:nvSpPr>
        <p:spPr>
          <a:xfrm>
            <a:off x="10043227" y="5093955"/>
            <a:ext cx="1468316" cy="369332"/>
          </a:xfrm>
          <a:prstGeom prst="rect">
            <a:avLst/>
          </a:prstGeom>
          <a:noFill/>
        </p:spPr>
        <p:txBody>
          <a:bodyPr wrap="square" rtlCol="0">
            <a:spAutoFit/>
          </a:bodyPr>
          <a:lstStyle/>
          <a:p>
            <a:pPr algn="ctr"/>
            <a:r>
              <a:rPr lang="en-US" dirty="0"/>
              <a:t>disallowed</a:t>
            </a:r>
          </a:p>
        </p:txBody>
      </p:sp>
      <p:sp>
        <p:nvSpPr>
          <p:cNvPr id="9" name="Title 2">
            <a:extLst>
              <a:ext uri="{FF2B5EF4-FFF2-40B4-BE49-F238E27FC236}">
                <a16:creationId xmlns:a16="http://schemas.microsoft.com/office/drawing/2014/main" id="{71DF119C-316C-CDBD-FD59-AA0F3F97DAAF}"/>
              </a:ext>
            </a:extLst>
          </p:cNvPr>
          <p:cNvSpPr txBox="1">
            <a:spLocks/>
          </p:cNvSpPr>
          <p:nvPr/>
        </p:nvSpPr>
        <p:spPr>
          <a:xfrm>
            <a:off x="490365" y="191208"/>
            <a:ext cx="11211269" cy="752700"/>
          </a:xfrm>
          <a:prstGeom prst="rect">
            <a:avLst/>
          </a:prstGeom>
        </p:spPr>
        <p:txBody>
          <a:bodyPr vert="horz" lIns="91440" tIns="45720" rIns="91440" bIns="45720" rtlCol="0" anchor="ctr">
            <a:normAutofit fontScale="67500" lnSpcReduction="20000"/>
          </a:bodyPr>
          <a:lstStyle>
            <a:lvl1pPr algn="l" defTabSz="914400" rtl="0" eaLnBrk="1" latinLnBrk="0" hangingPunct="1">
              <a:lnSpc>
                <a:spcPct val="90000"/>
              </a:lnSpc>
              <a:spcBef>
                <a:spcPct val="0"/>
              </a:spcBef>
              <a:buNone/>
              <a:defRPr sz="4400" kern="1200">
                <a:solidFill>
                  <a:schemeClr val="tx1"/>
                </a:solidFill>
                <a:latin typeface="Baskerville" panose="02020502070401020303" pitchFamily="18" charset="0"/>
                <a:ea typeface="Baskerville" panose="02020502070401020303" pitchFamily="18" charset="0"/>
                <a:cs typeface="+mj-cs"/>
              </a:defRPr>
            </a:lvl1pPr>
          </a:lstStyle>
          <a:p>
            <a:r>
              <a:rPr lang="en-US" dirty="0"/>
              <a:t>Direct imaging enables dynamical mass measurements -&gt; tests of model predictions</a:t>
            </a:r>
          </a:p>
        </p:txBody>
      </p:sp>
      <p:sp>
        <p:nvSpPr>
          <p:cNvPr id="2" name="Slide Number Placeholder 1">
            <a:extLst>
              <a:ext uri="{FF2B5EF4-FFF2-40B4-BE49-F238E27FC236}">
                <a16:creationId xmlns:a16="http://schemas.microsoft.com/office/drawing/2014/main" id="{2A4362A3-82F1-9E6E-C249-1ACFD6632C52}"/>
              </a:ext>
            </a:extLst>
          </p:cNvPr>
          <p:cNvSpPr>
            <a:spLocks noGrp="1"/>
          </p:cNvSpPr>
          <p:nvPr>
            <p:ph type="sldNum" sz="quarter" idx="4"/>
          </p:nvPr>
        </p:nvSpPr>
        <p:spPr/>
        <p:txBody>
          <a:bodyPr/>
          <a:lstStyle/>
          <a:p>
            <a:fld id="{ADD2A1D5-2242-2445-A787-A1ADAF4A1717}" type="slidenum">
              <a:rPr lang="en-US" smtClean="0"/>
              <a:t>68</a:t>
            </a:fld>
            <a:endParaRPr lang="en-US"/>
          </a:p>
        </p:txBody>
      </p:sp>
    </p:spTree>
    <p:extLst>
      <p:ext uri="{BB962C8B-B14F-4D97-AF65-F5344CB8AC3E}">
        <p14:creationId xmlns:p14="http://schemas.microsoft.com/office/powerpoint/2010/main" val="425682657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3124B72-FD7E-01E0-D0B9-B016A8C97968}"/>
            </a:ext>
          </a:extLst>
        </p:cNvPr>
        <p:cNvGrpSpPr/>
        <p:nvPr/>
      </p:nvGrpSpPr>
      <p:grpSpPr>
        <a:xfrm>
          <a:off x="0" y="0"/>
          <a:ext cx="0" cy="0"/>
          <a:chOff x="0" y="0"/>
          <a:chExt cx="0" cy="0"/>
        </a:xfrm>
      </p:grpSpPr>
      <p:pic>
        <p:nvPicPr>
          <p:cNvPr id="5" name="Content Placeholder 4" descr="A close-up of a diagram&#10;&#10;AI-generated content may be incorrect.">
            <a:extLst>
              <a:ext uri="{FF2B5EF4-FFF2-40B4-BE49-F238E27FC236}">
                <a16:creationId xmlns:a16="http://schemas.microsoft.com/office/drawing/2014/main" id="{4AF2826F-8899-1122-A78C-03C4010454AC}"/>
              </a:ext>
            </a:extLst>
          </p:cNvPr>
          <p:cNvPicPr>
            <a:picLocks noGrp="1" noChangeAspect="1"/>
          </p:cNvPicPr>
          <p:nvPr>
            <p:ph idx="1"/>
          </p:nvPr>
        </p:nvPicPr>
        <p:blipFill>
          <a:blip r:embed="rId2"/>
          <a:stretch>
            <a:fillRect/>
          </a:stretch>
        </p:blipFill>
        <p:spPr>
          <a:xfrm>
            <a:off x="3308530" y="885121"/>
            <a:ext cx="7012629" cy="2110135"/>
          </a:xfrm>
        </p:spPr>
      </p:pic>
      <p:sp>
        <p:nvSpPr>
          <p:cNvPr id="3" name="Title 2">
            <a:extLst>
              <a:ext uri="{FF2B5EF4-FFF2-40B4-BE49-F238E27FC236}">
                <a16:creationId xmlns:a16="http://schemas.microsoft.com/office/drawing/2014/main" id="{C61FFB7C-C90C-93EB-B164-D816659045AF}"/>
              </a:ext>
            </a:extLst>
          </p:cNvPr>
          <p:cNvSpPr>
            <a:spLocks noGrp="1"/>
          </p:cNvSpPr>
          <p:nvPr>
            <p:ph type="title"/>
          </p:nvPr>
        </p:nvSpPr>
        <p:spPr/>
        <p:txBody>
          <a:bodyPr>
            <a:noAutofit/>
          </a:bodyPr>
          <a:lstStyle/>
          <a:p>
            <a:r>
              <a:rPr lang="en-US" sz="3200" dirty="0"/>
              <a:t>AF </a:t>
            </a:r>
            <a:r>
              <a:rPr lang="en-US" sz="3200" dirty="0" err="1"/>
              <a:t>Lep</a:t>
            </a:r>
            <a:r>
              <a:rPr lang="en-US" sz="3200" dirty="0"/>
              <a:t> b: lowest mass imaged exoplanet with dynamical mass</a:t>
            </a:r>
          </a:p>
        </p:txBody>
      </p:sp>
      <p:sp>
        <p:nvSpPr>
          <p:cNvPr id="6" name="TextBox 5">
            <a:extLst>
              <a:ext uri="{FF2B5EF4-FFF2-40B4-BE49-F238E27FC236}">
                <a16:creationId xmlns:a16="http://schemas.microsoft.com/office/drawing/2014/main" id="{EFC673FB-2B9F-05A4-EC8B-E131B1B56653}"/>
              </a:ext>
            </a:extLst>
          </p:cNvPr>
          <p:cNvSpPr txBox="1"/>
          <p:nvPr/>
        </p:nvSpPr>
        <p:spPr>
          <a:xfrm>
            <a:off x="513826" y="1573016"/>
            <a:ext cx="2543004" cy="830997"/>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Franson et al. 2023</a:t>
            </a:r>
          </a:p>
          <a:p>
            <a:pPr algn="ctr"/>
            <a:r>
              <a:rPr lang="en-US" sz="2400" dirty="0">
                <a:latin typeface="Baskerville" panose="02020502070401020303" pitchFamily="18" charset="0"/>
                <a:ea typeface="Baskerville" panose="02020502070401020303" pitchFamily="18" charset="0"/>
              </a:rPr>
              <a:t>Keck NIRC2</a:t>
            </a:r>
          </a:p>
        </p:txBody>
      </p:sp>
      <p:pic>
        <p:nvPicPr>
          <p:cNvPr id="8" name="Picture 7" descr="A collage of blue images&#10;&#10;AI-generated content may be incorrect.">
            <a:extLst>
              <a:ext uri="{FF2B5EF4-FFF2-40B4-BE49-F238E27FC236}">
                <a16:creationId xmlns:a16="http://schemas.microsoft.com/office/drawing/2014/main" id="{104706BB-B47A-C079-B358-67B5524DCA20}"/>
              </a:ext>
            </a:extLst>
          </p:cNvPr>
          <p:cNvPicPr>
            <a:picLocks noChangeAspect="1"/>
          </p:cNvPicPr>
          <p:nvPr/>
        </p:nvPicPr>
        <p:blipFill>
          <a:blip r:embed="rId3"/>
          <a:srcRect t="49635"/>
          <a:stretch>
            <a:fillRect/>
          </a:stretch>
        </p:blipFill>
        <p:spPr>
          <a:xfrm>
            <a:off x="6581171" y="2995256"/>
            <a:ext cx="3874433" cy="1714500"/>
          </a:xfrm>
          <a:prstGeom prst="rect">
            <a:avLst/>
          </a:prstGeom>
        </p:spPr>
      </p:pic>
      <p:pic>
        <p:nvPicPr>
          <p:cNvPr id="10" name="Picture 9" descr="A graph of a graph showing a number of different types of data&#10;&#10;AI-generated content may be incorrect.">
            <a:extLst>
              <a:ext uri="{FF2B5EF4-FFF2-40B4-BE49-F238E27FC236}">
                <a16:creationId xmlns:a16="http://schemas.microsoft.com/office/drawing/2014/main" id="{14110548-9616-4BD1-03D7-83F4E644BA92}"/>
              </a:ext>
            </a:extLst>
          </p:cNvPr>
          <p:cNvPicPr>
            <a:picLocks noChangeAspect="1"/>
          </p:cNvPicPr>
          <p:nvPr/>
        </p:nvPicPr>
        <p:blipFill>
          <a:blip r:embed="rId4"/>
          <a:stretch>
            <a:fillRect/>
          </a:stretch>
        </p:blipFill>
        <p:spPr>
          <a:xfrm>
            <a:off x="3580305" y="3073895"/>
            <a:ext cx="2286000" cy="1714500"/>
          </a:xfrm>
          <a:prstGeom prst="rect">
            <a:avLst/>
          </a:prstGeom>
        </p:spPr>
      </p:pic>
      <p:sp>
        <p:nvSpPr>
          <p:cNvPr id="11" name="TextBox 10">
            <a:extLst>
              <a:ext uri="{FF2B5EF4-FFF2-40B4-BE49-F238E27FC236}">
                <a16:creationId xmlns:a16="http://schemas.microsoft.com/office/drawing/2014/main" id="{58C54FE9-3908-2346-29DB-FA4711CBE948}"/>
              </a:ext>
            </a:extLst>
          </p:cNvPr>
          <p:cNvSpPr txBox="1"/>
          <p:nvPr/>
        </p:nvSpPr>
        <p:spPr>
          <a:xfrm>
            <a:off x="676690" y="3379076"/>
            <a:ext cx="2217275" cy="830997"/>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Mesa et al. 2023</a:t>
            </a:r>
          </a:p>
          <a:p>
            <a:pPr algn="ctr"/>
            <a:r>
              <a:rPr lang="en-US" sz="2400" dirty="0">
                <a:latin typeface="Baskerville" panose="02020502070401020303" pitchFamily="18" charset="0"/>
                <a:ea typeface="Baskerville" panose="02020502070401020303" pitchFamily="18" charset="0"/>
              </a:rPr>
              <a:t>VLT/SPHERE</a:t>
            </a:r>
          </a:p>
        </p:txBody>
      </p:sp>
      <p:pic>
        <p:nvPicPr>
          <p:cNvPr id="13" name="Picture 12" descr="A graph of a graph showing a number of points&#10;&#10;AI-generated content may be incorrect.">
            <a:extLst>
              <a:ext uri="{FF2B5EF4-FFF2-40B4-BE49-F238E27FC236}">
                <a16:creationId xmlns:a16="http://schemas.microsoft.com/office/drawing/2014/main" id="{4419E217-F935-3C6C-4545-8612462685DF}"/>
              </a:ext>
            </a:extLst>
          </p:cNvPr>
          <p:cNvPicPr>
            <a:picLocks noChangeAspect="1"/>
          </p:cNvPicPr>
          <p:nvPr/>
        </p:nvPicPr>
        <p:blipFill>
          <a:blip r:embed="rId5"/>
          <a:stretch>
            <a:fillRect/>
          </a:stretch>
        </p:blipFill>
        <p:spPr>
          <a:xfrm>
            <a:off x="3580305" y="4978400"/>
            <a:ext cx="2014735" cy="1879600"/>
          </a:xfrm>
          <a:prstGeom prst="rect">
            <a:avLst/>
          </a:prstGeom>
        </p:spPr>
      </p:pic>
      <p:pic>
        <p:nvPicPr>
          <p:cNvPr id="15" name="Picture 14" descr="A collage of images of a white circle&#10;&#10;AI-generated content may be incorrect.">
            <a:extLst>
              <a:ext uri="{FF2B5EF4-FFF2-40B4-BE49-F238E27FC236}">
                <a16:creationId xmlns:a16="http://schemas.microsoft.com/office/drawing/2014/main" id="{7CC250FC-B4AB-FE4F-DE89-A61AAFD94720}"/>
              </a:ext>
            </a:extLst>
          </p:cNvPr>
          <p:cNvPicPr>
            <a:picLocks noChangeAspect="1"/>
          </p:cNvPicPr>
          <p:nvPr/>
        </p:nvPicPr>
        <p:blipFill>
          <a:blip r:embed="rId6"/>
          <a:stretch>
            <a:fillRect/>
          </a:stretch>
        </p:blipFill>
        <p:spPr>
          <a:xfrm>
            <a:off x="6450258" y="4978400"/>
            <a:ext cx="4178300" cy="1879600"/>
          </a:xfrm>
          <a:prstGeom prst="rect">
            <a:avLst/>
          </a:prstGeom>
        </p:spPr>
      </p:pic>
      <p:sp>
        <p:nvSpPr>
          <p:cNvPr id="16" name="TextBox 15">
            <a:extLst>
              <a:ext uri="{FF2B5EF4-FFF2-40B4-BE49-F238E27FC236}">
                <a16:creationId xmlns:a16="http://schemas.microsoft.com/office/drawing/2014/main" id="{6F083408-EF2A-B314-B547-E67166A70338}"/>
              </a:ext>
            </a:extLst>
          </p:cNvPr>
          <p:cNvSpPr txBox="1"/>
          <p:nvPr/>
        </p:nvSpPr>
        <p:spPr>
          <a:xfrm>
            <a:off x="644632" y="5185136"/>
            <a:ext cx="2607124" cy="830997"/>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De Rosa et al. 2023</a:t>
            </a:r>
          </a:p>
          <a:p>
            <a:pPr algn="ctr"/>
            <a:r>
              <a:rPr lang="en-US" sz="2400" dirty="0">
                <a:latin typeface="Baskerville" panose="02020502070401020303" pitchFamily="18" charset="0"/>
                <a:ea typeface="Baskerville" panose="02020502070401020303" pitchFamily="18" charset="0"/>
              </a:rPr>
              <a:t>VLT/SPHERE</a:t>
            </a:r>
          </a:p>
        </p:txBody>
      </p:sp>
      <p:sp>
        <p:nvSpPr>
          <p:cNvPr id="2" name="Slide Number Placeholder 1">
            <a:extLst>
              <a:ext uri="{FF2B5EF4-FFF2-40B4-BE49-F238E27FC236}">
                <a16:creationId xmlns:a16="http://schemas.microsoft.com/office/drawing/2014/main" id="{18C430D8-5115-2614-D9CA-9E445D188FE4}"/>
              </a:ext>
            </a:extLst>
          </p:cNvPr>
          <p:cNvSpPr>
            <a:spLocks noGrp="1"/>
          </p:cNvSpPr>
          <p:nvPr>
            <p:ph type="sldNum" sz="quarter" idx="4"/>
          </p:nvPr>
        </p:nvSpPr>
        <p:spPr/>
        <p:txBody>
          <a:bodyPr/>
          <a:lstStyle/>
          <a:p>
            <a:fld id="{ADD2A1D5-2242-2445-A787-A1ADAF4A1717}" type="slidenum">
              <a:rPr lang="en-US" smtClean="0"/>
              <a:t>69</a:t>
            </a:fld>
            <a:endParaRPr lang="en-US"/>
          </a:p>
        </p:txBody>
      </p:sp>
    </p:spTree>
    <p:extLst>
      <p:ext uri="{BB962C8B-B14F-4D97-AF65-F5344CB8AC3E}">
        <p14:creationId xmlns:p14="http://schemas.microsoft.com/office/powerpoint/2010/main" val="15126019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158FB9-1673-5A95-1BC0-9A2DE3BEE160}"/>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208730FC-69AC-2646-1E46-C850514C2BC1}"/>
              </a:ext>
            </a:extLst>
          </p:cNvPr>
          <p:cNvSpPr>
            <a:spLocks noGrp="1"/>
          </p:cNvSpPr>
          <p:nvPr>
            <p:ph type="title"/>
          </p:nvPr>
        </p:nvSpPr>
        <p:spPr/>
        <p:txBody>
          <a:bodyPr>
            <a:noAutofit/>
          </a:bodyPr>
          <a:lstStyle/>
          <a:p>
            <a:r>
              <a:rPr lang="en-US" sz="3600" dirty="0"/>
              <a:t>Most exoplanets have been discovered indirectly</a:t>
            </a:r>
          </a:p>
        </p:txBody>
      </p:sp>
      <p:pic>
        <p:nvPicPr>
          <p:cNvPr id="17410" name="Picture 2">
            <a:extLst>
              <a:ext uri="{FF2B5EF4-FFF2-40B4-BE49-F238E27FC236}">
                <a16:creationId xmlns:a16="http://schemas.microsoft.com/office/drawing/2014/main" id="{41527160-2E05-EB8B-B558-BF19C81C8E0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74" y="1045029"/>
            <a:ext cx="9545652" cy="5812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569A86D8-2D0E-FD92-21DD-23B83C3499D5}"/>
              </a:ext>
            </a:extLst>
          </p:cNvPr>
          <p:cNvPicPr>
            <a:picLocks noChangeAspect="1"/>
          </p:cNvPicPr>
          <p:nvPr/>
        </p:nvPicPr>
        <p:blipFill>
          <a:blip r:embed="rId3"/>
          <a:stretch>
            <a:fillRect/>
          </a:stretch>
        </p:blipFill>
        <p:spPr>
          <a:xfrm>
            <a:off x="4404049" y="4206227"/>
            <a:ext cx="3977483" cy="2384649"/>
          </a:xfrm>
          <a:prstGeom prst="rect">
            <a:avLst/>
          </a:prstGeom>
          <a:ln>
            <a:solidFill>
              <a:srgbClr val="1C90FF"/>
            </a:solidFill>
          </a:ln>
        </p:spPr>
      </p:pic>
      <p:sp>
        <p:nvSpPr>
          <p:cNvPr id="5" name="TextBox 4">
            <a:extLst>
              <a:ext uri="{FF2B5EF4-FFF2-40B4-BE49-F238E27FC236}">
                <a16:creationId xmlns:a16="http://schemas.microsoft.com/office/drawing/2014/main" id="{E93F13C4-8C85-2378-7371-BA0DF8D32E3F}"/>
              </a:ext>
            </a:extLst>
          </p:cNvPr>
          <p:cNvSpPr txBox="1"/>
          <p:nvPr/>
        </p:nvSpPr>
        <p:spPr>
          <a:xfrm>
            <a:off x="2593910" y="6488668"/>
            <a:ext cx="2268891" cy="338554"/>
          </a:xfrm>
          <a:prstGeom prst="rect">
            <a:avLst/>
          </a:prstGeom>
          <a:noFill/>
        </p:spPr>
        <p:txBody>
          <a:bodyPr wrap="none" rtlCol="0">
            <a:spAutoFit/>
          </a:bodyPr>
          <a:lstStyle/>
          <a:p>
            <a:r>
              <a:rPr lang="en-US" sz="1600" dirty="0">
                <a:latin typeface="Baskerville" panose="02020502070401020303" pitchFamily="18" charset="0"/>
                <a:ea typeface="Baskerville" panose="02020502070401020303" pitchFamily="18" charset="0"/>
              </a:rPr>
              <a:t>Gif credit: Alysa </a:t>
            </a:r>
            <a:r>
              <a:rPr lang="en-US" sz="1600" dirty="0" err="1">
                <a:latin typeface="Baskerville" panose="02020502070401020303" pitchFamily="18" charset="0"/>
                <a:ea typeface="Baskerville" panose="02020502070401020303" pitchFamily="18" charset="0"/>
              </a:rPr>
              <a:t>Obertas</a:t>
            </a:r>
            <a:endParaRPr lang="en-US" sz="1600" dirty="0">
              <a:latin typeface="Baskerville" panose="02020502070401020303" pitchFamily="18" charset="0"/>
              <a:ea typeface="Baskerville" panose="02020502070401020303" pitchFamily="18" charset="0"/>
            </a:endParaRPr>
          </a:p>
        </p:txBody>
      </p:sp>
      <p:pic>
        <p:nvPicPr>
          <p:cNvPr id="6" name="Picture 5">
            <a:extLst>
              <a:ext uri="{FF2B5EF4-FFF2-40B4-BE49-F238E27FC236}">
                <a16:creationId xmlns:a16="http://schemas.microsoft.com/office/drawing/2014/main" id="{769949F9-9148-B023-63C6-6DEB303F70CF}"/>
              </a:ext>
            </a:extLst>
          </p:cNvPr>
          <p:cNvPicPr>
            <a:picLocks noChangeAspect="1"/>
          </p:cNvPicPr>
          <p:nvPr/>
        </p:nvPicPr>
        <p:blipFill>
          <a:blip r:embed="rId4"/>
          <a:stretch>
            <a:fillRect/>
          </a:stretch>
        </p:blipFill>
        <p:spPr>
          <a:xfrm>
            <a:off x="376170" y="949003"/>
            <a:ext cx="3874538" cy="2817846"/>
          </a:xfrm>
          <a:prstGeom prst="rect">
            <a:avLst/>
          </a:prstGeom>
          <a:ln>
            <a:solidFill>
              <a:srgbClr val="1C90FF"/>
            </a:solidFill>
          </a:ln>
        </p:spPr>
      </p:pic>
      <p:sp>
        <p:nvSpPr>
          <p:cNvPr id="7" name="TextBox 6">
            <a:extLst>
              <a:ext uri="{FF2B5EF4-FFF2-40B4-BE49-F238E27FC236}">
                <a16:creationId xmlns:a16="http://schemas.microsoft.com/office/drawing/2014/main" id="{79652E40-2652-7312-9481-8480270762B8}"/>
              </a:ext>
            </a:extLst>
          </p:cNvPr>
          <p:cNvSpPr txBox="1"/>
          <p:nvPr/>
        </p:nvSpPr>
        <p:spPr>
          <a:xfrm>
            <a:off x="376170" y="689239"/>
            <a:ext cx="2582566" cy="307777"/>
          </a:xfrm>
          <a:prstGeom prst="rect">
            <a:avLst/>
          </a:prstGeom>
          <a:noFill/>
        </p:spPr>
        <p:txBody>
          <a:bodyPr wrap="none" rtlCol="0">
            <a:spAutoFit/>
          </a:bodyPr>
          <a:lstStyle/>
          <a:p>
            <a:r>
              <a:rPr lang="en-US" sz="1400" dirty="0">
                <a:latin typeface="Baskerville" panose="02020502070401020303" pitchFamily="18" charset="0"/>
                <a:ea typeface="Baskerville" panose="02020502070401020303" pitchFamily="18" charset="0"/>
              </a:rPr>
              <a:t>Gif credit: </a:t>
            </a:r>
            <a:r>
              <a:rPr lang="en-US" sz="1400" dirty="0" err="1">
                <a:latin typeface="Baskerville" panose="02020502070401020303" pitchFamily="18" charset="0"/>
                <a:ea typeface="Baskerville" panose="02020502070401020303" pitchFamily="18" charset="0"/>
              </a:rPr>
              <a:t>Aspolanski</a:t>
            </a:r>
            <a:r>
              <a:rPr lang="en-US" sz="1400" dirty="0">
                <a:latin typeface="Baskerville" panose="02020502070401020303" pitchFamily="18" charset="0"/>
                <a:ea typeface="Baskerville" panose="02020502070401020303" pitchFamily="18" charset="0"/>
              </a:rPr>
              <a:t>/Wikipedia</a:t>
            </a:r>
          </a:p>
        </p:txBody>
      </p:sp>
      <p:sp>
        <p:nvSpPr>
          <p:cNvPr id="2" name="Oval 1">
            <a:extLst>
              <a:ext uri="{FF2B5EF4-FFF2-40B4-BE49-F238E27FC236}">
                <a16:creationId xmlns:a16="http://schemas.microsoft.com/office/drawing/2014/main" id="{6AD05192-9E1E-7A61-D945-00D08CFC0A94}"/>
              </a:ext>
            </a:extLst>
          </p:cNvPr>
          <p:cNvSpPr/>
          <p:nvPr/>
        </p:nvSpPr>
        <p:spPr>
          <a:xfrm>
            <a:off x="6392790" y="1231642"/>
            <a:ext cx="4496018" cy="1492898"/>
          </a:xfrm>
          <a:prstGeom prst="ellipse">
            <a:avLst/>
          </a:prstGeom>
          <a:noFill/>
          <a:ln w="57150">
            <a:solidFill>
              <a:srgbClr val="1C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7">
            <a:extLst>
              <a:ext uri="{FF2B5EF4-FFF2-40B4-BE49-F238E27FC236}">
                <a16:creationId xmlns:a16="http://schemas.microsoft.com/office/drawing/2014/main" id="{2C16E503-41F6-7852-3B2F-2222392692CA}"/>
              </a:ext>
            </a:extLst>
          </p:cNvPr>
          <p:cNvSpPr>
            <a:spLocks noGrp="1"/>
          </p:cNvSpPr>
          <p:nvPr>
            <p:ph type="sldNum" sz="quarter" idx="4"/>
          </p:nvPr>
        </p:nvSpPr>
        <p:spPr/>
        <p:txBody>
          <a:bodyPr/>
          <a:lstStyle/>
          <a:p>
            <a:fld id="{ADD2A1D5-2242-2445-A787-A1ADAF4A1717}" type="slidenum">
              <a:rPr lang="en-US" smtClean="0"/>
              <a:t>7</a:t>
            </a:fld>
            <a:endParaRPr lang="en-US"/>
          </a:p>
        </p:txBody>
      </p:sp>
    </p:spTree>
    <p:extLst>
      <p:ext uri="{BB962C8B-B14F-4D97-AF65-F5344CB8AC3E}">
        <p14:creationId xmlns:p14="http://schemas.microsoft.com/office/powerpoint/2010/main" val="154724513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46360B-B1F3-E42B-A08C-6EF34DBDC2B2}"/>
            </a:ext>
          </a:extLst>
        </p:cNvPr>
        <p:cNvGrpSpPr/>
        <p:nvPr/>
      </p:nvGrpSpPr>
      <p:grpSpPr>
        <a:xfrm>
          <a:off x="0" y="0"/>
          <a:ext cx="0" cy="0"/>
          <a:chOff x="0" y="0"/>
          <a:chExt cx="0" cy="0"/>
        </a:xfrm>
      </p:grpSpPr>
      <p:pic>
        <p:nvPicPr>
          <p:cNvPr id="5" name="Content Placeholder 4" descr="A graph of different colored lines&#10;&#10;AI-generated content may be incorrect.">
            <a:extLst>
              <a:ext uri="{FF2B5EF4-FFF2-40B4-BE49-F238E27FC236}">
                <a16:creationId xmlns:a16="http://schemas.microsoft.com/office/drawing/2014/main" id="{6DA4C09F-63A0-3E42-DDD7-BA1469AF75C8}"/>
              </a:ext>
            </a:extLst>
          </p:cNvPr>
          <p:cNvPicPr>
            <a:picLocks noGrp="1" noChangeAspect="1"/>
          </p:cNvPicPr>
          <p:nvPr>
            <p:ph idx="1"/>
          </p:nvPr>
        </p:nvPicPr>
        <p:blipFill>
          <a:blip r:embed="rId2"/>
          <a:stretch>
            <a:fillRect/>
          </a:stretch>
        </p:blipFill>
        <p:spPr>
          <a:xfrm>
            <a:off x="3116425" y="3458586"/>
            <a:ext cx="8691790" cy="3295611"/>
          </a:xfrm>
        </p:spPr>
      </p:pic>
      <p:sp>
        <p:nvSpPr>
          <p:cNvPr id="3" name="Title 2">
            <a:extLst>
              <a:ext uri="{FF2B5EF4-FFF2-40B4-BE49-F238E27FC236}">
                <a16:creationId xmlns:a16="http://schemas.microsoft.com/office/drawing/2014/main" id="{66FB07AC-95BF-955B-2D53-D5B60AC018CC}"/>
              </a:ext>
            </a:extLst>
          </p:cNvPr>
          <p:cNvSpPr>
            <a:spLocks noGrp="1"/>
          </p:cNvSpPr>
          <p:nvPr>
            <p:ph type="title"/>
          </p:nvPr>
        </p:nvSpPr>
        <p:spPr/>
        <p:txBody>
          <a:bodyPr/>
          <a:lstStyle/>
          <a:p>
            <a:r>
              <a:rPr lang="en-US" dirty="0"/>
              <a:t>AF </a:t>
            </a:r>
            <a:r>
              <a:rPr lang="en-US" dirty="0" err="1"/>
              <a:t>Lep</a:t>
            </a:r>
            <a:r>
              <a:rPr lang="en-US" dirty="0"/>
              <a:t> b follow-up with JWST</a:t>
            </a:r>
          </a:p>
        </p:txBody>
      </p:sp>
      <p:sp>
        <p:nvSpPr>
          <p:cNvPr id="6" name="TextBox 5">
            <a:extLst>
              <a:ext uri="{FF2B5EF4-FFF2-40B4-BE49-F238E27FC236}">
                <a16:creationId xmlns:a16="http://schemas.microsoft.com/office/drawing/2014/main" id="{7069D27E-EF3A-2BD6-26A2-EA15FF5C788A}"/>
              </a:ext>
            </a:extLst>
          </p:cNvPr>
          <p:cNvSpPr txBox="1"/>
          <p:nvPr/>
        </p:nvSpPr>
        <p:spPr>
          <a:xfrm>
            <a:off x="411189" y="1041171"/>
            <a:ext cx="2543005"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Franson et al. 2024</a:t>
            </a:r>
          </a:p>
        </p:txBody>
      </p:sp>
      <p:sp>
        <p:nvSpPr>
          <p:cNvPr id="7" name="TextBox 6">
            <a:extLst>
              <a:ext uri="{FF2B5EF4-FFF2-40B4-BE49-F238E27FC236}">
                <a16:creationId xmlns:a16="http://schemas.microsoft.com/office/drawing/2014/main" id="{C44888D8-AFD6-C8FC-EEA2-11F39DC21335}"/>
              </a:ext>
            </a:extLst>
          </p:cNvPr>
          <p:cNvSpPr txBox="1"/>
          <p:nvPr/>
        </p:nvSpPr>
        <p:spPr>
          <a:xfrm>
            <a:off x="309140" y="3587620"/>
            <a:ext cx="2965905" cy="1938992"/>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Consistent with low metallicity + vigorous mixing </a:t>
            </a:r>
            <a:r>
              <a:rPr lang="en-US" sz="2400" i="1" dirty="0">
                <a:latin typeface="Baskerville" panose="02020502070401020303" pitchFamily="18" charset="0"/>
                <a:ea typeface="Baskerville" panose="02020502070401020303" pitchFamily="18" charset="0"/>
              </a:rPr>
              <a:t>or</a:t>
            </a:r>
            <a:r>
              <a:rPr lang="en-US" sz="2400" dirty="0">
                <a:latin typeface="Baskerville" panose="02020502070401020303" pitchFamily="18" charset="0"/>
                <a:ea typeface="Baskerville" panose="02020502070401020303" pitchFamily="18" charset="0"/>
              </a:rPr>
              <a:t> high metallicity + less mixing</a:t>
            </a:r>
          </a:p>
        </p:txBody>
      </p:sp>
      <p:pic>
        <p:nvPicPr>
          <p:cNvPr id="9" name="Picture 8" descr="A blue circle with a white x&#10;&#10;AI-generated content may be incorrect.">
            <a:extLst>
              <a:ext uri="{FF2B5EF4-FFF2-40B4-BE49-F238E27FC236}">
                <a16:creationId xmlns:a16="http://schemas.microsoft.com/office/drawing/2014/main" id="{074FC442-9A89-7701-3A78-9947248F7519}"/>
              </a:ext>
            </a:extLst>
          </p:cNvPr>
          <p:cNvPicPr>
            <a:picLocks noChangeAspect="1"/>
          </p:cNvPicPr>
          <p:nvPr/>
        </p:nvPicPr>
        <p:blipFill>
          <a:blip r:embed="rId3"/>
          <a:stretch>
            <a:fillRect/>
          </a:stretch>
        </p:blipFill>
        <p:spPr>
          <a:xfrm>
            <a:off x="8111845" y="132421"/>
            <a:ext cx="3720983" cy="3455199"/>
          </a:xfrm>
          <a:prstGeom prst="rect">
            <a:avLst/>
          </a:prstGeom>
        </p:spPr>
      </p:pic>
      <p:pic>
        <p:nvPicPr>
          <p:cNvPr id="8" name="Picture 7" descr="A screen shot of a computer screen&#10;&#10;AI-generated content may be incorrect.">
            <a:extLst>
              <a:ext uri="{FF2B5EF4-FFF2-40B4-BE49-F238E27FC236}">
                <a16:creationId xmlns:a16="http://schemas.microsoft.com/office/drawing/2014/main" id="{B0E66282-4F87-B9BE-DB35-47A82EEE3856}"/>
              </a:ext>
            </a:extLst>
          </p:cNvPr>
          <p:cNvPicPr>
            <a:picLocks noChangeAspect="1"/>
          </p:cNvPicPr>
          <p:nvPr/>
        </p:nvPicPr>
        <p:blipFill>
          <a:blip r:embed="rId4"/>
          <a:stretch>
            <a:fillRect/>
          </a:stretch>
        </p:blipFill>
        <p:spPr>
          <a:xfrm>
            <a:off x="5368256" y="811177"/>
            <a:ext cx="2669750" cy="2647409"/>
          </a:xfrm>
          <a:prstGeom prst="rect">
            <a:avLst/>
          </a:prstGeom>
        </p:spPr>
      </p:pic>
      <p:sp>
        <p:nvSpPr>
          <p:cNvPr id="11" name="Freeform 10">
            <a:extLst>
              <a:ext uri="{FF2B5EF4-FFF2-40B4-BE49-F238E27FC236}">
                <a16:creationId xmlns:a16="http://schemas.microsoft.com/office/drawing/2014/main" id="{347BC874-4B5B-3ECC-D95E-784DB3A95783}"/>
              </a:ext>
            </a:extLst>
          </p:cNvPr>
          <p:cNvSpPr/>
          <p:nvPr/>
        </p:nvSpPr>
        <p:spPr>
          <a:xfrm>
            <a:off x="7184572" y="2388637"/>
            <a:ext cx="1996750" cy="512528"/>
          </a:xfrm>
          <a:custGeom>
            <a:avLst/>
            <a:gdLst>
              <a:gd name="connsiteX0" fmla="*/ 0 w 3900196"/>
              <a:gd name="connsiteY0" fmla="*/ 419877 h 771833"/>
              <a:gd name="connsiteX1" fmla="*/ 1380931 w 3900196"/>
              <a:gd name="connsiteY1" fmla="*/ 765110 h 771833"/>
              <a:gd name="connsiteX2" fmla="*/ 3191069 w 3900196"/>
              <a:gd name="connsiteY2" fmla="*/ 597159 h 771833"/>
              <a:gd name="connsiteX3" fmla="*/ 3900196 w 3900196"/>
              <a:gd name="connsiteY3" fmla="*/ 0 h 771833"/>
            </a:gdLst>
            <a:ahLst/>
            <a:cxnLst>
              <a:cxn ang="0">
                <a:pos x="connsiteX0" y="connsiteY0"/>
              </a:cxn>
              <a:cxn ang="0">
                <a:pos x="connsiteX1" y="connsiteY1"/>
              </a:cxn>
              <a:cxn ang="0">
                <a:pos x="connsiteX2" y="connsiteY2"/>
              </a:cxn>
              <a:cxn ang="0">
                <a:pos x="connsiteX3" y="connsiteY3"/>
              </a:cxn>
            </a:cxnLst>
            <a:rect l="l" t="t" r="r" b="b"/>
            <a:pathLst>
              <a:path w="3900196" h="771833">
                <a:moveTo>
                  <a:pt x="0" y="419877"/>
                </a:moveTo>
                <a:cubicBezTo>
                  <a:pt x="424543" y="577720"/>
                  <a:pt x="849086" y="735563"/>
                  <a:pt x="1380931" y="765110"/>
                </a:cubicBezTo>
                <a:cubicBezTo>
                  <a:pt x="1912776" y="794657"/>
                  <a:pt x="2771192" y="724677"/>
                  <a:pt x="3191069" y="597159"/>
                </a:cubicBezTo>
                <a:cubicBezTo>
                  <a:pt x="3610946" y="469641"/>
                  <a:pt x="3755571" y="234820"/>
                  <a:pt x="3900196" y="0"/>
                </a:cubicBezTo>
              </a:path>
            </a:pathLst>
          </a:custGeom>
          <a:noFill/>
          <a:ln w="57150">
            <a:solidFill>
              <a:srgbClr val="1C90F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11">
            <a:extLst>
              <a:ext uri="{FF2B5EF4-FFF2-40B4-BE49-F238E27FC236}">
                <a16:creationId xmlns:a16="http://schemas.microsoft.com/office/drawing/2014/main" id="{EE95C403-9FBA-5AB6-5950-6C1B322C69E6}"/>
              </a:ext>
            </a:extLst>
          </p:cNvPr>
          <p:cNvSpPr>
            <a:spLocks noGrp="1"/>
          </p:cNvSpPr>
          <p:nvPr>
            <p:ph type="sldNum" sz="quarter" idx="4"/>
          </p:nvPr>
        </p:nvSpPr>
        <p:spPr/>
        <p:txBody>
          <a:bodyPr/>
          <a:lstStyle/>
          <a:p>
            <a:fld id="{ADD2A1D5-2242-2445-A787-A1ADAF4A1717}" type="slidenum">
              <a:rPr lang="en-US" smtClean="0"/>
              <a:t>70</a:t>
            </a:fld>
            <a:endParaRPr lang="en-US"/>
          </a:p>
        </p:txBody>
      </p:sp>
    </p:spTree>
    <p:extLst>
      <p:ext uri="{BB962C8B-B14F-4D97-AF65-F5344CB8AC3E}">
        <p14:creationId xmlns:p14="http://schemas.microsoft.com/office/powerpoint/2010/main" val="2056975730"/>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DC51EC-DF69-A0C3-EC79-C9448BB5AE6F}"/>
            </a:ext>
          </a:extLst>
        </p:cNvPr>
        <p:cNvGrpSpPr/>
        <p:nvPr/>
      </p:nvGrpSpPr>
      <p:grpSpPr>
        <a:xfrm>
          <a:off x="0" y="0"/>
          <a:ext cx="0" cy="0"/>
          <a:chOff x="0" y="0"/>
          <a:chExt cx="0" cy="0"/>
        </a:xfrm>
      </p:grpSpPr>
      <p:pic>
        <p:nvPicPr>
          <p:cNvPr id="5" name="Content Placeholder 4" descr="A diagram of a number of numbers&#10;&#10;AI-generated content may be incorrect.">
            <a:extLst>
              <a:ext uri="{FF2B5EF4-FFF2-40B4-BE49-F238E27FC236}">
                <a16:creationId xmlns:a16="http://schemas.microsoft.com/office/drawing/2014/main" id="{0AA21EA9-EE4A-8556-79D7-EB839A5729A3}"/>
              </a:ext>
            </a:extLst>
          </p:cNvPr>
          <p:cNvPicPr>
            <a:picLocks noGrp="1" noChangeAspect="1"/>
          </p:cNvPicPr>
          <p:nvPr>
            <p:ph idx="1"/>
          </p:nvPr>
        </p:nvPicPr>
        <p:blipFill>
          <a:blip r:embed="rId3"/>
          <a:stretch>
            <a:fillRect/>
          </a:stretch>
        </p:blipFill>
        <p:spPr>
          <a:xfrm>
            <a:off x="1388755" y="1108764"/>
            <a:ext cx="9414489" cy="5504817"/>
          </a:xfrm>
        </p:spPr>
      </p:pic>
      <p:sp>
        <p:nvSpPr>
          <p:cNvPr id="3" name="Title 2">
            <a:extLst>
              <a:ext uri="{FF2B5EF4-FFF2-40B4-BE49-F238E27FC236}">
                <a16:creationId xmlns:a16="http://schemas.microsoft.com/office/drawing/2014/main" id="{D10C9EF4-D531-881D-E344-50AC9C47EAA0}"/>
              </a:ext>
            </a:extLst>
          </p:cNvPr>
          <p:cNvSpPr>
            <a:spLocks noGrp="1"/>
          </p:cNvSpPr>
          <p:nvPr>
            <p:ph type="title"/>
          </p:nvPr>
        </p:nvSpPr>
        <p:spPr/>
        <p:txBody>
          <a:bodyPr>
            <a:noAutofit/>
          </a:bodyPr>
          <a:lstStyle/>
          <a:p>
            <a:r>
              <a:rPr lang="en-US" sz="3600" dirty="0"/>
              <a:t>Ok, but what about older, smaller, fainter planets?</a:t>
            </a:r>
          </a:p>
        </p:txBody>
      </p:sp>
      <p:sp>
        <p:nvSpPr>
          <p:cNvPr id="6" name="TextBox 5">
            <a:extLst>
              <a:ext uri="{FF2B5EF4-FFF2-40B4-BE49-F238E27FC236}">
                <a16:creationId xmlns:a16="http://schemas.microsoft.com/office/drawing/2014/main" id="{3252E48C-9AB7-F07C-7FCC-345D9DDB675C}"/>
              </a:ext>
            </a:extLst>
          </p:cNvPr>
          <p:cNvSpPr txBox="1"/>
          <p:nvPr/>
        </p:nvSpPr>
        <p:spPr>
          <a:xfrm>
            <a:off x="2117055" y="6048550"/>
            <a:ext cx="3107454"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Franson &amp; Bowler 2023</a:t>
            </a:r>
          </a:p>
        </p:txBody>
      </p:sp>
      <p:sp>
        <p:nvSpPr>
          <p:cNvPr id="7" name="Rounded Rectangle 6">
            <a:extLst>
              <a:ext uri="{FF2B5EF4-FFF2-40B4-BE49-F238E27FC236}">
                <a16:creationId xmlns:a16="http://schemas.microsoft.com/office/drawing/2014/main" id="{06F73241-237B-6CCF-A8A8-D73E41DCD9E0}"/>
              </a:ext>
            </a:extLst>
          </p:cNvPr>
          <p:cNvSpPr/>
          <p:nvPr/>
        </p:nvSpPr>
        <p:spPr>
          <a:xfrm>
            <a:off x="2329731" y="1272209"/>
            <a:ext cx="2504661"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Younger &amp; Brighter</a:t>
            </a:r>
          </a:p>
        </p:txBody>
      </p:sp>
      <p:sp>
        <p:nvSpPr>
          <p:cNvPr id="8" name="Rounded Rectangle 7">
            <a:extLst>
              <a:ext uri="{FF2B5EF4-FFF2-40B4-BE49-F238E27FC236}">
                <a16:creationId xmlns:a16="http://schemas.microsoft.com/office/drawing/2014/main" id="{56744A73-A221-ECF3-51C3-755C374B598A}"/>
              </a:ext>
            </a:extLst>
          </p:cNvPr>
          <p:cNvSpPr/>
          <p:nvPr/>
        </p:nvSpPr>
        <p:spPr>
          <a:xfrm>
            <a:off x="2418452" y="5173404"/>
            <a:ext cx="168442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Fainter</a:t>
            </a:r>
          </a:p>
        </p:txBody>
      </p:sp>
      <p:sp>
        <p:nvSpPr>
          <p:cNvPr id="9" name="Rounded Rectangle 8">
            <a:extLst>
              <a:ext uri="{FF2B5EF4-FFF2-40B4-BE49-F238E27FC236}">
                <a16:creationId xmlns:a16="http://schemas.microsoft.com/office/drawing/2014/main" id="{01D5788A-9F4B-BE03-0EF2-B579536F4103}"/>
              </a:ext>
            </a:extLst>
          </p:cNvPr>
          <p:cNvSpPr/>
          <p:nvPr/>
        </p:nvSpPr>
        <p:spPr>
          <a:xfrm>
            <a:off x="7047436" y="1916265"/>
            <a:ext cx="1684422" cy="508883"/>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Baskerville" panose="02020502070401020303" pitchFamily="18" charset="0"/>
                <a:ea typeface="Baskerville" panose="02020502070401020303" pitchFamily="18" charset="0"/>
              </a:rPr>
              <a:t>More massive</a:t>
            </a:r>
          </a:p>
        </p:txBody>
      </p:sp>
      <p:sp>
        <p:nvSpPr>
          <p:cNvPr id="2" name="Oval 1">
            <a:extLst>
              <a:ext uri="{FF2B5EF4-FFF2-40B4-BE49-F238E27FC236}">
                <a16:creationId xmlns:a16="http://schemas.microsoft.com/office/drawing/2014/main" id="{D11DF0F2-4CA7-7102-FF3C-60DB52447A63}"/>
              </a:ext>
            </a:extLst>
          </p:cNvPr>
          <p:cNvSpPr/>
          <p:nvPr/>
        </p:nvSpPr>
        <p:spPr>
          <a:xfrm>
            <a:off x="3385417" y="4358320"/>
            <a:ext cx="5346441" cy="1588517"/>
          </a:xfrm>
          <a:prstGeom prst="ellipse">
            <a:avLst/>
          </a:prstGeom>
          <a:solidFill>
            <a:srgbClr val="1C90FF">
              <a:alpha val="27059"/>
            </a:srgbClr>
          </a:solidFill>
          <a:ln w="57150">
            <a:solidFill>
              <a:srgbClr val="1C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ounded Rectangle 3">
            <a:extLst>
              <a:ext uri="{FF2B5EF4-FFF2-40B4-BE49-F238E27FC236}">
                <a16:creationId xmlns:a16="http://schemas.microsoft.com/office/drawing/2014/main" id="{AB1493B0-4390-2150-FCEE-FF82B9FAE1E7}"/>
              </a:ext>
            </a:extLst>
          </p:cNvPr>
          <p:cNvSpPr/>
          <p:nvPr/>
        </p:nvSpPr>
        <p:spPr>
          <a:xfrm>
            <a:off x="4233934" y="4586158"/>
            <a:ext cx="2346535" cy="508883"/>
          </a:xfrm>
          <a:prstGeom prst="roundRect">
            <a:avLst/>
          </a:prstGeom>
          <a:solidFill>
            <a:srgbClr val="1C90FF">
              <a:alpha val="47843"/>
            </a:srgbClr>
          </a:solidFill>
          <a:ln>
            <a:solidFill>
              <a:srgbClr val="1C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askerville" panose="02020502070401020303" pitchFamily="18" charset="0"/>
                <a:ea typeface="Baskerville" panose="02020502070401020303" pitchFamily="18" charset="0"/>
              </a:rPr>
              <a:t>Evolved planetary systems?</a:t>
            </a:r>
          </a:p>
        </p:txBody>
      </p:sp>
      <p:sp>
        <p:nvSpPr>
          <p:cNvPr id="11" name="Rounded Rectangle 10">
            <a:extLst>
              <a:ext uri="{FF2B5EF4-FFF2-40B4-BE49-F238E27FC236}">
                <a16:creationId xmlns:a16="http://schemas.microsoft.com/office/drawing/2014/main" id="{110797B1-4C99-724C-00C8-592E1918220B}"/>
              </a:ext>
            </a:extLst>
          </p:cNvPr>
          <p:cNvSpPr/>
          <p:nvPr/>
        </p:nvSpPr>
        <p:spPr>
          <a:xfrm>
            <a:off x="6404706" y="5139277"/>
            <a:ext cx="1684422" cy="508883"/>
          </a:xfrm>
          <a:prstGeom prst="roundRect">
            <a:avLst/>
          </a:prstGeom>
          <a:solidFill>
            <a:srgbClr val="1C90FF">
              <a:alpha val="47843"/>
            </a:srgbClr>
          </a:solidFill>
          <a:ln>
            <a:solidFill>
              <a:srgbClr val="1C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latin typeface="Baskerville" panose="02020502070401020303" pitchFamily="18" charset="0"/>
                <a:ea typeface="Baskerville" panose="02020502070401020303" pitchFamily="18" charset="0"/>
              </a:rPr>
              <a:t>Dynamics?</a:t>
            </a:r>
          </a:p>
        </p:txBody>
      </p:sp>
      <p:sp>
        <p:nvSpPr>
          <p:cNvPr id="12" name="Slide Number Placeholder 11">
            <a:extLst>
              <a:ext uri="{FF2B5EF4-FFF2-40B4-BE49-F238E27FC236}">
                <a16:creationId xmlns:a16="http://schemas.microsoft.com/office/drawing/2014/main" id="{3C8B81BA-550E-A0DB-1E00-7A996B330D7E}"/>
              </a:ext>
            </a:extLst>
          </p:cNvPr>
          <p:cNvSpPr>
            <a:spLocks noGrp="1"/>
          </p:cNvSpPr>
          <p:nvPr>
            <p:ph type="sldNum" sz="quarter" idx="4"/>
          </p:nvPr>
        </p:nvSpPr>
        <p:spPr/>
        <p:txBody>
          <a:bodyPr/>
          <a:lstStyle/>
          <a:p>
            <a:fld id="{ADD2A1D5-2242-2445-A787-A1ADAF4A1717}" type="slidenum">
              <a:rPr lang="en-US" smtClean="0"/>
              <a:t>71</a:t>
            </a:fld>
            <a:endParaRPr lang="en-US"/>
          </a:p>
        </p:txBody>
      </p:sp>
    </p:spTree>
    <p:extLst>
      <p:ext uri="{BB962C8B-B14F-4D97-AF65-F5344CB8AC3E}">
        <p14:creationId xmlns:p14="http://schemas.microsoft.com/office/powerpoint/2010/main" val="3475518120"/>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87D11B-1F67-0BF8-BE0A-DD374B6DF433}"/>
            </a:ext>
          </a:extLst>
        </p:cNvPr>
        <p:cNvGrpSpPr/>
        <p:nvPr/>
      </p:nvGrpSpPr>
      <p:grpSpPr>
        <a:xfrm>
          <a:off x="0" y="0"/>
          <a:ext cx="0" cy="0"/>
          <a:chOff x="0" y="0"/>
          <a:chExt cx="0" cy="0"/>
        </a:xfrm>
      </p:grpSpPr>
      <p:sp>
        <p:nvSpPr>
          <p:cNvPr id="6" name="Title 2">
            <a:extLst>
              <a:ext uri="{FF2B5EF4-FFF2-40B4-BE49-F238E27FC236}">
                <a16:creationId xmlns:a16="http://schemas.microsoft.com/office/drawing/2014/main" id="{74028A75-0DE6-8170-EE97-A28B02FAC872}"/>
              </a:ext>
            </a:extLst>
          </p:cNvPr>
          <p:cNvSpPr txBox="1">
            <a:spLocks/>
          </p:cNvSpPr>
          <p:nvPr/>
        </p:nvSpPr>
        <p:spPr>
          <a:xfrm>
            <a:off x="527415" y="109871"/>
            <a:ext cx="11211269" cy="752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skerville" panose="02020502070401020303" pitchFamily="18" charset="0"/>
                <a:ea typeface="Baskerville" panose="02020502070401020303" pitchFamily="18" charset="0"/>
                <a:cs typeface="+mj-cs"/>
              </a:defRPr>
            </a:lvl1pPr>
          </a:lstStyle>
          <a:p>
            <a:r>
              <a:rPr lang="en-US" sz="2400" dirty="0"/>
              <a:t>Older -&gt; Colder -&gt; longer wavelengths ; Lower mass -&gt; fainter -&gt; need better sensitivity</a:t>
            </a:r>
          </a:p>
        </p:txBody>
      </p:sp>
      <p:pic>
        <p:nvPicPr>
          <p:cNvPr id="3" name="Content Placeholder 4" descr="A diagram of a number of numbers&#10;&#10;AI-generated content may be incorrect.">
            <a:extLst>
              <a:ext uri="{FF2B5EF4-FFF2-40B4-BE49-F238E27FC236}">
                <a16:creationId xmlns:a16="http://schemas.microsoft.com/office/drawing/2014/main" id="{D64B060C-7CBD-E37D-BEC0-147333650A6A}"/>
              </a:ext>
            </a:extLst>
          </p:cNvPr>
          <p:cNvPicPr>
            <a:picLocks noGrp="1" noChangeAspect="1"/>
          </p:cNvPicPr>
          <p:nvPr>
            <p:ph idx="1"/>
          </p:nvPr>
        </p:nvPicPr>
        <p:blipFill>
          <a:blip r:embed="rId3"/>
          <a:stretch>
            <a:fillRect/>
          </a:stretch>
        </p:blipFill>
        <p:spPr>
          <a:xfrm>
            <a:off x="427701" y="1970343"/>
            <a:ext cx="6531523" cy="3819096"/>
          </a:xfrm>
        </p:spPr>
      </p:pic>
      <p:pic>
        <p:nvPicPr>
          <p:cNvPr id="12" name="Picture 11" descr="A blue planet with a face&#10;&#10;AI-generated content may be incorrect.">
            <a:extLst>
              <a:ext uri="{FF2B5EF4-FFF2-40B4-BE49-F238E27FC236}">
                <a16:creationId xmlns:a16="http://schemas.microsoft.com/office/drawing/2014/main" id="{D10F2EE4-BF2E-418E-F2BC-8860597D235A}"/>
              </a:ext>
            </a:extLst>
          </p:cNvPr>
          <p:cNvPicPr>
            <a:picLocks noChangeAspect="1"/>
          </p:cNvPicPr>
          <p:nvPr/>
        </p:nvPicPr>
        <p:blipFill>
          <a:blip r:embed="rId4"/>
          <a:stretch>
            <a:fillRect/>
          </a:stretch>
        </p:blipFill>
        <p:spPr>
          <a:xfrm>
            <a:off x="831836" y="1268708"/>
            <a:ext cx="1884665" cy="1884665"/>
          </a:xfrm>
          <a:prstGeom prst="rect">
            <a:avLst/>
          </a:prstGeom>
        </p:spPr>
      </p:pic>
      <p:sp>
        <p:nvSpPr>
          <p:cNvPr id="2" name="Rounded Rectangle 1">
            <a:extLst>
              <a:ext uri="{FF2B5EF4-FFF2-40B4-BE49-F238E27FC236}">
                <a16:creationId xmlns:a16="http://schemas.microsoft.com/office/drawing/2014/main" id="{96BAD290-8B23-D3FB-53A9-796726F7C3C5}"/>
              </a:ext>
            </a:extLst>
          </p:cNvPr>
          <p:cNvSpPr/>
          <p:nvPr/>
        </p:nvSpPr>
        <p:spPr>
          <a:xfrm>
            <a:off x="4567924" y="3829809"/>
            <a:ext cx="1574917" cy="82663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skerville" panose="02020502070401020303" pitchFamily="18" charset="0"/>
                <a:ea typeface="Baskerville" panose="02020502070401020303" pitchFamily="18" charset="0"/>
              </a:rPr>
              <a:t>Older</a:t>
            </a:r>
          </a:p>
        </p:txBody>
      </p:sp>
      <p:cxnSp>
        <p:nvCxnSpPr>
          <p:cNvPr id="7" name="Straight Connector 6">
            <a:extLst>
              <a:ext uri="{FF2B5EF4-FFF2-40B4-BE49-F238E27FC236}">
                <a16:creationId xmlns:a16="http://schemas.microsoft.com/office/drawing/2014/main" id="{EEFBB1BA-2513-1A74-A7F4-70670A0F9CD9}"/>
              </a:ext>
            </a:extLst>
          </p:cNvPr>
          <p:cNvCxnSpPr/>
          <p:nvPr/>
        </p:nvCxnSpPr>
        <p:spPr>
          <a:xfrm>
            <a:off x="2219366" y="3210758"/>
            <a:ext cx="3107094" cy="1950098"/>
          </a:xfrm>
          <a:prstGeom prst="line">
            <a:avLst/>
          </a:prstGeom>
          <a:ln w="57150">
            <a:solidFill>
              <a:srgbClr val="1C9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9" name="Picture 8" descr="A sun with a face drawn on it&#10;&#10;Description automatically generated">
            <a:extLst>
              <a:ext uri="{FF2B5EF4-FFF2-40B4-BE49-F238E27FC236}">
                <a16:creationId xmlns:a16="http://schemas.microsoft.com/office/drawing/2014/main" id="{FBEA760D-7388-26F0-3A7E-AB9EE8F64F2C}"/>
              </a:ext>
            </a:extLst>
          </p:cNvPr>
          <p:cNvPicPr>
            <a:picLocks noChangeAspect="1"/>
          </p:cNvPicPr>
          <p:nvPr/>
        </p:nvPicPr>
        <p:blipFill>
          <a:blip r:embed="rId5"/>
          <a:stretch>
            <a:fillRect/>
          </a:stretch>
        </p:blipFill>
        <p:spPr>
          <a:xfrm>
            <a:off x="5699272" y="4243125"/>
            <a:ext cx="2015026" cy="2015026"/>
          </a:xfrm>
          <a:prstGeom prst="rect">
            <a:avLst/>
          </a:prstGeom>
        </p:spPr>
      </p:pic>
      <p:sp>
        <p:nvSpPr>
          <p:cNvPr id="13" name="Rounded Rectangle 12">
            <a:extLst>
              <a:ext uri="{FF2B5EF4-FFF2-40B4-BE49-F238E27FC236}">
                <a16:creationId xmlns:a16="http://schemas.microsoft.com/office/drawing/2014/main" id="{33316D64-C925-976B-ADA4-42B07E382CB1}"/>
              </a:ext>
            </a:extLst>
          </p:cNvPr>
          <p:cNvSpPr/>
          <p:nvPr/>
        </p:nvSpPr>
        <p:spPr>
          <a:xfrm>
            <a:off x="161766" y="3321699"/>
            <a:ext cx="1574917" cy="82663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skerville" panose="02020502070401020303" pitchFamily="18" charset="0"/>
                <a:ea typeface="Baskerville" panose="02020502070401020303" pitchFamily="18" charset="0"/>
              </a:rPr>
              <a:t>Lower mass</a:t>
            </a:r>
          </a:p>
        </p:txBody>
      </p:sp>
      <p:cxnSp>
        <p:nvCxnSpPr>
          <p:cNvPr id="14" name="Straight Connector 13">
            <a:extLst>
              <a:ext uri="{FF2B5EF4-FFF2-40B4-BE49-F238E27FC236}">
                <a16:creationId xmlns:a16="http://schemas.microsoft.com/office/drawing/2014/main" id="{47A1AB01-3FC0-FA15-1FDD-2F7AD4836ECB}"/>
              </a:ext>
            </a:extLst>
          </p:cNvPr>
          <p:cNvCxnSpPr>
            <a:cxnSpLocks/>
          </p:cNvCxnSpPr>
          <p:nvPr/>
        </p:nvCxnSpPr>
        <p:spPr>
          <a:xfrm>
            <a:off x="2228697" y="3201427"/>
            <a:ext cx="0" cy="1560315"/>
          </a:xfrm>
          <a:prstGeom prst="line">
            <a:avLst/>
          </a:prstGeom>
          <a:ln w="57150">
            <a:solidFill>
              <a:srgbClr val="1C9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sp>
        <p:nvSpPr>
          <p:cNvPr id="4" name="Slide Number Placeholder 3">
            <a:extLst>
              <a:ext uri="{FF2B5EF4-FFF2-40B4-BE49-F238E27FC236}">
                <a16:creationId xmlns:a16="http://schemas.microsoft.com/office/drawing/2014/main" id="{585C7428-AB1A-4687-B064-BB1B12CDB3A7}"/>
              </a:ext>
            </a:extLst>
          </p:cNvPr>
          <p:cNvSpPr>
            <a:spLocks noGrp="1"/>
          </p:cNvSpPr>
          <p:nvPr>
            <p:ph type="sldNum" sz="quarter" idx="4"/>
          </p:nvPr>
        </p:nvSpPr>
        <p:spPr/>
        <p:txBody>
          <a:bodyPr/>
          <a:lstStyle/>
          <a:p>
            <a:fld id="{ADD2A1D5-2242-2445-A787-A1ADAF4A1717}" type="slidenum">
              <a:rPr lang="en-US" smtClean="0"/>
              <a:t>72</a:t>
            </a:fld>
            <a:endParaRPr lang="en-US"/>
          </a:p>
        </p:txBody>
      </p:sp>
    </p:spTree>
    <p:extLst>
      <p:ext uri="{BB962C8B-B14F-4D97-AF65-F5344CB8AC3E}">
        <p14:creationId xmlns:p14="http://schemas.microsoft.com/office/powerpoint/2010/main" val="142708232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B6C589-BF6B-7DCD-5F39-3762ACEC8EA1}"/>
            </a:ext>
          </a:extLst>
        </p:cNvPr>
        <p:cNvGrpSpPr/>
        <p:nvPr/>
      </p:nvGrpSpPr>
      <p:grpSpPr>
        <a:xfrm>
          <a:off x="0" y="0"/>
          <a:ext cx="0" cy="0"/>
          <a:chOff x="0" y="0"/>
          <a:chExt cx="0" cy="0"/>
        </a:xfrm>
      </p:grpSpPr>
      <p:sp>
        <p:nvSpPr>
          <p:cNvPr id="6" name="Title 2">
            <a:extLst>
              <a:ext uri="{FF2B5EF4-FFF2-40B4-BE49-F238E27FC236}">
                <a16:creationId xmlns:a16="http://schemas.microsoft.com/office/drawing/2014/main" id="{BF4447EE-23D8-D9DF-4FBE-44E2B9684F58}"/>
              </a:ext>
            </a:extLst>
          </p:cNvPr>
          <p:cNvSpPr txBox="1">
            <a:spLocks/>
          </p:cNvSpPr>
          <p:nvPr/>
        </p:nvSpPr>
        <p:spPr>
          <a:xfrm>
            <a:off x="527415" y="109871"/>
            <a:ext cx="11211269" cy="7527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kern="1200">
                <a:solidFill>
                  <a:schemeClr val="tx1"/>
                </a:solidFill>
                <a:latin typeface="Baskerville" panose="02020502070401020303" pitchFamily="18" charset="0"/>
                <a:ea typeface="Baskerville" panose="02020502070401020303" pitchFamily="18" charset="0"/>
                <a:cs typeface="+mj-cs"/>
              </a:defRPr>
            </a:lvl1pPr>
          </a:lstStyle>
          <a:p>
            <a:r>
              <a:rPr lang="en-US" sz="2400" dirty="0"/>
              <a:t>Older -&gt; Colder -&gt; longer wavelengths ; Lower mass -&gt; fainter -&gt; need better sensitivity</a:t>
            </a:r>
          </a:p>
        </p:txBody>
      </p:sp>
      <p:pic>
        <p:nvPicPr>
          <p:cNvPr id="3" name="Content Placeholder 4" descr="A diagram of a number of numbers&#10;&#10;AI-generated content may be incorrect.">
            <a:extLst>
              <a:ext uri="{FF2B5EF4-FFF2-40B4-BE49-F238E27FC236}">
                <a16:creationId xmlns:a16="http://schemas.microsoft.com/office/drawing/2014/main" id="{C4E56E42-F7C3-7B16-6FA5-4DB386545055}"/>
              </a:ext>
            </a:extLst>
          </p:cNvPr>
          <p:cNvPicPr>
            <a:picLocks noGrp="1" noChangeAspect="1"/>
          </p:cNvPicPr>
          <p:nvPr>
            <p:ph idx="1"/>
          </p:nvPr>
        </p:nvPicPr>
        <p:blipFill>
          <a:blip r:embed="rId2"/>
          <a:stretch>
            <a:fillRect/>
          </a:stretch>
        </p:blipFill>
        <p:spPr>
          <a:xfrm>
            <a:off x="427701" y="1970343"/>
            <a:ext cx="6531523" cy="3819096"/>
          </a:xfrm>
        </p:spPr>
      </p:pic>
      <p:pic>
        <p:nvPicPr>
          <p:cNvPr id="12" name="Picture 11" descr="A blue planet with a face&#10;&#10;AI-generated content may be incorrect.">
            <a:extLst>
              <a:ext uri="{FF2B5EF4-FFF2-40B4-BE49-F238E27FC236}">
                <a16:creationId xmlns:a16="http://schemas.microsoft.com/office/drawing/2014/main" id="{FF5863B7-334A-2461-0DF8-2DC784169E1A}"/>
              </a:ext>
            </a:extLst>
          </p:cNvPr>
          <p:cNvPicPr>
            <a:picLocks noChangeAspect="1"/>
          </p:cNvPicPr>
          <p:nvPr/>
        </p:nvPicPr>
        <p:blipFill>
          <a:blip r:embed="rId3"/>
          <a:stretch>
            <a:fillRect/>
          </a:stretch>
        </p:blipFill>
        <p:spPr>
          <a:xfrm>
            <a:off x="831836" y="1268708"/>
            <a:ext cx="1884665" cy="1884665"/>
          </a:xfrm>
          <a:prstGeom prst="rect">
            <a:avLst/>
          </a:prstGeom>
        </p:spPr>
      </p:pic>
      <p:sp>
        <p:nvSpPr>
          <p:cNvPr id="2" name="Rounded Rectangle 1">
            <a:extLst>
              <a:ext uri="{FF2B5EF4-FFF2-40B4-BE49-F238E27FC236}">
                <a16:creationId xmlns:a16="http://schemas.microsoft.com/office/drawing/2014/main" id="{2EEEB067-3B23-96AC-0AD8-B56B43B434FA}"/>
              </a:ext>
            </a:extLst>
          </p:cNvPr>
          <p:cNvSpPr/>
          <p:nvPr/>
        </p:nvSpPr>
        <p:spPr>
          <a:xfrm>
            <a:off x="4567924" y="3829809"/>
            <a:ext cx="1574917" cy="82663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skerville" panose="02020502070401020303" pitchFamily="18" charset="0"/>
                <a:ea typeface="Baskerville" panose="02020502070401020303" pitchFamily="18" charset="0"/>
              </a:rPr>
              <a:t>Older</a:t>
            </a:r>
          </a:p>
        </p:txBody>
      </p:sp>
      <p:cxnSp>
        <p:nvCxnSpPr>
          <p:cNvPr id="7" name="Straight Connector 6">
            <a:extLst>
              <a:ext uri="{FF2B5EF4-FFF2-40B4-BE49-F238E27FC236}">
                <a16:creationId xmlns:a16="http://schemas.microsoft.com/office/drawing/2014/main" id="{110B26CD-79BD-5F0F-0535-7DC07BB318F8}"/>
              </a:ext>
            </a:extLst>
          </p:cNvPr>
          <p:cNvCxnSpPr/>
          <p:nvPr/>
        </p:nvCxnSpPr>
        <p:spPr>
          <a:xfrm>
            <a:off x="2219366" y="3210758"/>
            <a:ext cx="3107094" cy="1950098"/>
          </a:xfrm>
          <a:prstGeom prst="line">
            <a:avLst/>
          </a:prstGeom>
          <a:ln w="57150">
            <a:solidFill>
              <a:srgbClr val="1C9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9" name="Picture 8" descr="A sun with a face drawn on it&#10;&#10;Description automatically generated">
            <a:extLst>
              <a:ext uri="{FF2B5EF4-FFF2-40B4-BE49-F238E27FC236}">
                <a16:creationId xmlns:a16="http://schemas.microsoft.com/office/drawing/2014/main" id="{B617D0DF-E39A-52CA-CB30-AA0D5C738AC3}"/>
              </a:ext>
            </a:extLst>
          </p:cNvPr>
          <p:cNvPicPr>
            <a:picLocks noChangeAspect="1"/>
          </p:cNvPicPr>
          <p:nvPr/>
        </p:nvPicPr>
        <p:blipFill>
          <a:blip r:embed="rId4"/>
          <a:stretch>
            <a:fillRect/>
          </a:stretch>
        </p:blipFill>
        <p:spPr>
          <a:xfrm>
            <a:off x="5699272" y="4243125"/>
            <a:ext cx="2015026" cy="2015026"/>
          </a:xfrm>
          <a:prstGeom prst="rect">
            <a:avLst/>
          </a:prstGeom>
        </p:spPr>
      </p:pic>
      <p:sp>
        <p:nvSpPr>
          <p:cNvPr id="13" name="Rounded Rectangle 12">
            <a:extLst>
              <a:ext uri="{FF2B5EF4-FFF2-40B4-BE49-F238E27FC236}">
                <a16:creationId xmlns:a16="http://schemas.microsoft.com/office/drawing/2014/main" id="{317CCBB0-2F4C-FAC8-4DBD-24153441C60E}"/>
              </a:ext>
            </a:extLst>
          </p:cNvPr>
          <p:cNvSpPr/>
          <p:nvPr/>
        </p:nvSpPr>
        <p:spPr>
          <a:xfrm>
            <a:off x="161766" y="3321699"/>
            <a:ext cx="1574917" cy="82663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skerville" panose="02020502070401020303" pitchFamily="18" charset="0"/>
                <a:ea typeface="Baskerville" panose="02020502070401020303" pitchFamily="18" charset="0"/>
              </a:rPr>
              <a:t>Lower mass</a:t>
            </a:r>
          </a:p>
        </p:txBody>
      </p:sp>
      <p:cxnSp>
        <p:nvCxnSpPr>
          <p:cNvPr id="14" name="Straight Connector 13">
            <a:extLst>
              <a:ext uri="{FF2B5EF4-FFF2-40B4-BE49-F238E27FC236}">
                <a16:creationId xmlns:a16="http://schemas.microsoft.com/office/drawing/2014/main" id="{0546F056-9822-D26F-2A40-A4DB7AED144B}"/>
              </a:ext>
            </a:extLst>
          </p:cNvPr>
          <p:cNvCxnSpPr>
            <a:cxnSpLocks/>
          </p:cNvCxnSpPr>
          <p:nvPr/>
        </p:nvCxnSpPr>
        <p:spPr>
          <a:xfrm>
            <a:off x="2228697" y="3201427"/>
            <a:ext cx="0" cy="1560315"/>
          </a:xfrm>
          <a:prstGeom prst="line">
            <a:avLst/>
          </a:prstGeom>
          <a:ln w="57150">
            <a:solidFill>
              <a:srgbClr val="1C90FF"/>
            </a:solidFill>
            <a:headEnd type="none" w="med" len="med"/>
            <a:tailEnd type="triangle" w="med" len="med"/>
          </a:ln>
        </p:spPr>
        <p:style>
          <a:lnRef idx="2">
            <a:schemeClr val="accent1"/>
          </a:lnRef>
          <a:fillRef idx="0">
            <a:schemeClr val="accent1"/>
          </a:fillRef>
          <a:effectRef idx="1">
            <a:schemeClr val="accent1"/>
          </a:effectRef>
          <a:fontRef idx="minor">
            <a:schemeClr val="tx1"/>
          </a:fontRef>
        </p:style>
      </p:cxnSp>
      <p:pic>
        <p:nvPicPr>
          <p:cNvPr id="4" name="Picture 3" descr="A satellite with a large light&#10;&#10;AI-generated content may be incorrect.">
            <a:extLst>
              <a:ext uri="{FF2B5EF4-FFF2-40B4-BE49-F238E27FC236}">
                <a16:creationId xmlns:a16="http://schemas.microsoft.com/office/drawing/2014/main" id="{4AFE4E1E-3AE5-F6DF-2037-3C997B5D66AE}"/>
              </a:ext>
            </a:extLst>
          </p:cNvPr>
          <p:cNvPicPr>
            <a:picLocks noChangeAspect="1"/>
          </p:cNvPicPr>
          <p:nvPr/>
        </p:nvPicPr>
        <p:blipFill>
          <a:blip r:embed="rId5"/>
          <a:stretch>
            <a:fillRect/>
          </a:stretch>
        </p:blipFill>
        <p:spPr>
          <a:xfrm rot="20727085" flipH="1">
            <a:off x="5385737" y="568944"/>
            <a:ext cx="6176156" cy="4517189"/>
          </a:xfrm>
          <a:prstGeom prst="rect">
            <a:avLst/>
          </a:prstGeom>
        </p:spPr>
      </p:pic>
      <p:sp>
        <p:nvSpPr>
          <p:cNvPr id="5" name="Slide Number Placeholder 4">
            <a:extLst>
              <a:ext uri="{FF2B5EF4-FFF2-40B4-BE49-F238E27FC236}">
                <a16:creationId xmlns:a16="http://schemas.microsoft.com/office/drawing/2014/main" id="{5F5FF086-8D71-B831-5D23-D90B51933E3F}"/>
              </a:ext>
            </a:extLst>
          </p:cNvPr>
          <p:cNvSpPr>
            <a:spLocks noGrp="1"/>
          </p:cNvSpPr>
          <p:nvPr>
            <p:ph type="sldNum" sz="quarter" idx="4"/>
          </p:nvPr>
        </p:nvSpPr>
        <p:spPr/>
        <p:txBody>
          <a:bodyPr/>
          <a:lstStyle/>
          <a:p>
            <a:fld id="{ADD2A1D5-2242-2445-A787-A1ADAF4A1717}" type="slidenum">
              <a:rPr lang="en-US" smtClean="0"/>
              <a:t>73</a:t>
            </a:fld>
            <a:endParaRPr lang="en-US"/>
          </a:p>
        </p:txBody>
      </p:sp>
    </p:spTree>
    <p:extLst>
      <p:ext uri="{BB962C8B-B14F-4D97-AF65-F5344CB8AC3E}">
        <p14:creationId xmlns:p14="http://schemas.microsoft.com/office/powerpoint/2010/main" val="355398586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46FADFF-C62B-C49E-6058-A9FEBF840CF5}"/>
            </a:ext>
          </a:extLst>
        </p:cNvPr>
        <p:cNvGrpSpPr/>
        <p:nvPr/>
      </p:nvGrpSpPr>
      <p:grpSpPr>
        <a:xfrm>
          <a:off x="0" y="0"/>
          <a:ext cx="0" cy="0"/>
          <a:chOff x="0" y="0"/>
          <a:chExt cx="0" cy="0"/>
        </a:xfrm>
      </p:grpSpPr>
      <p:pic>
        <p:nvPicPr>
          <p:cNvPr id="5" name="Content Placeholder 4" descr="A graph of a graph showing a line of a solar system&#10;&#10;AI-generated content may be incorrect.">
            <a:extLst>
              <a:ext uri="{FF2B5EF4-FFF2-40B4-BE49-F238E27FC236}">
                <a16:creationId xmlns:a16="http://schemas.microsoft.com/office/drawing/2014/main" id="{7F2852D8-8F8D-EEEA-483A-A84FDD33E739}"/>
              </a:ext>
            </a:extLst>
          </p:cNvPr>
          <p:cNvPicPr>
            <a:picLocks noGrp="1" noChangeAspect="1"/>
          </p:cNvPicPr>
          <p:nvPr>
            <p:ph idx="1"/>
          </p:nvPr>
        </p:nvPicPr>
        <p:blipFill>
          <a:blip r:embed="rId2"/>
          <a:stretch>
            <a:fillRect/>
          </a:stretch>
        </p:blipFill>
        <p:spPr>
          <a:xfrm>
            <a:off x="4603454" y="1198539"/>
            <a:ext cx="7198005" cy="5527040"/>
          </a:xfrm>
        </p:spPr>
      </p:pic>
      <p:sp>
        <p:nvSpPr>
          <p:cNvPr id="3" name="Title 2">
            <a:extLst>
              <a:ext uri="{FF2B5EF4-FFF2-40B4-BE49-F238E27FC236}">
                <a16:creationId xmlns:a16="http://schemas.microsoft.com/office/drawing/2014/main" id="{2662EE63-FC05-15DA-871B-ABC08C7F997D}"/>
              </a:ext>
            </a:extLst>
          </p:cNvPr>
          <p:cNvSpPr>
            <a:spLocks noGrp="1"/>
          </p:cNvSpPr>
          <p:nvPr>
            <p:ph type="title"/>
          </p:nvPr>
        </p:nvSpPr>
        <p:spPr/>
        <p:txBody>
          <a:bodyPr>
            <a:noAutofit/>
          </a:bodyPr>
          <a:lstStyle/>
          <a:p>
            <a:r>
              <a:rPr lang="en-US" sz="3200" dirty="0"/>
              <a:t>JWST MIRI can detect nearby planets as cold as our solar system</a:t>
            </a:r>
          </a:p>
        </p:txBody>
      </p:sp>
      <p:sp>
        <p:nvSpPr>
          <p:cNvPr id="6" name="TextBox 5">
            <a:extLst>
              <a:ext uri="{FF2B5EF4-FFF2-40B4-BE49-F238E27FC236}">
                <a16:creationId xmlns:a16="http://schemas.microsoft.com/office/drawing/2014/main" id="{E40C5F20-0642-D05A-F05D-F6E259271E09}"/>
              </a:ext>
            </a:extLst>
          </p:cNvPr>
          <p:cNvSpPr txBox="1"/>
          <p:nvPr/>
        </p:nvSpPr>
        <p:spPr>
          <a:xfrm>
            <a:off x="282593" y="1123272"/>
            <a:ext cx="3920750" cy="3046988"/>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Bowens-Rubin, Mang et al. 2025: MIRI imaging can detect solar-system equivalent cold planets </a:t>
            </a:r>
            <a:r>
              <a:rPr lang="en-US" sz="2400" dirty="0" err="1">
                <a:latin typeface="Baskerville" panose="02020502070401020303" pitchFamily="18" charset="0"/>
                <a:ea typeface="Baskerville" panose="02020502070401020303" pitchFamily="18" charset="0"/>
              </a:rPr>
              <a:t>NIRCam</a:t>
            </a:r>
            <a:r>
              <a:rPr lang="en-US" sz="2400" dirty="0">
                <a:latin typeface="Baskerville" panose="02020502070401020303" pitchFamily="18" charset="0"/>
                <a:ea typeface="Baskerville" panose="02020502070401020303" pitchFamily="18" charset="0"/>
              </a:rPr>
              <a:t> could miss due to clouds</a:t>
            </a:r>
          </a:p>
          <a:p>
            <a:pPr algn="ctr"/>
            <a:endParaRPr lang="en-US" sz="2400" dirty="0">
              <a:latin typeface="Baskerville" panose="02020502070401020303" pitchFamily="18" charset="0"/>
              <a:ea typeface="Baskerville" panose="02020502070401020303" pitchFamily="18" charset="0"/>
            </a:endParaRPr>
          </a:p>
          <a:p>
            <a:pPr algn="ctr"/>
            <a:r>
              <a:rPr lang="en-US" sz="2400" dirty="0">
                <a:latin typeface="Baskerville" panose="02020502070401020303" pitchFamily="18" charset="0"/>
                <a:ea typeface="Baskerville" panose="02020502070401020303" pitchFamily="18" charset="0"/>
              </a:rPr>
              <a:t>Custom cold models by James Mang</a:t>
            </a:r>
          </a:p>
        </p:txBody>
      </p:sp>
      <p:sp>
        <p:nvSpPr>
          <p:cNvPr id="7" name="TextBox 6">
            <a:extLst>
              <a:ext uri="{FF2B5EF4-FFF2-40B4-BE49-F238E27FC236}">
                <a16:creationId xmlns:a16="http://schemas.microsoft.com/office/drawing/2014/main" id="{01B813CC-1ECE-4B5B-D53D-41FFE5515060}"/>
              </a:ext>
            </a:extLst>
          </p:cNvPr>
          <p:cNvSpPr txBox="1"/>
          <p:nvPr/>
        </p:nvSpPr>
        <p:spPr>
          <a:xfrm rot="16200000">
            <a:off x="2262204" y="3584546"/>
            <a:ext cx="4282391" cy="400110"/>
          </a:xfrm>
          <a:prstGeom prst="rect">
            <a:avLst/>
          </a:prstGeom>
          <a:noFill/>
        </p:spPr>
        <p:txBody>
          <a:bodyPr wrap="none" rtlCol="0">
            <a:spAutoFit/>
          </a:bodyPr>
          <a:lstStyle/>
          <a:p>
            <a:pPr algn="ctr"/>
            <a:r>
              <a:rPr lang="en-US" sz="2000" dirty="0">
                <a:latin typeface="+mj-lt"/>
                <a:ea typeface="Baskerville" panose="02020502070401020303" pitchFamily="18" charset="0"/>
              </a:rPr>
              <a:t>Coldest planet detectable at S/N = 3 [K]</a:t>
            </a:r>
          </a:p>
        </p:txBody>
      </p:sp>
      <p:pic>
        <p:nvPicPr>
          <p:cNvPr id="8" name="Picture 7" descr="A blue triangle with a cartoon character wearing sunglasses&#10;&#10;AI-generated content may be incorrect.">
            <a:extLst>
              <a:ext uri="{FF2B5EF4-FFF2-40B4-BE49-F238E27FC236}">
                <a16:creationId xmlns:a16="http://schemas.microsoft.com/office/drawing/2014/main" id="{27417084-92D2-602B-48B0-643E02552BE9}"/>
              </a:ext>
            </a:extLst>
          </p:cNvPr>
          <p:cNvPicPr>
            <a:picLocks noChangeAspect="1"/>
          </p:cNvPicPr>
          <p:nvPr/>
        </p:nvPicPr>
        <p:blipFill>
          <a:blip r:embed="rId3"/>
          <a:stretch>
            <a:fillRect/>
          </a:stretch>
        </p:blipFill>
        <p:spPr>
          <a:xfrm>
            <a:off x="930028" y="4064696"/>
            <a:ext cx="2625879" cy="2380593"/>
          </a:xfrm>
          <a:prstGeom prst="rect">
            <a:avLst/>
          </a:prstGeom>
        </p:spPr>
      </p:pic>
      <p:sp>
        <p:nvSpPr>
          <p:cNvPr id="2" name="Slide Number Placeholder 1">
            <a:extLst>
              <a:ext uri="{FF2B5EF4-FFF2-40B4-BE49-F238E27FC236}">
                <a16:creationId xmlns:a16="http://schemas.microsoft.com/office/drawing/2014/main" id="{5FF0DB2A-C1F7-570C-F289-3BEF4AA3D5AF}"/>
              </a:ext>
            </a:extLst>
          </p:cNvPr>
          <p:cNvSpPr>
            <a:spLocks noGrp="1"/>
          </p:cNvSpPr>
          <p:nvPr>
            <p:ph type="sldNum" sz="quarter" idx="4"/>
          </p:nvPr>
        </p:nvSpPr>
        <p:spPr/>
        <p:txBody>
          <a:bodyPr/>
          <a:lstStyle/>
          <a:p>
            <a:fld id="{ADD2A1D5-2242-2445-A787-A1ADAF4A1717}" type="slidenum">
              <a:rPr lang="en-US" smtClean="0"/>
              <a:t>74</a:t>
            </a:fld>
            <a:endParaRPr lang="en-US"/>
          </a:p>
        </p:txBody>
      </p:sp>
    </p:spTree>
    <p:extLst>
      <p:ext uri="{BB962C8B-B14F-4D97-AF65-F5344CB8AC3E}">
        <p14:creationId xmlns:p14="http://schemas.microsoft.com/office/powerpoint/2010/main" val="1822794688"/>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88B24C-1D32-BC0B-9260-43DE4708B6A4}"/>
            </a:ext>
          </a:extLst>
        </p:cNvPr>
        <p:cNvGrpSpPr/>
        <p:nvPr/>
      </p:nvGrpSpPr>
      <p:grpSpPr>
        <a:xfrm>
          <a:off x="0" y="0"/>
          <a:ext cx="0" cy="0"/>
          <a:chOff x="0" y="0"/>
          <a:chExt cx="0" cy="0"/>
        </a:xfrm>
      </p:grpSpPr>
      <p:pic>
        <p:nvPicPr>
          <p:cNvPr id="1026" name="Picture 2" descr="Fig. 1">
            <a:extLst>
              <a:ext uri="{FF2B5EF4-FFF2-40B4-BE49-F238E27FC236}">
                <a16:creationId xmlns:a16="http://schemas.microsoft.com/office/drawing/2014/main" id="{B2E2353C-1508-C041-B991-7BFC0B9CD4A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10992" y="1103490"/>
            <a:ext cx="9417304" cy="4651020"/>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60818760-1528-152A-AC6B-6E7E0904BD34}"/>
              </a:ext>
            </a:extLst>
          </p:cNvPr>
          <p:cNvSpPr txBox="1"/>
          <p:nvPr/>
        </p:nvSpPr>
        <p:spPr>
          <a:xfrm>
            <a:off x="9162602" y="5742046"/>
            <a:ext cx="2765694"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Matthews et al. 2024</a:t>
            </a:r>
          </a:p>
        </p:txBody>
      </p:sp>
      <p:sp>
        <p:nvSpPr>
          <p:cNvPr id="5" name="TextBox 4">
            <a:extLst>
              <a:ext uri="{FF2B5EF4-FFF2-40B4-BE49-F238E27FC236}">
                <a16:creationId xmlns:a16="http://schemas.microsoft.com/office/drawing/2014/main" id="{E4AA7443-70E7-4EAD-91F9-B1B26057ECB1}"/>
              </a:ext>
            </a:extLst>
          </p:cNvPr>
          <p:cNvSpPr txBox="1"/>
          <p:nvPr/>
        </p:nvSpPr>
        <p:spPr>
          <a:xfrm>
            <a:off x="288255" y="1030489"/>
            <a:ext cx="2139985" cy="3046988"/>
          </a:xfrm>
          <a:prstGeom prst="rect">
            <a:avLst/>
          </a:prstGeom>
          <a:noFill/>
        </p:spPr>
        <p:txBody>
          <a:bodyPr wrap="square" rtlCol="0">
            <a:spAutoFit/>
          </a:bodyPr>
          <a:lstStyle/>
          <a:p>
            <a:endParaRPr lang="en-US" sz="2400" dirty="0">
              <a:latin typeface="Baskerville" panose="02020502070401020303" pitchFamily="18" charset="0"/>
              <a:ea typeface="Baskerville" panose="02020502070401020303" pitchFamily="18" charset="0"/>
            </a:endParaRPr>
          </a:p>
          <a:p>
            <a:pPr marL="342900" indent="-342900">
              <a:buFont typeface="Arial" panose="020B0604020202020204" pitchFamily="34" charset="0"/>
              <a:buChar char="•"/>
            </a:pPr>
            <a:r>
              <a:rPr lang="en-US" sz="2400" dirty="0">
                <a:latin typeface="Baskerville" panose="02020502070401020303" pitchFamily="18" charset="0"/>
                <a:ea typeface="Baskerville" panose="02020502070401020303" pitchFamily="18" charset="0"/>
              </a:rPr>
              <a:t>RV + </a:t>
            </a:r>
            <a:r>
              <a:rPr lang="en-US" sz="2400" dirty="0" err="1">
                <a:latin typeface="Baskerville" panose="02020502070401020303" pitchFamily="18" charset="0"/>
                <a:ea typeface="Baskerville" panose="02020502070401020303" pitchFamily="18" charset="0"/>
              </a:rPr>
              <a:t>Astr</a:t>
            </a:r>
            <a:r>
              <a:rPr lang="en-US" sz="2400" dirty="0">
                <a:latin typeface="Baskerville" panose="02020502070401020303" pitchFamily="18" charset="0"/>
                <a:ea typeface="Baskerville" panose="02020502070401020303" pitchFamily="18" charset="0"/>
              </a:rPr>
              <a:t> detected</a:t>
            </a:r>
          </a:p>
          <a:p>
            <a:pPr marL="342900" indent="-342900">
              <a:buFont typeface="Arial" panose="020B0604020202020204" pitchFamily="34" charset="0"/>
              <a:buChar char="•"/>
            </a:pPr>
            <a:r>
              <a:rPr lang="en-US" sz="2400" dirty="0">
                <a:latin typeface="Baskerville" panose="02020502070401020303" pitchFamily="18" charset="0"/>
                <a:ea typeface="Baskerville" panose="02020502070401020303" pitchFamily="18" charset="0"/>
              </a:rPr>
              <a:t>K5V host</a:t>
            </a:r>
          </a:p>
          <a:p>
            <a:pPr marL="342900" indent="-342900">
              <a:buFont typeface="Arial" panose="020B0604020202020204" pitchFamily="34" charset="0"/>
              <a:buChar char="•"/>
            </a:pPr>
            <a:r>
              <a:rPr lang="en-US" sz="2400" dirty="0">
                <a:latin typeface="Baskerville" panose="02020502070401020303" pitchFamily="18" charset="0"/>
                <a:ea typeface="Baskerville" panose="02020502070401020303" pitchFamily="18" charset="0"/>
              </a:rPr>
              <a:t>6.3 </a:t>
            </a:r>
            <a:r>
              <a:rPr lang="en-US" sz="2400" dirty="0" err="1">
                <a:latin typeface="Baskerville" panose="02020502070401020303" pitchFamily="18" charset="0"/>
                <a:ea typeface="Baskerville" panose="02020502070401020303" pitchFamily="18" charset="0"/>
              </a:rPr>
              <a:t>Mjup</a:t>
            </a:r>
            <a:endParaRPr lang="en-US" sz="2400" dirty="0">
              <a:latin typeface="Baskerville" panose="02020502070401020303" pitchFamily="18" charset="0"/>
              <a:ea typeface="Baskerville" panose="02020502070401020303" pitchFamily="18" charset="0"/>
            </a:endParaRPr>
          </a:p>
          <a:p>
            <a:pPr marL="342900" indent="-342900">
              <a:buFont typeface="Arial" panose="020B0604020202020204" pitchFamily="34" charset="0"/>
              <a:buChar char="•"/>
            </a:pPr>
            <a:r>
              <a:rPr lang="en-US" sz="2400" dirty="0">
                <a:latin typeface="Baskerville" panose="02020502070401020303" pitchFamily="18" charset="0"/>
                <a:ea typeface="Baskerville" panose="02020502070401020303" pitchFamily="18" charset="0"/>
              </a:rPr>
              <a:t>~3.5 Gyr</a:t>
            </a:r>
          </a:p>
          <a:p>
            <a:pPr marL="342900" indent="-342900">
              <a:buFont typeface="Arial" panose="020B0604020202020204" pitchFamily="34" charset="0"/>
              <a:buChar char="•"/>
            </a:pPr>
            <a:r>
              <a:rPr lang="en-US" sz="2400" dirty="0">
                <a:latin typeface="Baskerville" panose="02020502070401020303" pitchFamily="18" charset="0"/>
                <a:ea typeface="Baskerville" panose="02020502070401020303" pitchFamily="18" charset="0"/>
              </a:rPr>
              <a:t>275 K</a:t>
            </a:r>
          </a:p>
          <a:p>
            <a:endParaRPr lang="en-US" sz="2400" dirty="0">
              <a:latin typeface="Baskerville" panose="02020502070401020303" pitchFamily="18" charset="0"/>
              <a:ea typeface="Baskerville" panose="02020502070401020303" pitchFamily="18" charset="0"/>
            </a:endParaRPr>
          </a:p>
        </p:txBody>
      </p:sp>
      <p:sp>
        <p:nvSpPr>
          <p:cNvPr id="6" name="TextBox 5">
            <a:extLst>
              <a:ext uri="{FF2B5EF4-FFF2-40B4-BE49-F238E27FC236}">
                <a16:creationId xmlns:a16="http://schemas.microsoft.com/office/drawing/2014/main" id="{B4E19295-B1F3-AE77-8BB9-944510FE8577}"/>
              </a:ext>
            </a:extLst>
          </p:cNvPr>
          <p:cNvSpPr txBox="1"/>
          <p:nvPr/>
        </p:nvSpPr>
        <p:spPr>
          <a:xfrm>
            <a:off x="9335322" y="1398130"/>
            <a:ext cx="1031051" cy="1107996"/>
          </a:xfrm>
          <a:prstGeom prst="rect">
            <a:avLst/>
          </a:prstGeom>
          <a:noFill/>
        </p:spPr>
        <p:txBody>
          <a:bodyPr wrap="none" rtlCol="0">
            <a:spAutoFit/>
          </a:bodyPr>
          <a:lstStyle/>
          <a:p>
            <a:r>
              <a:rPr lang="en-US" sz="6600" dirty="0"/>
              <a:t>👀</a:t>
            </a:r>
            <a:endParaRPr lang="en-US" sz="1400" dirty="0"/>
          </a:p>
        </p:txBody>
      </p:sp>
      <p:sp>
        <p:nvSpPr>
          <p:cNvPr id="3" name="Title 2">
            <a:extLst>
              <a:ext uri="{FF2B5EF4-FFF2-40B4-BE49-F238E27FC236}">
                <a16:creationId xmlns:a16="http://schemas.microsoft.com/office/drawing/2014/main" id="{4D2B8351-3C63-749C-81ED-0C95B0158384}"/>
              </a:ext>
            </a:extLst>
          </p:cNvPr>
          <p:cNvSpPr>
            <a:spLocks noGrp="1"/>
          </p:cNvSpPr>
          <p:nvPr>
            <p:ph type="title"/>
          </p:nvPr>
        </p:nvSpPr>
        <p:spPr>
          <a:xfrm>
            <a:off x="513826" y="132421"/>
            <a:ext cx="11211269" cy="752700"/>
          </a:xfrm>
        </p:spPr>
        <p:txBody>
          <a:bodyPr>
            <a:normAutofit/>
          </a:bodyPr>
          <a:lstStyle/>
          <a:p>
            <a:r>
              <a:rPr lang="en-US" dirty="0"/>
              <a:t>eps Indi Ab: cold, old, and booming signal!</a:t>
            </a:r>
          </a:p>
        </p:txBody>
      </p:sp>
      <p:sp>
        <p:nvSpPr>
          <p:cNvPr id="4" name="Slide Number Placeholder 3">
            <a:extLst>
              <a:ext uri="{FF2B5EF4-FFF2-40B4-BE49-F238E27FC236}">
                <a16:creationId xmlns:a16="http://schemas.microsoft.com/office/drawing/2014/main" id="{4A5994E9-B013-87B3-81B9-A3DEFC55B4F5}"/>
              </a:ext>
            </a:extLst>
          </p:cNvPr>
          <p:cNvSpPr>
            <a:spLocks noGrp="1"/>
          </p:cNvSpPr>
          <p:nvPr>
            <p:ph type="sldNum" sz="quarter" idx="4"/>
          </p:nvPr>
        </p:nvSpPr>
        <p:spPr/>
        <p:txBody>
          <a:bodyPr/>
          <a:lstStyle/>
          <a:p>
            <a:fld id="{ADD2A1D5-2242-2445-A787-A1ADAF4A1717}" type="slidenum">
              <a:rPr lang="en-US" smtClean="0"/>
              <a:t>75</a:t>
            </a:fld>
            <a:endParaRPr lang="en-US"/>
          </a:p>
        </p:txBody>
      </p:sp>
    </p:spTree>
    <p:extLst>
      <p:ext uri="{BB962C8B-B14F-4D97-AF65-F5344CB8AC3E}">
        <p14:creationId xmlns:p14="http://schemas.microsoft.com/office/powerpoint/2010/main" val="4045317656"/>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846E15-BEC7-079F-4AA1-F54D162D1B27}"/>
            </a:ext>
          </a:extLst>
        </p:cNvPr>
        <p:cNvGrpSpPr/>
        <p:nvPr/>
      </p:nvGrpSpPr>
      <p:grpSpPr>
        <a:xfrm>
          <a:off x="0" y="0"/>
          <a:ext cx="0" cy="0"/>
          <a:chOff x="0" y="0"/>
          <a:chExt cx="0" cy="0"/>
        </a:xfrm>
      </p:grpSpPr>
      <p:pic>
        <p:nvPicPr>
          <p:cNvPr id="5" name="Content Placeholder 4" descr="A purple circle with a star in the center&#10;&#10;AI-generated content may be incorrect.">
            <a:extLst>
              <a:ext uri="{FF2B5EF4-FFF2-40B4-BE49-F238E27FC236}">
                <a16:creationId xmlns:a16="http://schemas.microsoft.com/office/drawing/2014/main" id="{F1DD1A36-19C2-A40B-FAFA-9731A0661AE4}"/>
              </a:ext>
            </a:extLst>
          </p:cNvPr>
          <p:cNvPicPr>
            <a:picLocks noGrp="1" noChangeAspect="1"/>
          </p:cNvPicPr>
          <p:nvPr>
            <p:ph idx="1"/>
          </p:nvPr>
        </p:nvPicPr>
        <p:blipFill>
          <a:blip r:embed="rId2"/>
          <a:srcRect l="33400"/>
          <a:stretch>
            <a:fillRect/>
          </a:stretch>
        </p:blipFill>
        <p:spPr>
          <a:xfrm>
            <a:off x="4007555" y="1177963"/>
            <a:ext cx="7503051" cy="4839980"/>
          </a:xfrm>
        </p:spPr>
      </p:pic>
      <p:sp>
        <p:nvSpPr>
          <p:cNvPr id="3" name="Title 2">
            <a:extLst>
              <a:ext uri="{FF2B5EF4-FFF2-40B4-BE49-F238E27FC236}">
                <a16:creationId xmlns:a16="http://schemas.microsoft.com/office/drawing/2014/main" id="{6BA63CAC-5B48-AC39-69E8-E1E270B04776}"/>
              </a:ext>
            </a:extLst>
          </p:cNvPr>
          <p:cNvSpPr>
            <a:spLocks noGrp="1"/>
          </p:cNvSpPr>
          <p:nvPr>
            <p:ph type="title"/>
          </p:nvPr>
        </p:nvSpPr>
        <p:spPr/>
        <p:txBody>
          <a:bodyPr>
            <a:normAutofit fontScale="90000"/>
          </a:bodyPr>
          <a:lstStyle/>
          <a:p>
            <a:r>
              <a:rPr lang="en-US" dirty="0"/>
              <a:t>14 Her c: coldest and oldest planet imaged to date</a:t>
            </a:r>
          </a:p>
        </p:txBody>
      </p:sp>
      <p:sp>
        <p:nvSpPr>
          <p:cNvPr id="6" name="TextBox 5">
            <a:extLst>
              <a:ext uri="{FF2B5EF4-FFF2-40B4-BE49-F238E27FC236}">
                <a16:creationId xmlns:a16="http://schemas.microsoft.com/office/drawing/2014/main" id="{777501E1-F182-DA59-D6DE-2CB146D9BB73}"/>
              </a:ext>
            </a:extLst>
          </p:cNvPr>
          <p:cNvSpPr txBox="1"/>
          <p:nvPr/>
        </p:nvSpPr>
        <p:spPr>
          <a:xfrm>
            <a:off x="302528" y="1052592"/>
            <a:ext cx="5070427" cy="461665"/>
          </a:xfrm>
          <a:prstGeom prst="rect">
            <a:avLst/>
          </a:prstGeom>
          <a:noFill/>
        </p:spPr>
        <p:txBody>
          <a:bodyPr wrap="none" rtlCol="0">
            <a:spAutoFit/>
          </a:bodyPr>
          <a:lstStyle/>
          <a:p>
            <a:pPr algn="ctr"/>
            <a:r>
              <a:rPr lang="en-US" sz="2400" dirty="0" err="1">
                <a:latin typeface="Baskerville" panose="02020502070401020303" pitchFamily="18" charset="0"/>
                <a:ea typeface="Baskerville" panose="02020502070401020303" pitchFamily="18" charset="0"/>
              </a:rPr>
              <a:t>Bardalez</a:t>
            </a:r>
            <a:r>
              <a:rPr lang="en-US" sz="2400" dirty="0">
                <a:latin typeface="Baskerville" panose="02020502070401020303" pitchFamily="18" charset="0"/>
                <a:ea typeface="Baskerville" panose="02020502070401020303" pitchFamily="18" charset="0"/>
              </a:rPr>
              <a:t> </a:t>
            </a:r>
            <a:r>
              <a:rPr lang="en-US" sz="2400" dirty="0" err="1">
                <a:latin typeface="Baskerville" panose="02020502070401020303" pitchFamily="18" charset="0"/>
                <a:ea typeface="Baskerville" panose="02020502070401020303" pitchFamily="18" charset="0"/>
              </a:rPr>
              <a:t>Gagliuffi</a:t>
            </a:r>
            <a:r>
              <a:rPr lang="en-US" sz="2400" dirty="0">
                <a:latin typeface="Baskerville" panose="02020502070401020303" pitchFamily="18" charset="0"/>
                <a:ea typeface="Baskerville" panose="02020502070401020303" pitchFamily="18" charset="0"/>
              </a:rPr>
              <a:t> &amp; Balmer et al. 2025</a:t>
            </a:r>
          </a:p>
        </p:txBody>
      </p:sp>
      <p:sp>
        <p:nvSpPr>
          <p:cNvPr id="7" name="TextBox 6">
            <a:extLst>
              <a:ext uri="{FF2B5EF4-FFF2-40B4-BE49-F238E27FC236}">
                <a16:creationId xmlns:a16="http://schemas.microsoft.com/office/drawing/2014/main" id="{2158ACBE-D6FC-8A71-EA33-0865957F175A}"/>
              </a:ext>
            </a:extLst>
          </p:cNvPr>
          <p:cNvSpPr txBox="1"/>
          <p:nvPr/>
        </p:nvSpPr>
        <p:spPr>
          <a:xfrm>
            <a:off x="1422400" y="2274838"/>
            <a:ext cx="2976466" cy="1938992"/>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RV + </a:t>
            </a:r>
            <a:r>
              <a:rPr lang="en-US" sz="2400" dirty="0" err="1">
                <a:latin typeface="Baskerville" panose="02020502070401020303" pitchFamily="18" charset="0"/>
                <a:ea typeface="Baskerville" panose="02020502070401020303" pitchFamily="18" charset="0"/>
              </a:rPr>
              <a:t>Astr</a:t>
            </a:r>
            <a:r>
              <a:rPr lang="en-US" sz="2400" dirty="0">
                <a:latin typeface="Baskerville" panose="02020502070401020303" pitchFamily="18" charset="0"/>
                <a:ea typeface="Baskerville" panose="02020502070401020303" pitchFamily="18" charset="0"/>
              </a:rPr>
              <a:t> detected</a:t>
            </a:r>
          </a:p>
          <a:p>
            <a:r>
              <a:rPr lang="en-US" sz="2400" dirty="0">
                <a:latin typeface="Baskerville" panose="02020502070401020303" pitchFamily="18" charset="0"/>
                <a:ea typeface="Baskerville" panose="02020502070401020303" pitchFamily="18" charset="0"/>
              </a:rPr>
              <a:t>7 </a:t>
            </a:r>
            <a:r>
              <a:rPr lang="en-US" sz="2400" dirty="0" err="1">
                <a:latin typeface="Baskerville" panose="02020502070401020303" pitchFamily="18" charset="0"/>
                <a:ea typeface="Baskerville" panose="02020502070401020303" pitchFamily="18" charset="0"/>
              </a:rPr>
              <a:t>Mjup</a:t>
            </a:r>
            <a:endParaRPr lang="en-US" sz="2400" dirty="0">
              <a:latin typeface="Baskerville" panose="02020502070401020303" pitchFamily="18" charset="0"/>
              <a:ea typeface="Baskerville" panose="02020502070401020303" pitchFamily="18" charset="0"/>
            </a:endParaRPr>
          </a:p>
          <a:p>
            <a:r>
              <a:rPr lang="en-US" sz="2400" dirty="0">
                <a:latin typeface="Baskerville" panose="02020502070401020303" pitchFamily="18" charset="0"/>
                <a:ea typeface="Baskerville" panose="02020502070401020303" pitchFamily="18" charset="0"/>
              </a:rPr>
              <a:t>4.6 Gyr</a:t>
            </a:r>
          </a:p>
          <a:p>
            <a:r>
              <a:rPr lang="en-US" sz="2400" dirty="0">
                <a:latin typeface="Baskerville" panose="02020502070401020303" pitchFamily="18" charset="0"/>
                <a:ea typeface="Baskerville" panose="02020502070401020303" pitchFamily="18" charset="0"/>
              </a:rPr>
              <a:t>275 K</a:t>
            </a:r>
          </a:p>
          <a:p>
            <a:endParaRPr lang="en-US" sz="2400" dirty="0">
              <a:latin typeface="Baskerville" panose="02020502070401020303" pitchFamily="18" charset="0"/>
              <a:ea typeface="Baskerville" panose="02020502070401020303" pitchFamily="18" charset="0"/>
            </a:endParaRPr>
          </a:p>
        </p:txBody>
      </p:sp>
      <p:sp>
        <p:nvSpPr>
          <p:cNvPr id="8" name="TextBox 7">
            <a:extLst>
              <a:ext uri="{FF2B5EF4-FFF2-40B4-BE49-F238E27FC236}">
                <a16:creationId xmlns:a16="http://schemas.microsoft.com/office/drawing/2014/main" id="{9C86DE69-2BC2-F4B6-04E7-45B991389C5F}"/>
              </a:ext>
            </a:extLst>
          </p:cNvPr>
          <p:cNvSpPr txBox="1"/>
          <p:nvPr/>
        </p:nvSpPr>
        <p:spPr>
          <a:xfrm>
            <a:off x="513826" y="5205243"/>
            <a:ext cx="4264090" cy="1200329"/>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Model fits (James Mang again) indicate carbon disequilibrium and/or water ice clouds</a:t>
            </a:r>
          </a:p>
        </p:txBody>
      </p:sp>
      <p:sp>
        <p:nvSpPr>
          <p:cNvPr id="2" name="Slide Number Placeholder 1">
            <a:extLst>
              <a:ext uri="{FF2B5EF4-FFF2-40B4-BE49-F238E27FC236}">
                <a16:creationId xmlns:a16="http://schemas.microsoft.com/office/drawing/2014/main" id="{136B98C1-7335-0F78-0707-1D28B8E8EF61}"/>
              </a:ext>
            </a:extLst>
          </p:cNvPr>
          <p:cNvSpPr>
            <a:spLocks noGrp="1"/>
          </p:cNvSpPr>
          <p:nvPr>
            <p:ph type="sldNum" sz="quarter" idx="4"/>
          </p:nvPr>
        </p:nvSpPr>
        <p:spPr/>
        <p:txBody>
          <a:bodyPr/>
          <a:lstStyle/>
          <a:p>
            <a:fld id="{ADD2A1D5-2242-2445-A787-A1ADAF4A1717}" type="slidenum">
              <a:rPr lang="en-US" smtClean="0"/>
              <a:t>76</a:t>
            </a:fld>
            <a:endParaRPr lang="en-US"/>
          </a:p>
        </p:txBody>
      </p:sp>
    </p:spTree>
    <p:extLst>
      <p:ext uri="{BB962C8B-B14F-4D97-AF65-F5344CB8AC3E}">
        <p14:creationId xmlns:p14="http://schemas.microsoft.com/office/powerpoint/2010/main" val="1583879674"/>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0FFD41-CB8C-65A3-0377-F745A1418353}"/>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B969EFCA-322A-13F4-5114-C4096F9CC32C}"/>
              </a:ext>
            </a:extLst>
          </p:cNvPr>
          <p:cNvSpPr>
            <a:spLocks noGrp="1"/>
          </p:cNvSpPr>
          <p:nvPr>
            <p:ph idx="1"/>
          </p:nvPr>
        </p:nvSpPr>
        <p:spPr/>
        <p:txBody>
          <a:bodyPr/>
          <a:lstStyle/>
          <a:p>
            <a:r>
              <a:rPr lang="en-US" dirty="0"/>
              <a:t>Properties of </a:t>
            </a:r>
            <a:r>
              <a:rPr lang="en-US" dirty="0">
                <a:solidFill>
                  <a:srgbClr val="1C90FF"/>
                </a:solidFill>
              </a:rPr>
              <a:t>nearby planetary systems </a:t>
            </a:r>
            <a:r>
              <a:rPr lang="en-US" dirty="0"/>
              <a:t>and how these properties inform formation and dynamical history</a:t>
            </a:r>
          </a:p>
          <a:p>
            <a:r>
              <a:rPr lang="en-US" dirty="0"/>
              <a:t>Chemical composition of Giant Planets and Brown Dwarfs and implication for </a:t>
            </a:r>
            <a:r>
              <a:rPr lang="en-US" dirty="0">
                <a:solidFill>
                  <a:srgbClr val="1C90FF"/>
                </a:solidFill>
              </a:rPr>
              <a:t>atmospheric processes</a:t>
            </a:r>
          </a:p>
          <a:p>
            <a:r>
              <a:rPr lang="en-US" dirty="0">
                <a:solidFill>
                  <a:srgbClr val="1C90FF"/>
                </a:solidFill>
              </a:rPr>
              <a:t>Protoplanet interactions </a:t>
            </a:r>
            <a:r>
              <a:rPr lang="en-US" dirty="0"/>
              <a:t>with gas, dust, circumplanetary disk</a:t>
            </a:r>
          </a:p>
          <a:p>
            <a:r>
              <a:rPr lang="en-US" dirty="0">
                <a:solidFill>
                  <a:srgbClr val="1C90FF"/>
                </a:solidFill>
              </a:rPr>
              <a:t>Planet forming disk </a:t>
            </a:r>
            <a:r>
              <a:rPr lang="en-US" dirty="0"/>
              <a:t>characteristics, snowlines impact on planet formation</a:t>
            </a:r>
          </a:p>
          <a:p>
            <a:r>
              <a:rPr lang="en-US" dirty="0">
                <a:solidFill>
                  <a:srgbClr val="1C90FF"/>
                </a:solidFill>
              </a:rPr>
              <a:t>Debris disk</a:t>
            </a:r>
            <a:r>
              <a:rPr lang="en-US" dirty="0"/>
              <a:t> characteristics and interaction with planets</a:t>
            </a:r>
          </a:p>
          <a:p>
            <a:r>
              <a:rPr lang="en-US" dirty="0">
                <a:solidFill>
                  <a:srgbClr val="1C90FF"/>
                </a:solidFill>
              </a:rPr>
              <a:t>Exomoons and exorings </a:t>
            </a:r>
            <a:r>
              <a:rPr lang="en-US" dirty="0"/>
              <a:t>and connection to dynamical processes</a:t>
            </a:r>
          </a:p>
          <a:p>
            <a:r>
              <a:rPr lang="en-US" dirty="0">
                <a:solidFill>
                  <a:srgbClr val="1C90FF"/>
                </a:solidFill>
              </a:rPr>
              <a:t>Habitability</a:t>
            </a:r>
            <a:r>
              <a:rPr lang="en-US" dirty="0"/>
              <a:t> of rocky planets and biosignatures</a:t>
            </a:r>
          </a:p>
          <a:p>
            <a:endParaRPr lang="en-US" dirty="0"/>
          </a:p>
        </p:txBody>
      </p:sp>
      <p:sp>
        <p:nvSpPr>
          <p:cNvPr id="3" name="Title 2">
            <a:extLst>
              <a:ext uri="{FF2B5EF4-FFF2-40B4-BE49-F238E27FC236}">
                <a16:creationId xmlns:a16="http://schemas.microsoft.com/office/drawing/2014/main" id="{D6463365-C9FC-9D58-0F34-627D36A66B18}"/>
              </a:ext>
            </a:extLst>
          </p:cNvPr>
          <p:cNvSpPr>
            <a:spLocks noGrp="1"/>
          </p:cNvSpPr>
          <p:nvPr>
            <p:ph type="title"/>
          </p:nvPr>
        </p:nvSpPr>
        <p:spPr/>
        <p:txBody>
          <a:bodyPr>
            <a:noAutofit/>
          </a:bodyPr>
          <a:lstStyle/>
          <a:p>
            <a:r>
              <a:rPr lang="en-US" sz="3600" dirty="0"/>
              <a:t>Direct imaging is tackling some key science questions</a:t>
            </a:r>
          </a:p>
        </p:txBody>
      </p:sp>
      <p:sp>
        <p:nvSpPr>
          <p:cNvPr id="4" name="Rectangle 3">
            <a:extLst>
              <a:ext uri="{FF2B5EF4-FFF2-40B4-BE49-F238E27FC236}">
                <a16:creationId xmlns:a16="http://schemas.microsoft.com/office/drawing/2014/main" id="{F0DF6893-C1D2-50F4-9570-73E442ABFE3D}"/>
              </a:ext>
            </a:extLst>
          </p:cNvPr>
          <p:cNvSpPr/>
          <p:nvPr/>
        </p:nvSpPr>
        <p:spPr>
          <a:xfrm>
            <a:off x="354563" y="2929812"/>
            <a:ext cx="11215396" cy="2752531"/>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2C632E0-BEEF-0AEE-A995-7620E3E80C6D}"/>
              </a:ext>
            </a:extLst>
          </p:cNvPr>
          <p:cNvSpPr/>
          <p:nvPr/>
        </p:nvSpPr>
        <p:spPr>
          <a:xfrm>
            <a:off x="354563" y="1160112"/>
            <a:ext cx="11215396" cy="861527"/>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DF9FCA2A-26C6-C208-1D18-882A4E0AB5D3}"/>
              </a:ext>
            </a:extLst>
          </p:cNvPr>
          <p:cNvSpPr>
            <a:spLocks noGrp="1"/>
          </p:cNvSpPr>
          <p:nvPr>
            <p:ph type="sldNum" sz="quarter" idx="4"/>
          </p:nvPr>
        </p:nvSpPr>
        <p:spPr/>
        <p:txBody>
          <a:bodyPr/>
          <a:lstStyle/>
          <a:p>
            <a:fld id="{ADD2A1D5-2242-2445-A787-A1ADAF4A1717}" type="slidenum">
              <a:rPr lang="en-US" smtClean="0"/>
              <a:t>77</a:t>
            </a:fld>
            <a:endParaRPr lang="en-US"/>
          </a:p>
        </p:txBody>
      </p:sp>
    </p:spTree>
    <p:extLst>
      <p:ext uri="{BB962C8B-B14F-4D97-AF65-F5344CB8AC3E}">
        <p14:creationId xmlns:p14="http://schemas.microsoft.com/office/powerpoint/2010/main" val="2154032429"/>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54FC06BD-0ACA-54DE-71A6-2D0D03F120DA}"/>
              </a:ext>
            </a:extLst>
          </p:cNvPr>
          <p:cNvSpPr>
            <a:spLocks noGrp="1"/>
          </p:cNvSpPr>
          <p:nvPr>
            <p:ph type="title"/>
          </p:nvPr>
        </p:nvSpPr>
        <p:spPr/>
        <p:txBody>
          <a:bodyPr>
            <a:noAutofit/>
          </a:bodyPr>
          <a:lstStyle/>
          <a:p>
            <a:r>
              <a:rPr lang="en-US" sz="3200" dirty="0"/>
              <a:t>Resolving the planet means you can put a spectrograph on it separate from the star</a:t>
            </a:r>
          </a:p>
        </p:txBody>
      </p:sp>
      <p:pic>
        <p:nvPicPr>
          <p:cNvPr id="4" name="Picture 3" descr="A screenshot of a computer screen&#10;&#10;Description automatically generated">
            <a:extLst>
              <a:ext uri="{FF2B5EF4-FFF2-40B4-BE49-F238E27FC236}">
                <a16:creationId xmlns:a16="http://schemas.microsoft.com/office/drawing/2014/main" id="{377A8661-3C4C-FE89-16EB-2CE834CD38CA}"/>
              </a:ext>
            </a:extLst>
          </p:cNvPr>
          <p:cNvPicPr>
            <a:picLocks noChangeAspect="1"/>
          </p:cNvPicPr>
          <p:nvPr/>
        </p:nvPicPr>
        <p:blipFill>
          <a:blip r:embed="rId2"/>
          <a:srcRect l="7113" t="5285"/>
          <a:stretch/>
        </p:blipFill>
        <p:spPr>
          <a:xfrm>
            <a:off x="3433665" y="1239793"/>
            <a:ext cx="5784980" cy="4988391"/>
          </a:xfrm>
          <a:prstGeom prst="rect">
            <a:avLst/>
          </a:prstGeom>
        </p:spPr>
      </p:pic>
      <p:sp>
        <p:nvSpPr>
          <p:cNvPr id="5" name="TextBox 4">
            <a:extLst>
              <a:ext uri="{FF2B5EF4-FFF2-40B4-BE49-F238E27FC236}">
                <a16:creationId xmlns:a16="http://schemas.microsoft.com/office/drawing/2014/main" id="{0A945B96-06F8-7A60-479A-B68D171422E5}"/>
              </a:ext>
            </a:extLst>
          </p:cNvPr>
          <p:cNvSpPr txBox="1"/>
          <p:nvPr/>
        </p:nvSpPr>
        <p:spPr>
          <a:xfrm>
            <a:off x="839755" y="5335632"/>
            <a:ext cx="2323323" cy="892552"/>
          </a:xfrm>
          <a:prstGeom prst="rect">
            <a:avLst/>
          </a:prstGeom>
          <a:noFill/>
        </p:spPr>
        <p:txBody>
          <a:bodyPr wrap="square" rtlCol="0">
            <a:spAutoFit/>
          </a:bodyPr>
          <a:lstStyle/>
          <a:p>
            <a:pPr algn="ctr"/>
            <a:r>
              <a:rPr lang="en-US" sz="2800" dirty="0">
                <a:latin typeface="Baskerville" panose="02020502070401020303" pitchFamily="18" charset="0"/>
                <a:ea typeface="Baskerville" panose="02020502070401020303" pitchFamily="18" charset="0"/>
              </a:rPr>
              <a:t>Beta Pic b</a:t>
            </a:r>
          </a:p>
          <a:p>
            <a:pPr algn="ctr"/>
            <a:r>
              <a:rPr lang="en-US" sz="2400" dirty="0">
                <a:latin typeface="Baskerville" panose="02020502070401020303" pitchFamily="18" charset="0"/>
                <a:ea typeface="Baskerville" panose="02020502070401020303" pitchFamily="18" charset="0"/>
              </a:rPr>
              <a:t>Follette 2023</a:t>
            </a:r>
          </a:p>
        </p:txBody>
      </p:sp>
      <p:sp>
        <p:nvSpPr>
          <p:cNvPr id="6" name="Slide Number Placeholder 5">
            <a:extLst>
              <a:ext uri="{FF2B5EF4-FFF2-40B4-BE49-F238E27FC236}">
                <a16:creationId xmlns:a16="http://schemas.microsoft.com/office/drawing/2014/main" id="{3E22E285-67C2-C244-7CE8-55CC69C70AA8}"/>
              </a:ext>
            </a:extLst>
          </p:cNvPr>
          <p:cNvSpPr>
            <a:spLocks noGrp="1"/>
          </p:cNvSpPr>
          <p:nvPr>
            <p:ph type="sldNum" sz="quarter" idx="4"/>
          </p:nvPr>
        </p:nvSpPr>
        <p:spPr/>
        <p:txBody>
          <a:bodyPr/>
          <a:lstStyle/>
          <a:p>
            <a:fld id="{ADD2A1D5-2242-2445-A787-A1ADAF4A1717}" type="slidenum">
              <a:rPr lang="en-US" smtClean="0"/>
              <a:t>78</a:t>
            </a:fld>
            <a:endParaRPr lang="en-US"/>
          </a:p>
        </p:txBody>
      </p:sp>
    </p:spTree>
    <p:extLst>
      <p:ext uri="{BB962C8B-B14F-4D97-AF65-F5344CB8AC3E}">
        <p14:creationId xmlns:p14="http://schemas.microsoft.com/office/powerpoint/2010/main" val="4155356029"/>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98A06CB-8684-9821-BDD2-A4B438D2048C}"/>
              </a:ext>
            </a:extLst>
          </p:cNvPr>
          <p:cNvSpPr>
            <a:spLocks noGrp="1"/>
          </p:cNvSpPr>
          <p:nvPr>
            <p:ph type="title"/>
          </p:nvPr>
        </p:nvSpPr>
        <p:spPr/>
        <p:txBody>
          <a:bodyPr>
            <a:noAutofit/>
          </a:bodyPr>
          <a:lstStyle/>
          <a:p>
            <a:r>
              <a:rPr lang="en-US" sz="3200" dirty="0"/>
              <a:t>High resolution spectroscopy can derive robust elemental abundance ratios and planet properties</a:t>
            </a:r>
          </a:p>
        </p:txBody>
      </p:sp>
      <p:pic>
        <p:nvPicPr>
          <p:cNvPr id="35842" name="Picture 2" descr="Results of the combined (GRAVITY+GPI) fit of the β Pic b spectrum with petitRADTRANS. No prior on the mass was used in the fit, and the spectroscopically retrieved mass is consistent with the astrometric value. For producing this plot, 100 samples were drawn from the posterior distribution, for both the model and the data scaling. The 2-d projection of the posterior can be found in Appendix B. Top panel: GPI Y, J and H-band data of Chilcote et al. (2017) are plotted as green, cyan, and orange points with error bars, respectively, the petitRADTRANS models are plotted as purple solid lines. The fit is dominated by the high S/N of the GRAVITY data (shown in the bottom panel), leading to a worse fit in the GPI bands, see text. Bottom panel: GRAVITY data are shown as black points with errorbars, the petitRADTRANS models are plotted as purple solid lines.">
            <a:extLst>
              <a:ext uri="{FF2B5EF4-FFF2-40B4-BE49-F238E27FC236}">
                <a16:creationId xmlns:a16="http://schemas.microsoft.com/office/drawing/2014/main" id="{0F665695-EB94-3803-F5F1-8171BD89B6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804" y="1035697"/>
            <a:ext cx="7733461" cy="5495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6743D513-7915-A6DD-EB8A-58F2DC149039}"/>
              </a:ext>
            </a:extLst>
          </p:cNvPr>
          <p:cNvSpPr txBox="1"/>
          <p:nvPr/>
        </p:nvSpPr>
        <p:spPr>
          <a:xfrm>
            <a:off x="344061" y="1257801"/>
            <a:ext cx="3051534" cy="1938992"/>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Wang et al. 2020</a:t>
            </a:r>
          </a:p>
          <a:p>
            <a:endParaRPr lang="en-US" sz="2400" dirty="0">
              <a:latin typeface="Baskerville" panose="02020502070401020303" pitchFamily="18" charset="0"/>
              <a:ea typeface="Baskerville" panose="02020502070401020303" pitchFamily="18" charset="0"/>
            </a:endParaRPr>
          </a:p>
          <a:p>
            <a:r>
              <a:rPr lang="en-US" sz="2400" dirty="0">
                <a:latin typeface="Baskerville" panose="02020502070401020303" pitchFamily="18" charset="0"/>
                <a:ea typeface="Baskerville" panose="02020502070401020303" pitchFamily="18" charset="0"/>
              </a:rPr>
              <a:t>Gemini Planet Imager + VLT Gravity spectra</a:t>
            </a:r>
          </a:p>
          <a:p>
            <a:endParaRPr lang="en-US" sz="2400" dirty="0">
              <a:latin typeface="Baskerville" panose="02020502070401020303" pitchFamily="18" charset="0"/>
              <a:ea typeface="Baskerville" panose="02020502070401020303" pitchFamily="18" charset="0"/>
            </a:endParaRPr>
          </a:p>
        </p:txBody>
      </p:sp>
      <p:sp>
        <p:nvSpPr>
          <p:cNvPr id="9" name="Slide Number Placeholder 8">
            <a:extLst>
              <a:ext uri="{FF2B5EF4-FFF2-40B4-BE49-F238E27FC236}">
                <a16:creationId xmlns:a16="http://schemas.microsoft.com/office/drawing/2014/main" id="{9E2BDB55-9207-2B0E-1C69-AB8F6174AC2F}"/>
              </a:ext>
            </a:extLst>
          </p:cNvPr>
          <p:cNvSpPr>
            <a:spLocks noGrp="1"/>
          </p:cNvSpPr>
          <p:nvPr>
            <p:ph type="sldNum" sz="quarter" idx="4"/>
          </p:nvPr>
        </p:nvSpPr>
        <p:spPr/>
        <p:txBody>
          <a:bodyPr/>
          <a:lstStyle/>
          <a:p>
            <a:fld id="{ADD2A1D5-2242-2445-A787-A1ADAF4A1717}" type="slidenum">
              <a:rPr lang="en-US" smtClean="0"/>
              <a:t>79</a:t>
            </a:fld>
            <a:endParaRPr lang="en-US"/>
          </a:p>
        </p:txBody>
      </p:sp>
    </p:spTree>
    <p:extLst>
      <p:ext uri="{BB962C8B-B14F-4D97-AF65-F5344CB8AC3E}">
        <p14:creationId xmlns:p14="http://schemas.microsoft.com/office/powerpoint/2010/main" val="12293997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4A46F1-7FD1-9263-1B7F-97AB7695770B}"/>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E99F9CEB-3754-6CF2-15B3-E7CB9A85C477}"/>
              </a:ext>
            </a:extLst>
          </p:cNvPr>
          <p:cNvSpPr>
            <a:spLocks noGrp="1"/>
          </p:cNvSpPr>
          <p:nvPr>
            <p:ph type="title"/>
          </p:nvPr>
        </p:nvSpPr>
        <p:spPr/>
        <p:txBody>
          <a:bodyPr>
            <a:noAutofit/>
          </a:bodyPr>
          <a:lstStyle/>
          <a:p>
            <a:r>
              <a:rPr lang="en-US" sz="3600" dirty="0"/>
              <a:t>Most exoplanets have been discovered indirectly</a:t>
            </a:r>
          </a:p>
        </p:txBody>
      </p:sp>
      <p:pic>
        <p:nvPicPr>
          <p:cNvPr id="17410" name="Picture 2">
            <a:extLst>
              <a:ext uri="{FF2B5EF4-FFF2-40B4-BE49-F238E27FC236}">
                <a16:creationId xmlns:a16="http://schemas.microsoft.com/office/drawing/2014/main" id="{951EDC19-9EB0-3229-FBA4-985AD2DA715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74" y="1045029"/>
            <a:ext cx="9545652" cy="5812971"/>
          </a:xfrm>
          <a:prstGeom prst="rect">
            <a:avLst/>
          </a:prstGeom>
          <a:noFill/>
          <a:extLst>
            <a:ext uri="{909E8E84-426E-40DD-AFC4-6F175D3DCCD1}">
              <a14:hiddenFill xmlns:a14="http://schemas.microsoft.com/office/drawing/2010/main">
                <a:solidFill>
                  <a:srgbClr val="FFFFFF"/>
                </a:solidFill>
              </a14:hiddenFill>
            </a:ext>
          </a:extLst>
        </p:spPr>
      </p:pic>
      <p:pic>
        <p:nvPicPr>
          <p:cNvPr id="4" name="Picture 3">
            <a:extLst>
              <a:ext uri="{FF2B5EF4-FFF2-40B4-BE49-F238E27FC236}">
                <a16:creationId xmlns:a16="http://schemas.microsoft.com/office/drawing/2014/main" id="{78F0CCEA-4C4A-B028-D1C5-384BB0C0DBE0}"/>
              </a:ext>
            </a:extLst>
          </p:cNvPr>
          <p:cNvPicPr>
            <a:picLocks noChangeAspect="1"/>
          </p:cNvPicPr>
          <p:nvPr/>
        </p:nvPicPr>
        <p:blipFill>
          <a:blip r:embed="rId3"/>
          <a:stretch>
            <a:fillRect/>
          </a:stretch>
        </p:blipFill>
        <p:spPr>
          <a:xfrm>
            <a:off x="4404049" y="4206227"/>
            <a:ext cx="3977483" cy="2384649"/>
          </a:xfrm>
          <a:prstGeom prst="rect">
            <a:avLst/>
          </a:prstGeom>
          <a:ln>
            <a:solidFill>
              <a:srgbClr val="1C90FF"/>
            </a:solidFill>
          </a:ln>
        </p:spPr>
      </p:pic>
      <p:sp>
        <p:nvSpPr>
          <p:cNvPr id="5" name="TextBox 4">
            <a:extLst>
              <a:ext uri="{FF2B5EF4-FFF2-40B4-BE49-F238E27FC236}">
                <a16:creationId xmlns:a16="http://schemas.microsoft.com/office/drawing/2014/main" id="{1DAAF014-2B26-2E86-3252-F399C05BF426}"/>
              </a:ext>
            </a:extLst>
          </p:cNvPr>
          <p:cNvSpPr txBox="1"/>
          <p:nvPr/>
        </p:nvSpPr>
        <p:spPr>
          <a:xfrm>
            <a:off x="2593910" y="6488668"/>
            <a:ext cx="2268891" cy="338554"/>
          </a:xfrm>
          <a:prstGeom prst="rect">
            <a:avLst/>
          </a:prstGeom>
          <a:noFill/>
        </p:spPr>
        <p:txBody>
          <a:bodyPr wrap="none" rtlCol="0">
            <a:spAutoFit/>
          </a:bodyPr>
          <a:lstStyle/>
          <a:p>
            <a:r>
              <a:rPr lang="en-US" sz="1600" dirty="0">
                <a:latin typeface="Baskerville" panose="02020502070401020303" pitchFamily="18" charset="0"/>
                <a:ea typeface="Baskerville" panose="02020502070401020303" pitchFamily="18" charset="0"/>
              </a:rPr>
              <a:t>Gif credit: Alysa </a:t>
            </a:r>
            <a:r>
              <a:rPr lang="en-US" sz="1600" dirty="0" err="1">
                <a:latin typeface="Baskerville" panose="02020502070401020303" pitchFamily="18" charset="0"/>
                <a:ea typeface="Baskerville" panose="02020502070401020303" pitchFamily="18" charset="0"/>
              </a:rPr>
              <a:t>Obertas</a:t>
            </a:r>
            <a:endParaRPr lang="en-US" sz="1600" dirty="0">
              <a:latin typeface="Baskerville" panose="02020502070401020303" pitchFamily="18" charset="0"/>
              <a:ea typeface="Baskerville" panose="02020502070401020303" pitchFamily="18" charset="0"/>
            </a:endParaRPr>
          </a:p>
        </p:txBody>
      </p:sp>
      <p:pic>
        <p:nvPicPr>
          <p:cNvPr id="6" name="Picture 5">
            <a:extLst>
              <a:ext uri="{FF2B5EF4-FFF2-40B4-BE49-F238E27FC236}">
                <a16:creationId xmlns:a16="http://schemas.microsoft.com/office/drawing/2014/main" id="{EFCF1D08-D66F-2EE5-2040-FFB21922101A}"/>
              </a:ext>
            </a:extLst>
          </p:cNvPr>
          <p:cNvPicPr>
            <a:picLocks noChangeAspect="1"/>
          </p:cNvPicPr>
          <p:nvPr/>
        </p:nvPicPr>
        <p:blipFill>
          <a:blip r:embed="rId4"/>
          <a:stretch>
            <a:fillRect/>
          </a:stretch>
        </p:blipFill>
        <p:spPr>
          <a:xfrm>
            <a:off x="376170" y="949003"/>
            <a:ext cx="3874538" cy="2817846"/>
          </a:xfrm>
          <a:prstGeom prst="rect">
            <a:avLst/>
          </a:prstGeom>
          <a:ln>
            <a:solidFill>
              <a:srgbClr val="1C90FF"/>
            </a:solidFill>
          </a:ln>
        </p:spPr>
      </p:pic>
      <p:sp>
        <p:nvSpPr>
          <p:cNvPr id="7" name="TextBox 6">
            <a:extLst>
              <a:ext uri="{FF2B5EF4-FFF2-40B4-BE49-F238E27FC236}">
                <a16:creationId xmlns:a16="http://schemas.microsoft.com/office/drawing/2014/main" id="{12CB5DA8-8583-935A-33D2-762072BB8CD2}"/>
              </a:ext>
            </a:extLst>
          </p:cNvPr>
          <p:cNvSpPr txBox="1"/>
          <p:nvPr/>
        </p:nvSpPr>
        <p:spPr>
          <a:xfrm>
            <a:off x="376170" y="689239"/>
            <a:ext cx="2582566" cy="307777"/>
          </a:xfrm>
          <a:prstGeom prst="rect">
            <a:avLst/>
          </a:prstGeom>
          <a:noFill/>
        </p:spPr>
        <p:txBody>
          <a:bodyPr wrap="none" rtlCol="0">
            <a:spAutoFit/>
          </a:bodyPr>
          <a:lstStyle/>
          <a:p>
            <a:r>
              <a:rPr lang="en-US" sz="1400" dirty="0">
                <a:latin typeface="Baskerville" panose="02020502070401020303" pitchFamily="18" charset="0"/>
                <a:ea typeface="Baskerville" panose="02020502070401020303" pitchFamily="18" charset="0"/>
              </a:rPr>
              <a:t>Gif credit: </a:t>
            </a:r>
            <a:r>
              <a:rPr lang="en-US" sz="1400" dirty="0" err="1">
                <a:latin typeface="Baskerville" panose="02020502070401020303" pitchFamily="18" charset="0"/>
                <a:ea typeface="Baskerville" panose="02020502070401020303" pitchFamily="18" charset="0"/>
              </a:rPr>
              <a:t>Aspolanski</a:t>
            </a:r>
            <a:r>
              <a:rPr lang="en-US" sz="1400" dirty="0">
                <a:latin typeface="Baskerville" panose="02020502070401020303" pitchFamily="18" charset="0"/>
                <a:ea typeface="Baskerville" panose="02020502070401020303" pitchFamily="18" charset="0"/>
              </a:rPr>
              <a:t>/Wikipedia</a:t>
            </a:r>
          </a:p>
        </p:txBody>
      </p:sp>
      <p:sp>
        <p:nvSpPr>
          <p:cNvPr id="2" name="Oval 1">
            <a:extLst>
              <a:ext uri="{FF2B5EF4-FFF2-40B4-BE49-F238E27FC236}">
                <a16:creationId xmlns:a16="http://schemas.microsoft.com/office/drawing/2014/main" id="{7AF5236E-F78B-5268-E831-834E56C7F34F}"/>
              </a:ext>
            </a:extLst>
          </p:cNvPr>
          <p:cNvSpPr/>
          <p:nvPr/>
        </p:nvSpPr>
        <p:spPr>
          <a:xfrm>
            <a:off x="6392790" y="1231642"/>
            <a:ext cx="4496018" cy="1492898"/>
          </a:xfrm>
          <a:prstGeom prst="ellipse">
            <a:avLst/>
          </a:prstGeom>
          <a:noFill/>
          <a:ln w="57150">
            <a:solidFill>
              <a:srgbClr val="1C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ound Same Side Corner Rectangle 7">
            <a:extLst>
              <a:ext uri="{FF2B5EF4-FFF2-40B4-BE49-F238E27FC236}">
                <a16:creationId xmlns:a16="http://schemas.microsoft.com/office/drawing/2014/main" id="{8F987A6E-0075-1D3C-C32E-B999AACF2D22}"/>
              </a:ext>
            </a:extLst>
          </p:cNvPr>
          <p:cNvSpPr/>
          <p:nvPr/>
        </p:nvSpPr>
        <p:spPr>
          <a:xfrm>
            <a:off x="3110753" y="1534662"/>
            <a:ext cx="5970494" cy="2823882"/>
          </a:xfrm>
          <a:prstGeom prst="round2SameRect">
            <a:avLst/>
          </a:prstGeom>
          <a:solidFill>
            <a:srgbClr val="0C9FD5"/>
          </a:solidFill>
          <a:ln>
            <a:solidFill>
              <a:srgbClr val="0C9FD5"/>
            </a:solidFill>
          </a:ln>
          <a:effectLst>
            <a:outerShdw blurRad="50800" dist="167226"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Baskerville" panose="02020502070401020303" pitchFamily="18" charset="0"/>
                <a:ea typeface="Baskerville" panose="02020502070401020303" pitchFamily="18" charset="0"/>
              </a:rPr>
              <a:t>Direct imaging = directly collecting photons from the planet</a:t>
            </a:r>
          </a:p>
        </p:txBody>
      </p:sp>
      <p:sp>
        <p:nvSpPr>
          <p:cNvPr id="9" name="Slide Number Placeholder 8">
            <a:extLst>
              <a:ext uri="{FF2B5EF4-FFF2-40B4-BE49-F238E27FC236}">
                <a16:creationId xmlns:a16="http://schemas.microsoft.com/office/drawing/2014/main" id="{BCB3E8C8-EE82-2CF3-0CB5-6322A8A6788D}"/>
              </a:ext>
            </a:extLst>
          </p:cNvPr>
          <p:cNvSpPr>
            <a:spLocks noGrp="1"/>
          </p:cNvSpPr>
          <p:nvPr>
            <p:ph type="sldNum" sz="quarter" idx="4"/>
          </p:nvPr>
        </p:nvSpPr>
        <p:spPr/>
        <p:txBody>
          <a:bodyPr/>
          <a:lstStyle/>
          <a:p>
            <a:fld id="{ADD2A1D5-2242-2445-A787-A1ADAF4A1717}" type="slidenum">
              <a:rPr lang="en-US" smtClean="0"/>
              <a:t>8</a:t>
            </a:fld>
            <a:endParaRPr lang="en-US"/>
          </a:p>
        </p:txBody>
      </p:sp>
    </p:spTree>
    <p:extLst>
      <p:ext uri="{BB962C8B-B14F-4D97-AF65-F5344CB8AC3E}">
        <p14:creationId xmlns:p14="http://schemas.microsoft.com/office/powerpoint/2010/main" val="3530943782"/>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944B29-AA2A-3314-62F8-C5700F880F64}"/>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388EC85F-052B-A79B-1F24-6128045CB9C6}"/>
              </a:ext>
            </a:extLst>
          </p:cNvPr>
          <p:cNvSpPr>
            <a:spLocks noGrp="1"/>
          </p:cNvSpPr>
          <p:nvPr>
            <p:ph type="title"/>
          </p:nvPr>
        </p:nvSpPr>
        <p:spPr/>
        <p:txBody>
          <a:bodyPr>
            <a:noAutofit/>
          </a:bodyPr>
          <a:lstStyle/>
          <a:p>
            <a:r>
              <a:rPr lang="en-US" sz="3200" dirty="0"/>
              <a:t>High resolution spectroscopy can derive robust elemental abundance ratios and planet properties</a:t>
            </a:r>
          </a:p>
        </p:txBody>
      </p:sp>
      <p:pic>
        <p:nvPicPr>
          <p:cNvPr id="35842" name="Picture 2" descr="Results of the combined (GRAVITY+GPI) fit of the β Pic b spectrum with petitRADTRANS. No prior on the mass was used in the fit, and the spectroscopically retrieved mass is consistent with the astrometric value. For producing this plot, 100 samples were drawn from the posterior distribution, for both the model and the data scaling. The 2-d projection of the posterior can be found in Appendix B. Top panel: GPI Y, J and H-band data of Chilcote et al. (2017) are plotted as green, cyan, and orange points with error bars, respectively, the petitRADTRANS models are plotted as purple solid lines. The fit is dominated by the high S/N of the GRAVITY data (shown in the bottom panel), leading to a worse fit in the GPI bands, see text. Bottom panel: GRAVITY data are shown as black points with errorbars, the petitRADTRANS models are plotted as purple solid lines.">
            <a:extLst>
              <a:ext uri="{FF2B5EF4-FFF2-40B4-BE49-F238E27FC236}">
                <a16:creationId xmlns:a16="http://schemas.microsoft.com/office/drawing/2014/main" id="{3819DAE5-A566-9C4D-707E-4FAB30363A6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24804" y="1035697"/>
            <a:ext cx="7733461" cy="5495731"/>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DA08C9F6-CEB6-513A-E9B5-AE5D5AD5C9DC}"/>
              </a:ext>
            </a:extLst>
          </p:cNvPr>
          <p:cNvSpPr txBox="1"/>
          <p:nvPr/>
        </p:nvSpPr>
        <p:spPr>
          <a:xfrm>
            <a:off x="344061" y="1257801"/>
            <a:ext cx="3051534" cy="1938992"/>
          </a:xfrm>
          <a:prstGeom prst="rect">
            <a:avLst/>
          </a:prstGeom>
          <a:noFill/>
        </p:spPr>
        <p:txBody>
          <a:bodyPr wrap="square" rtlCol="0">
            <a:spAutoFit/>
          </a:bodyPr>
          <a:lstStyle/>
          <a:p>
            <a:r>
              <a:rPr lang="en-US" sz="2400" dirty="0">
                <a:latin typeface="Baskerville" panose="02020502070401020303" pitchFamily="18" charset="0"/>
                <a:ea typeface="Baskerville" panose="02020502070401020303" pitchFamily="18" charset="0"/>
              </a:rPr>
              <a:t>Wang et al. 2020</a:t>
            </a:r>
          </a:p>
          <a:p>
            <a:endParaRPr lang="en-US" sz="2400" dirty="0">
              <a:latin typeface="Baskerville" panose="02020502070401020303" pitchFamily="18" charset="0"/>
              <a:ea typeface="Baskerville" panose="02020502070401020303" pitchFamily="18" charset="0"/>
            </a:endParaRPr>
          </a:p>
          <a:p>
            <a:r>
              <a:rPr lang="en-US" sz="2400" dirty="0">
                <a:latin typeface="Baskerville" panose="02020502070401020303" pitchFamily="18" charset="0"/>
                <a:ea typeface="Baskerville" panose="02020502070401020303" pitchFamily="18" charset="0"/>
              </a:rPr>
              <a:t>Gemini Planet Imager + VLT Gravity spectra</a:t>
            </a:r>
          </a:p>
          <a:p>
            <a:endParaRPr lang="en-US" sz="2400" dirty="0">
              <a:latin typeface="Baskerville" panose="02020502070401020303" pitchFamily="18" charset="0"/>
              <a:ea typeface="Baskerville" panose="02020502070401020303" pitchFamily="18" charset="0"/>
            </a:endParaRPr>
          </a:p>
        </p:txBody>
      </p:sp>
      <p:sp>
        <p:nvSpPr>
          <p:cNvPr id="2" name="Rounded Rectangle 1">
            <a:extLst>
              <a:ext uri="{FF2B5EF4-FFF2-40B4-BE49-F238E27FC236}">
                <a16:creationId xmlns:a16="http://schemas.microsoft.com/office/drawing/2014/main" id="{0B110EAA-645E-7227-5FC0-8FDE32641E30}"/>
              </a:ext>
            </a:extLst>
          </p:cNvPr>
          <p:cNvSpPr/>
          <p:nvPr/>
        </p:nvSpPr>
        <p:spPr>
          <a:xfrm>
            <a:off x="3222762" y="2498209"/>
            <a:ext cx="5921238" cy="2274532"/>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C/O ratio more consistent with core accretion than top-down, formation likely between the water and CO2 ice lines</a:t>
            </a:r>
          </a:p>
        </p:txBody>
      </p:sp>
      <p:sp>
        <p:nvSpPr>
          <p:cNvPr id="4" name="Slide Number Placeholder 3">
            <a:extLst>
              <a:ext uri="{FF2B5EF4-FFF2-40B4-BE49-F238E27FC236}">
                <a16:creationId xmlns:a16="http://schemas.microsoft.com/office/drawing/2014/main" id="{48392D15-C6AD-E681-7BAB-55698AD0D852}"/>
              </a:ext>
            </a:extLst>
          </p:cNvPr>
          <p:cNvSpPr>
            <a:spLocks noGrp="1"/>
          </p:cNvSpPr>
          <p:nvPr>
            <p:ph type="sldNum" sz="quarter" idx="4"/>
          </p:nvPr>
        </p:nvSpPr>
        <p:spPr/>
        <p:txBody>
          <a:bodyPr/>
          <a:lstStyle/>
          <a:p>
            <a:fld id="{ADD2A1D5-2242-2445-A787-A1ADAF4A1717}" type="slidenum">
              <a:rPr lang="en-US" smtClean="0"/>
              <a:t>80</a:t>
            </a:fld>
            <a:endParaRPr lang="en-US"/>
          </a:p>
        </p:txBody>
      </p:sp>
    </p:spTree>
    <p:extLst>
      <p:ext uri="{BB962C8B-B14F-4D97-AF65-F5344CB8AC3E}">
        <p14:creationId xmlns:p14="http://schemas.microsoft.com/office/powerpoint/2010/main" val="14680783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BABDA8AF-E085-053E-95E4-1B3E17CB7834}"/>
              </a:ext>
            </a:extLst>
          </p:cNvPr>
          <p:cNvSpPr>
            <a:spLocks noGrp="1"/>
          </p:cNvSpPr>
          <p:nvPr>
            <p:ph type="title"/>
          </p:nvPr>
        </p:nvSpPr>
        <p:spPr/>
        <p:txBody>
          <a:bodyPr>
            <a:noAutofit/>
          </a:bodyPr>
          <a:lstStyle/>
          <a:p>
            <a:r>
              <a:rPr lang="en-US" sz="3200" dirty="0"/>
              <a:t>JWST high-resolution spectroscopy delivers a wealth of information about BD atmosphere</a:t>
            </a:r>
          </a:p>
        </p:txBody>
      </p:sp>
      <p:pic>
        <p:nvPicPr>
          <p:cNvPr id="4" name="Picture 3">
            <a:extLst>
              <a:ext uri="{FF2B5EF4-FFF2-40B4-BE49-F238E27FC236}">
                <a16:creationId xmlns:a16="http://schemas.microsoft.com/office/drawing/2014/main" id="{30AE7A7E-8BB5-489A-5DF4-D627A202CC92}"/>
              </a:ext>
            </a:extLst>
          </p:cNvPr>
          <p:cNvPicPr>
            <a:picLocks noChangeAspect="1"/>
          </p:cNvPicPr>
          <p:nvPr/>
        </p:nvPicPr>
        <p:blipFill>
          <a:blip r:embed="rId2"/>
          <a:stretch>
            <a:fillRect/>
          </a:stretch>
        </p:blipFill>
        <p:spPr>
          <a:xfrm>
            <a:off x="298191" y="2168373"/>
            <a:ext cx="11595618" cy="4469144"/>
          </a:xfrm>
          <a:prstGeom prst="rect">
            <a:avLst/>
          </a:prstGeom>
        </p:spPr>
      </p:pic>
      <p:sp>
        <p:nvSpPr>
          <p:cNvPr id="5" name="TextBox 4">
            <a:extLst>
              <a:ext uri="{FF2B5EF4-FFF2-40B4-BE49-F238E27FC236}">
                <a16:creationId xmlns:a16="http://schemas.microsoft.com/office/drawing/2014/main" id="{C197BB57-AA5F-ACCA-F0E6-9D529503C492}"/>
              </a:ext>
            </a:extLst>
          </p:cNvPr>
          <p:cNvSpPr txBox="1"/>
          <p:nvPr/>
        </p:nvSpPr>
        <p:spPr>
          <a:xfrm>
            <a:off x="3237722" y="968044"/>
            <a:ext cx="5906278" cy="1200329"/>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Thermal Emission Spectrum of VHS 1256 B</a:t>
            </a:r>
          </a:p>
          <a:p>
            <a:pPr algn="ctr"/>
            <a:r>
              <a:rPr lang="en-US" sz="2400" dirty="0">
                <a:latin typeface="Baskerville" panose="02020502070401020303" pitchFamily="18" charset="0"/>
                <a:ea typeface="Baskerville" panose="02020502070401020303" pitchFamily="18" charset="0"/>
              </a:rPr>
              <a:t>~19 </a:t>
            </a:r>
            <a:r>
              <a:rPr lang="en-US" sz="2400" dirty="0" err="1">
                <a:latin typeface="Baskerville" panose="02020502070401020303" pitchFamily="18" charset="0"/>
                <a:ea typeface="Baskerville" panose="02020502070401020303" pitchFamily="18" charset="0"/>
              </a:rPr>
              <a:t>Mjup</a:t>
            </a:r>
            <a:r>
              <a:rPr lang="en-US" sz="2400" dirty="0">
                <a:latin typeface="Baskerville" panose="02020502070401020303" pitchFamily="18" charset="0"/>
                <a:ea typeface="Baskerville" panose="02020502070401020303" pitchFamily="18" charset="0"/>
              </a:rPr>
              <a:t>, Late L-type</a:t>
            </a:r>
          </a:p>
          <a:p>
            <a:pPr algn="ctr"/>
            <a:r>
              <a:rPr lang="en-US" sz="2400" dirty="0">
                <a:latin typeface="Baskerville" panose="02020502070401020303" pitchFamily="18" charset="0"/>
                <a:ea typeface="Baskerville" panose="02020502070401020303" pitchFamily="18" charset="0"/>
              </a:rPr>
              <a:t>Miles et al. 2023</a:t>
            </a:r>
          </a:p>
        </p:txBody>
      </p:sp>
      <p:sp>
        <p:nvSpPr>
          <p:cNvPr id="7" name="Slide Number Placeholder 6">
            <a:extLst>
              <a:ext uri="{FF2B5EF4-FFF2-40B4-BE49-F238E27FC236}">
                <a16:creationId xmlns:a16="http://schemas.microsoft.com/office/drawing/2014/main" id="{B1157DA1-503E-E3E4-F39E-093A8AB98C1F}"/>
              </a:ext>
            </a:extLst>
          </p:cNvPr>
          <p:cNvSpPr>
            <a:spLocks noGrp="1"/>
          </p:cNvSpPr>
          <p:nvPr>
            <p:ph type="sldNum" sz="quarter" idx="4"/>
          </p:nvPr>
        </p:nvSpPr>
        <p:spPr/>
        <p:txBody>
          <a:bodyPr/>
          <a:lstStyle/>
          <a:p>
            <a:fld id="{ADD2A1D5-2242-2445-A787-A1ADAF4A1717}" type="slidenum">
              <a:rPr lang="en-US" smtClean="0"/>
              <a:t>81</a:t>
            </a:fld>
            <a:endParaRPr lang="en-US"/>
          </a:p>
        </p:txBody>
      </p:sp>
    </p:spTree>
    <p:extLst>
      <p:ext uri="{BB962C8B-B14F-4D97-AF65-F5344CB8AC3E}">
        <p14:creationId xmlns:p14="http://schemas.microsoft.com/office/powerpoint/2010/main" val="2859252519"/>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F9E36-F18B-8B20-ADAE-62AF5A3D7BC5}"/>
            </a:ext>
          </a:extLst>
        </p:cNvPr>
        <p:cNvGrpSpPr/>
        <p:nvPr/>
      </p:nvGrpSpPr>
      <p:grpSpPr>
        <a:xfrm>
          <a:off x="0" y="0"/>
          <a:ext cx="0" cy="0"/>
          <a:chOff x="0" y="0"/>
          <a:chExt cx="0" cy="0"/>
        </a:xfrm>
      </p:grpSpPr>
      <p:sp>
        <p:nvSpPr>
          <p:cNvPr id="3" name="Title 2">
            <a:extLst>
              <a:ext uri="{FF2B5EF4-FFF2-40B4-BE49-F238E27FC236}">
                <a16:creationId xmlns:a16="http://schemas.microsoft.com/office/drawing/2014/main" id="{C4DF57DF-97A7-CC74-0F07-004DA60A7D33}"/>
              </a:ext>
            </a:extLst>
          </p:cNvPr>
          <p:cNvSpPr>
            <a:spLocks noGrp="1"/>
          </p:cNvSpPr>
          <p:nvPr>
            <p:ph type="title"/>
          </p:nvPr>
        </p:nvSpPr>
        <p:spPr/>
        <p:txBody>
          <a:bodyPr>
            <a:noAutofit/>
          </a:bodyPr>
          <a:lstStyle/>
          <a:p>
            <a:r>
              <a:rPr lang="en-US" sz="3200" dirty="0"/>
              <a:t>JWST high-resolution spectroscopy delivers a wealth of information about BD atmosphere</a:t>
            </a:r>
          </a:p>
        </p:txBody>
      </p:sp>
      <p:pic>
        <p:nvPicPr>
          <p:cNvPr id="4" name="Picture 3">
            <a:extLst>
              <a:ext uri="{FF2B5EF4-FFF2-40B4-BE49-F238E27FC236}">
                <a16:creationId xmlns:a16="http://schemas.microsoft.com/office/drawing/2014/main" id="{A327533D-9DFE-F354-842E-44FAF6DAD16B}"/>
              </a:ext>
            </a:extLst>
          </p:cNvPr>
          <p:cNvPicPr>
            <a:picLocks noChangeAspect="1"/>
          </p:cNvPicPr>
          <p:nvPr/>
        </p:nvPicPr>
        <p:blipFill>
          <a:blip r:embed="rId2"/>
          <a:stretch>
            <a:fillRect/>
          </a:stretch>
        </p:blipFill>
        <p:spPr>
          <a:xfrm>
            <a:off x="298191" y="2168373"/>
            <a:ext cx="11595618" cy="4469144"/>
          </a:xfrm>
          <a:prstGeom prst="rect">
            <a:avLst/>
          </a:prstGeom>
        </p:spPr>
      </p:pic>
      <p:sp>
        <p:nvSpPr>
          <p:cNvPr id="5" name="TextBox 4">
            <a:extLst>
              <a:ext uri="{FF2B5EF4-FFF2-40B4-BE49-F238E27FC236}">
                <a16:creationId xmlns:a16="http://schemas.microsoft.com/office/drawing/2014/main" id="{A33EBB12-FE17-CECA-3A89-F90C0953AA4D}"/>
              </a:ext>
            </a:extLst>
          </p:cNvPr>
          <p:cNvSpPr txBox="1"/>
          <p:nvPr/>
        </p:nvSpPr>
        <p:spPr>
          <a:xfrm>
            <a:off x="3237722" y="968044"/>
            <a:ext cx="5906278" cy="1200329"/>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Thermal Emission Spectrum of VHS 1256 B</a:t>
            </a:r>
          </a:p>
          <a:p>
            <a:pPr algn="ctr"/>
            <a:r>
              <a:rPr lang="en-US" sz="2400" dirty="0">
                <a:latin typeface="Baskerville" panose="02020502070401020303" pitchFamily="18" charset="0"/>
                <a:ea typeface="Baskerville" panose="02020502070401020303" pitchFamily="18" charset="0"/>
              </a:rPr>
              <a:t>~19 </a:t>
            </a:r>
            <a:r>
              <a:rPr lang="en-US" sz="2400" dirty="0" err="1">
                <a:latin typeface="Baskerville" panose="02020502070401020303" pitchFamily="18" charset="0"/>
                <a:ea typeface="Baskerville" panose="02020502070401020303" pitchFamily="18" charset="0"/>
              </a:rPr>
              <a:t>Mjup</a:t>
            </a:r>
            <a:r>
              <a:rPr lang="en-US" sz="2400" dirty="0">
                <a:latin typeface="Baskerville" panose="02020502070401020303" pitchFamily="18" charset="0"/>
                <a:ea typeface="Baskerville" panose="02020502070401020303" pitchFamily="18" charset="0"/>
              </a:rPr>
              <a:t>, Late L-type</a:t>
            </a:r>
          </a:p>
          <a:p>
            <a:pPr algn="ctr"/>
            <a:r>
              <a:rPr lang="en-US" sz="2400" dirty="0">
                <a:latin typeface="Baskerville" panose="02020502070401020303" pitchFamily="18" charset="0"/>
                <a:ea typeface="Baskerville" panose="02020502070401020303" pitchFamily="18" charset="0"/>
              </a:rPr>
              <a:t>Miles et al. 2023</a:t>
            </a:r>
          </a:p>
        </p:txBody>
      </p:sp>
      <p:sp>
        <p:nvSpPr>
          <p:cNvPr id="2" name="Rounded Rectangle 1">
            <a:extLst>
              <a:ext uri="{FF2B5EF4-FFF2-40B4-BE49-F238E27FC236}">
                <a16:creationId xmlns:a16="http://schemas.microsoft.com/office/drawing/2014/main" id="{5EF7FF21-B998-E7F8-923F-165CE3999902}"/>
              </a:ext>
            </a:extLst>
          </p:cNvPr>
          <p:cNvSpPr/>
          <p:nvPr/>
        </p:nvSpPr>
        <p:spPr>
          <a:xfrm>
            <a:off x="3222762" y="2498209"/>
            <a:ext cx="5921238" cy="2274532"/>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Revealed disequilibrium chemistry and turbulent vertical mixing, presence of small silicate clouds</a:t>
            </a:r>
          </a:p>
        </p:txBody>
      </p:sp>
      <p:sp>
        <p:nvSpPr>
          <p:cNvPr id="6" name="Slide Number Placeholder 5">
            <a:extLst>
              <a:ext uri="{FF2B5EF4-FFF2-40B4-BE49-F238E27FC236}">
                <a16:creationId xmlns:a16="http://schemas.microsoft.com/office/drawing/2014/main" id="{6D9425C3-9CC9-2714-AFAE-AD8A6970CDB7}"/>
              </a:ext>
            </a:extLst>
          </p:cNvPr>
          <p:cNvSpPr>
            <a:spLocks noGrp="1"/>
          </p:cNvSpPr>
          <p:nvPr>
            <p:ph type="sldNum" sz="quarter" idx="4"/>
          </p:nvPr>
        </p:nvSpPr>
        <p:spPr/>
        <p:txBody>
          <a:bodyPr/>
          <a:lstStyle/>
          <a:p>
            <a:fld id="{ADD2A1D5-2242-2445-A787-A1ADAF4A1717}" type="slidenum">
              <a:rPr lang="en-US" smtClean="0"/>
              <a:t>82</a:t>
            </a:fld>
            <a:endParaRPr lang="en-US"/>
          </a:p>
        </p:txBody>
      </p:sp>
    </p:spTree>
    <p:extLst>
      <p:ext uri="{BB962C8B-B14F-4D97-AF65-F5344CB8AC3E}">
        <p14:creationId xmlns:p14="http://schemas.microsoft.com/office/powerpoint/2010/main" val="1987247512"/>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CE8B5D1-CD4F-5A8E-AC41-8236C44A9B07}"/>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D916F9-38FB-A7AB-6A89-062C9F462645}"/>
              </a:ext>
            </a:extLst>
          </p:cNvPr>
          <p:cNvSpPr>
            <a:spLocks noGrp="1"/>
          </p:cNvSpPr>
          <p:nvPr>
            <p:ph idx="1"/>
          </p:nvPr>
        </p:nvSpPr>
        <p:spPr/>
        <p:txBody>
          <a:bodyPr/>
          <a:lstStyle/>
          <a:p>
            <a:r>
              <a:rPr lang="en-US" dirty="0"/>
              <a:t>Properties of </a:t>
            </a:r>
            <a:r>
              <a:rPr lang="en-US" dirty="0">
                <a:solidFill>
                  <a:srgbClr val="1C90FF"/>
                </a:solidFill>
              </a:rPr>
              <a:t>nearby planetary systems </a:t>
            </a:r>
            <a:r>
              <a:rPr lang="en-US" dirty="0"/>
              <a:t>and how these properties inform formation and dynamical history</a:t>
            </a:r>
          </a:p>
          <a:p>
            <a:r>
              <a:rPr lang="en-US" dirty="0"/>
              <a:t>Chemical composition of temperate Neptunes and Giant Planets and implication for </a:t>
            </a:r>
            <a:r>
              <a:rPr lang="en-US" dirty="0">
                <a:solidFill>
                  <a:srgbClr val="1C90FF"/>
                </a:solidFill>
              </a:rPr>
              <a:t>atmospheric processes</a:t>
            </a:r>
          </a:p>
          <a:p>
            <a:r>
              <a:rPr lang="en-US" dirty="0">
                <a:solidFill>
                  <a:srgbClr val="1C90FF"/>
                </a:solidFill>
              </a:rPr>
              <a:t>Protoplanet interactions </a:t>
            </a:r>
            <a:r>
              <a:rPr lang="en-US" dirty="0"/>
              <a:t>with gas, dust, circumplanetary disk</a:t>
            </a:r>
          </a:p>
          <a:p>
            <a:r>
              <a:rPr lang="en-US" dirty="0">
                <a:solidFill>
                  <a:srgbClr val="1C90FF"/>
                </a:solidFill>
              </a:rPr>
              <a:t>Planet forming disk </a:t>
            </a:r>
            <a:r>
              <a:rPr lang="en-US" dirty="0"/>
              <a:t>characteristics, snowlines impact on planet formation</a:t>
            </a:r>
          </a:p>
          <a:p>
            <a:r>
              <a:rPr lang="en-US" dirty="0">
                <a:solidFill>
                  <a:srgbClr val="1C90FF"/>
                </a:solidFill>
              </a:rPr>
              <a:t>Debris disk</a:t>
            </a:r>
            <a:r>
              <a:rPr lang="en-US" dirty="0"/>
              <a:t> characteristics and interaction with planets</a:t>
            </a:r>
          </a:p>
          <a:p>
            <a:r>
              <a:rPr lang="en-US" dirty="0">
                <a:solidFill>
                  <a:srgbClr val="1C90FF"/>
                </a:solidFill>
              </a:rPr>
              <a:t>Exomoons and exorings </a:t>
            </a:r>
            <a:r>
              <a:rPr lang="en-US" dirty="0"/>
              <a:t>and connection to dynamical processes</a:t>
            </a:r>
          </a:p>
          <a:p>
            <a:r>
              <a:rPr lang="en-US" dirty="0">
                <a:solidFill>
                  <a:srgbClr val="1C90FF"/>
                </a:solidFill>
              </a:rPr>
              <a:t>Habitability</a:t>
            </a:r>
            <a:r>
              <a:rPr lang="en-US" dirty="0"/>
              <a:t> of rocky planets and biosignatures</a:t>
            </a:r>
          </a:p>
          <a:p>
            <a:endParaRPr lang="en-US" dirty="0"/>
          </a:p>
        </p:txBody>
      </p:sp>
      <p:sp>
        <p:nvSpPr>
          <p:cNvPr id="3" name="Title 2">
            <a:extLst>
              <a:ext uri="{FF2B5EF4-FFF2-40B4-BE49-F238E27FC236}">
                <a16:creationId xmlns:a16="http://schemas.microsoft.com/office/drawing/2014/main" id="{CD65F96F-851E-C769-0D70-EFAAB0CBE438}"/>
              </a:ext>
            </a:extLst>
          </p:cNvPr>
          <p:cNvSpPr>
            <a:spLocks noGrp="1"/>
          </p:cNvSpPr>
          <p:nvPr>
            <p:ph type="title"/>
          </p:nvPr>
        </p:nvSpPr>
        <p:spPr/>
        <p:txBody>
          <a:bodyPr>
            <a:noAutofit/>
          </a:bodyPr>
          <a:lstStyle/>
          <a:p>
            <a:r>
              <a:rPr lang="en-US" sz="3600" dirty="0"/>
              <a:t>Direct imaging is tackling some key science questions</a:t>
            </a:r>
          </a:p>
        </p:txBody>
      </p:sp>
      <p:sp>
        <p:nvSpPr>
          <p:cNvPr id="4" name="Rectangle 3">
            <a:extLst>
              <a:ext uri="{FF2B5EF4-FFF2-40B4-BE49-F238E27FC236}">
                <a16:creationId xmlns:a16="http://schemas.microsoft.com/office/drawing/2014/main" id="{E14DDBC0-DB68-ADA3-A60C-9BDD9378A7B9}"/>
              </a:ext>
            </a:extLst>
          </p:cNvPr>
          <p:cNvSpPr/>
          <p:nvPr/>
        </p:nvSpPr>
        <p:spPr>
          <a:xfrm>
            <a:off x="354563" y="3429000"/>
            <a:ext cx="11215396" cy="2253343"/>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F5B5C30-3EC4-B050-46BF-48789A554838}"/>
              </a:ext>
            </a:extLst>
          </p:cNvPr>
          <p:cNvSpPr/>
          <p:nvPr/>
        </p:nvSpPr>
        <p:spPr>
          <a:xfrm>
            <a:off x="354563" y="1160112"/>
            <a:ext cx="11215396" cy="1769700"/>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21F3277B-579D-D8A9-8E62-D9BF2A52087B}"/>
              </a:ext>
            </a:extLst>
          </p:cNvPr>
          <p:cNvSpPr>
            <a:spLocks noGrp="1"/>
          </p:cNvSpPr>
          <p:nvPr>
            <p:ph type="sldNum" sz="quarter" idx="4"/>
          </p:nvPr>
        </p:nvSpPr>
        <p:spPr/>
        <p:txBody>
          <a:bodyPr/>
          <a:lstStyle/>
          <a:p>
            <a:fld id="{ADD2A1D5-2242-2445-A787-A1ADAF4A1717}" type="slidenum">
              <a:rPr lang="en-US" smtClean="0"/>
              <a:t>83</a:t>
            </a:fld>
            <a:endParaRPr lang="en-US"/>
          </a:p>
        </p:txBody>
      </p:sp>
    </p:spTree>
    <p:extLst>
      <p:ext uri="{BB962C8B-B14F-4D97-AF65-F5344CB8AC3E}">
        <p14:creationId xmlns:p14="http://schemas.microsoft.com/office/powerpoint/2010/main" val="972297026"/>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9F10D810-3A3E-A1A9-0D63-7A098658D957}"/>
              </a:ext>
            </a:extLst>
          </p:cNvPr>
          <p:cNvSpPr>
            <a:spLocks noGrp="1"/>
          </p:cNvSpPr>
          <p:nvPr>
            <p:ph type="title"/>
          </p:nvPr>
        </p:nvSpPr>
        <p:spPr>
          <a:xfrm>
            <a:off x="513826" y="132421"/>
            <a:ext cx="11211269" cy="752700"/>
          </a:xfrm>
        </p:spPr>
        <p:txBody>
          <a:bodyPr>
            <a:noAutofit/>
          </a:bodyPr>
          <a:lstStyle/>
          <a:p>
            <a:r>
              <a:rPr lang="en-US" sz="3600" dirty="0"/>
              <a:t>Young forming protoplanets are probed visible AO via </a:t>
            </a:r>
            <a:r>
              <a:rPr lang="en-US" sz="3600" dirty="0" err="1"/>
              <a:t>Halpha</a:t>
            </a:r>
            <a:r>
              <a:rPr lang="en-US" sz="3600" dirty="0"/>
              <a:t> emission</a:t>
            </a:r>
          </a:p>
        </p:txBody>
      </p:sp>
      <p:pic>
        <p:nvPicPr>
          <p:cNvPr id="10" name="Picture 9" descr="A red and yellow image of a spiral&#10;&#10;AI-generated content may be incorrect.">
            <a:extLst>
              <a:ext uri="{FF2B5EF4-FFF2-40B4-BE49-F238E27FC236}">
                <a16:creationId xmlns:a16="http://schemas.microsoft.com/office/drawing/2014/main" id="{36F8414F-DCE2-761F-EDCE-0B128C41E52B}"/>
              </a:ext>
            </a:extLst>
          </p:cNvPr>
          <p:cNvPicPr>
            <a:picLocks noChangeAspect="1"/>
          </p:cNvPicPr>
          <p:nvPr/>
        </p:nvPicPr>
        <p:blipFill>
          <a:blip r:embed="rId2"/>
          <a:stretch>
            <a:fillRect/>
          </a:stretch>
        </p:blipFill>
        <p:spPr>
          <a:xfrm>
            <a:off x="688188" y="2907543"/>
            <a:ext cx="3762872" cy="3639580"/>
          </a:xfrm>
          <a:prstGeom prst="rect">
            <a:avLst/>
          </a:prstGeom>
        </p:spPr>
      </p:pic>
      <p:sp>
        <p:nvSpPr>
          <p:cNvPr id="11" name="TextBox 10">
            <a:extLst>
              <a:ext uri="{FF2B5EF4-FFF2-40B4-BE49-F238E27FC236}">
                <a16:creationId xmlns:a16="http://schemas.microsoft.com/office/drawing/2014/main" id="{A93AA36C-90EB-9257-890A-6012E302824B}"/>
              </a:ext>
            </a:extLst>
          </p:cNvPr>
          <p:cNvSpPr txBox="1"/>
          <p:nvPr/>
        </p:nvSpPr>
        <p:spPr>
          <a:xfrm>
            <a:off x="380278" y="968551"/>
            <a:ext cx="4853090" cy="1938992"/>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PDS 70 b: First detection of planet in forming disk. </a:t>
            </a:r>
          </a:p>
          <a:p>
            <a:pPr algn="ctr"/>
            <a:r>
              <a:rPr lang="en-US" sz="2400" dirty="0">
                <a:latin typeface="Baskerville" panose="02020502070401020303" pitchFamily="18" charset="0"/>
                <a:ea typeface="Baskerville" panose="02020502070401020303" pitchFamily="18" charset="0"/>
              </a:rPr>
              <a:t>Directly imaged in IR on VLT/SPHERE</a:t>
            </a:r>
          </a:p>
          <a:p>
            <a:pPr algn="ctr"/>
            <a:r>
              <a:rPr lang="en-US" sz="2400" dirty="0">
                <a:latin typeface="Baskerville" panose="02020502070401020303" pitchFamily="18" charset="0"/>
                <a:ea typeface="Baskerville" panose="02020502070401020303" pitchFamily="18" charset="0"/>
              </a:rPr>
              <a:t>(Keppler et al. 2018)</a:t>
            </a:r>
          </a:p>
        </p:txBody>
      </p:sp>
      <p:sp>
        <p:nvSpPr>
          <p:cNvPr id="12" name="TextBox 11">
            <a:extLst>
              <a:ext uri="{FF2B5EF4-FFF2-40B4-BE49-F238E27FC236}">
                <a16:creationId xmlns:a16="http://schemas.microsoft.com/office/drawing/2014/main" id="{2757E41C-522B-743F-C322-99A54A5D526E}"/>
              </a:ext>
            </a:extLst>
          </p:cNvPr>
          <p:cNvSpPr txBox="1"/>
          <p:nvPr/>
        </p:nvSpPr>
        <p:spPr>
          <a:xfrm>
            <a:off x="1889595" y="5689394"/>
            <a:ext cx="3051534" cy="400110"/>
          </a:xfrm>
          <a:prstGeom prst="rect">
            <a:avLst/>
          </a:prstGeom>
          <a:noFill/>
        </p:spPr>
        <p:txBody>
          <a:bodyPr wrap="square" rtlCol="0">
            <a:spAutoFit/>
          </a:bodyPr>
          <a:lstStyle/>
          <a:p>
            <a:pPr algn="ctr"/>
            <a:r>
              <a:rPr lang="en-US" sz="2000" dirty="0">
                <a:solidFill>
                  <a:schemeClr val="bg1"/>
                </a:solidFill>
                <a:latin typeface="Baskerville" panose="02020502070401020303" pitchFamily="18" charset="0"/>
                <a:ea typeface="Baskerville" panose="02020502070401020303" pitchFamily="18" charset="0"/>
              </a:rPr>
              <a:t>Müller et al. 2018</a:t>
            </a:r>
          </a:p>
        </p:txBody>
      </p:sp>
      <p:sp>
        <p:nvSpPr>
          <p:cNvPr id="13" name="Slide Number Placeholder 12">
            <a:extLst>
              <a:ext uri="{FF2B5EF4-FFF2-40B4-BE49-F238E27FC236}">
                <a16:creationId xmlns:a16="http://schemas.microsoft.com/office/drawing/2014/main" id="{00EC84EB-5552-6F91-98E4-A603AEA1CE03}"/>
              </a:ext>
            </a:extLst>
          </p:cNvPr>
          <p:cNvSpPr>
            <a:spLocks noGrp="1"/>
          </p:cNvSpPr>
          <p:nvPr>
            <p:ph type="sldNum" sz="quarter" idx="4"/>
          </p:nvPr>
        </p:nvSpPr>
        <p:spPr/>
        <p:txBody>
          <a:bodyPr/>
          <a:lstStyle/>
          <a:p>
            <a:fld id="{ADD2A1D5-2242-2445-A787-A1ADAF4A1717}" type="slidenum">
              <a:rPr lang="en-US" smtClean="0"/>
              <a:t>84</a:t>
            </a:fld>
            <a:endParaRPr lang="en-US"/>
          </a:p>
        </p:txBody>
      </p:sp>
    </p:spTree>
    <p:extLst>
      <p:ext uri="{BB962C8B-B14F-4D97-AF65-F5344CB8AC3E}">
        <p14:creationId xmlns:p14="http://schemas.microsoft.com/office/powerpoint/2010/main" val="3506329705"/>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01B2091-5CE1-C1E6-CA92-B4F4F27EFF77}"/>
            </a:ext>
          </a:extLst>
        </p:cNvPr>
        <p:cNvGrpSpPr/>
        <p:nvPr/>
      </p:nvGrpSpPr>
      <p:grpSpPr>
        <a:xfrm>
          <a:off x="0" y="0"/>
          <a:ext cx="0" cy="0"/>
          <a:chOff x="0" y="0"/>
          <a:chExt cx="0" cy="0"/>
        </a:xfrm>
      </p:grpSpPr>
      <p:sp>
        <p:nvSpPr>
          <p:cNvPr id="4" name="Title 2">
            <a:extLst>
              <a:ext uri="{FF2B5EF4-FFF2-40B4-BE49-F238E27FC236}">
                <a16:creationId xmlns:a16="http://schemas.microsoft.com/office/drawing/2014/main" id="{372530BF-D8CB-5A38-060B-2086E40570F4}"/>
              </a:ext>
            </a:extLst>
          </p:cNvPr>
          <p:cNvSpPr>
            <a:spLocks noGrp="1"/>
          </p:cNvSpPr>
          <p:nvPr>
            <p:ph type="title"/>
          </p:nvPr>
        </p:nvSpPr>
        <p:spPr>
          <a:xfrm>
            <a:off x="513826" y="132421"/>
            <a:ext cx="11211269" cy="752700"/>
          </a:xfrm>
        </p:spPr>
        <p:txBody>
          <a:bodyPr>
            <a:noAutofit/>
          </a:bodyPr>
          <a:lstStyle/>
          <a:p>
            <a:r>
              <a:rPr lang="en-US" sz="3600" dirty="0"/>
              <a:t>Young forming protoplanets are probed visible AO via </a:t>
            </a:r>
            <a:r>
              <a:rPr lang="en-US" sz="3600" dirty="0" err="1"/>
              <a:t>Halpha</a:t>
            </a:r>
            <a:r>
              <a:rPr lang="en-US" sz="3600" dirty="0"/>
              <a:t> emission</a:t>
            </a:r>
          </a:p>
        </p:txBody>
      </p:sp>
      <p:pic>
        <p:nvPicPr>
          <p:cNvPr id="10" name="Picture 9" descr="A red and yellow image of a spiral&#10;&#10;AI-generated content may be incorrect.">
            <a:extLst>
              <a:ext uri="{FF2B5EF4-FFF2-40B4-BE49-F238E27FC236}">
                <a16:creationId xmlns:a16="http://schemas.microsoft.com/office/drawing/2014/main" id="{FB4DEFD9-6A0C-554B-53F0-3897D79C2E08}"/>
              </a:ext>
            </a:extLst>
          </p:cNvPr>
          <p:cNvPicPr>
            <a:picLocks noChangeAspect="1"/>
          </p:cNvPicPr>
          <p:nvPr/>
        </p:nvPicPr>
        <p:blipFill>
          <a:blip r:embed="rId2"/>
          <a:stretch>
            <a:fillRect/>
          </a:stretch>
        </p:blipFill>
        <p:spPr>
          <a:xfrm>
            <a:off x="688188" y="2907543"/>
            <a:ext cx="3762872" cy="3639580"/>
          </a:xfrm>
          <a:prstGeom prst="rect">
            <a:avLst/>
          </a:prstGeom>
        </p:spPr>
      </p:pic>
      <p:sp>
        <p:nvSpPr>
          <p:cNvPr id="11" name="TextBox 10">
            <a:extLst>
              <a:ext uri="{FF2B5EF4-FFF2-40B4-BE49-F238E27FC236}">
                <a16:creationId xmlns:a16="http://schemas.microsoft.com/office/drawing/2014/main" id="{9BB6D09A-47ED-06D5-ACA6-B59CB6EAE358}"/>
              </a:ext>
            </a:extLst>
          </p:cNvPr>
          <p:cNvSpPr txBox="1"/>
          <p:nvPr/>
        </p:nvSpPr>
        <p:spPr>
          <a:xfrm>
            <a:off x="380278" y="968551"/>
            <a:ext cx="4853090" cy="1938992"/>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PDS 70 b: First detection of planet in forming disk. </a:t>
            </a:r>
          </a:p>
          <a:p>
            <a:pPr algn="ctr"/>
            <a:r>
              <a:rPr lang="en-US" sz="2400" dirty="0">
                <a:latin typeface="Baskerville" panose="02020502070401020303" pitchFamily="18" charset="0"/>
                <a:ea typeface="Baskerville" panose="02020502070401020303" pitchFamily="18" charset="0"/>
              </a:rPr>
              <a:t>Directly imaged in IR on VLT/SPHERE</a:t>
            </a:r>
          </a:p>
          <a:p>
            <a:pPr algn="ctr"/>
            <a:r>
              <a:rPr lang="en-US" sz="2400" dirty="0">
                <a:latin typeface="Baskerville" panose="02020502070401020303" pitchFamily="18" charset="0"/>
                <a:ea typeface="Baskerville" panose="02020502070401020303" pitchFamily="18" charset="0"/>
              </a:rPr>
              <a:t>(Keppler et al. 2018)</a:t>
            </a:r>
          </a:p>
        </p:txBody>
      </p:sp>
      <p:sp>
        <p:nvSpPr>
          <p:cNvPr id="12" name="TextBox 11">
            <a:extLst>
              <a:ext uri="{FF2B5EF4-FFF2-40B4-BE49-F238E27FC236}">
                <a16:creationId xmlns:a16="http://schemas.microsoft.com/office/drawing/2014/main" id="{E3D898C6-890E-A546-6195-13FD25A80306}"/>
              </a:ext>
            </a:extLst>
          </p:cNvPr>
          <p:cNvSpPr txBox="1"/>
          <p:nvPr/>
        </p:nvSpPr>
        <p:spPr>
          <a:xfrm>
            <a:off x="1889595" y="5689394"/>
            <a:ext cx="3051534" cy="400110"/>
          </a:xfrm>
          <a:prstGeom prst="rect">
            <a:avLst/>
          </a:prstGeom>
          <a:noFill/>
        </p:spPr>
        <p:txBody>
          <a:bodyPr wrap="square" rtlCol="0">
            <a:spAutoFit/>
          </a:bodyPr>
          <a:lstStyle/>
          <a:p>
            <a:pPr algn="ctr"/>
            <a:r>
              <a:rPr lang="en-US" sz="2000" dirty="0">
                <a:solidFill>
                  <a:schemeClr val="bg1"/>
                </a:solidFill>
                <a:latin typeface="Baskerville" panose="02020502070401020303" pitchFamily="18" charset="0"/>
                <a:ea typeface="Baskerville" panose="02020502070401020303" pitchFamily="18" charset="0"/>
              </a:rPr>
              <a:t>Müller et al. 2018</a:t>
            </a:r>
          </a:p>
        </p:txBody>
      </p:sp>
      <p:pic>
        <p:nvPicPr>
          <p:cNvPr id="3" name="Picture 2" descr="A blue and orange image of a waveform&#10;&#10;AI-generated content may be incorrect.">
            <a:extLst>
              <a:ext uri="{FF2B5EF4-FFF2-40B4-BE49-F238E27FC236}">
                <a16:creationId xmlns:a16="http://schemas.microsoft.com/office/drawing/2014/main" id="{B2B859B6-AA4F-0EDF-8820-ED40D5A5A8A0}"/>
              </a:ext>
            </a:extLst>
          </p:cNvPr>
          <p:cNvPicPr>
            <a:picLocks noChangeAspect="1"/>
          </p:cNvPicPr>
          <p:nvPr/>
        </p:nvPicPr>
        <p:blipFill>
          <a:blip r:embed="rId3"/>
          <a:stretch>
            <a:fillRect/>
          </a:stretch>
        </p:blipFill>
        <p:spPr>
          <a:xfrm>
            <a:off x="5541278" y="2340287"/>
            <a:ext cx="5930785" cy="4206836"/>
          </a:xfrm>
          <a:prstGeom prst="rect">
            <a:avLst/>
          </a:prstGeom>
        </p:spPr>
      </p:pic>
      <p:sp>
        <p:nvSpPr>
          <p:cNvPr id="5" name="TextBox 4">
            <a:extLst>
              <a:ext uri="{FF2B5EF4-FFF2-40B4-BE49-F238E27FC236}">
                <a16:creationId xmlns:a16="http://schemas.microsoft.com/office/drawing/2014/main" id="{2EAF82C0-4B29-9FEF-9E51-974DA9F0C2A5}"/>
              </a:ext>
            </a:extLst>
          </p:cNvPr>
          <p:cNvSpPr txBox="1"/>
          <p:nvPr/>
        </p:nvSpPr>
        <p:spPr>
          <a:xfrm>
            <a:off x="7250871" y="5689394"/>
            <a:ext cx="3051534" cy="400110"/>
          </a:xfrm>
          <a:prstGeom prst="rect">
            <a:avLst/>
          </a:prstGeom>
          <a:noFill/>
        </p:spPr>
        <p:txBody>
          <a:bodyPr wrap="square" rtlCol="0">
            <a:spAutoFit/>
          </a:bodyPr>
          <a:lstStyle/>
          <a:p>
            <a:pPr algn="ctr"/>
            <a:r>
              <a:rPr lang="en-US" sz="2000" dirty="0" err="1">
                <a:solidFill>
                  <a:schemeClr val="bg1"/>
                </a:solidFill>
                <a:latin typeface="Baskerville" panose="02020502070401020303" pitchFamily="18" charset="0"/>
                <a:ea typeface="Baskerville" panose="02020502070401020303" pitchFamily="18" charset="0"/>
              </a:rPr>
              <a:t>Haffert</a:t>
            </a:r>
            <a:r>
              <a:rPr lang="en-US" sz="2000" dirty="0">
                <a:solidFill>
                  <a:schemeClr val="bg1"/>
                </a:solidFill>
                <a:latin typeface="Baskerville" panose="02020502070401020303" pitchFamily="18" charset="0"/>
                <a:ea typeface="Baskerville" panose="02020502070401020303" pitchFamily="18" charset="0"/>
              </a:rPr>
              <a:t> et al. 2019</a:t>
            </a:r>
          </a:p>
        </p:txBody>
      </p:sp>
      <p:sp>
        <p:nvSpPr>
          <p:cNvPr id="6" name="Oval 5">
            <a:extLst>
              <a:ext uri="{FF2B5EF4-FFF2-40B4-BE49-F238E27FC236}">
                <a16:creationId xmlns:a16="http://schemas.microsoft.com/office/drawing/2014/main" id="{0C4E2564-600F-D634-0640-566355C1F036}"/>
              </a:ext>
            </a:extLst>
          </p:cNvPr>
          <p:cNvSpPr/>
          <p:nvPr/>
        </p:nvSpPr>
        <p:spPr>
          <a:xfrm>
            <a:off x="2855167" y="4166792"/>
            <a:ext cx="690465" cy="679743"/>
          </a:xfrm>
          <a:prstGeom prst="ellipse">
            <a:avLst/>
          </a:prstGeom>
          <a:noFill/>
          <a:ln w="57150">
            <a:solidFill>
              <a:srgbClr val="1C90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Freeform 6">
            <a:extLst>
              <a:ext uri="{FF2B5EF4-FFF2-40B4-BE49-F238E27FC236}">
                <a16:creationId xmlns:a16="http://schemas.microsoft.com/office/drawing/2014/main" id="{F34686C3-E4E8-960D-B062-248000AB1205}"/>
              </a:ext>
            </a:extLst>
          </p:cNvPr>
          <p:cNvSpPr/>
          <p:nvPr/>
        </p:nvSpPr>
        <p:spPr>
          <a:xfrm>
            <a:off x="3415004" y="2537327"/>
            <a:ext cx="5122506" cy="1306885"/>
          </a:xfrm>
          <a:custGeom>
            <a:avLst/>
            <a:gdLst>
              <a:gd name="connsiteX0" fmla="*/ 0 w 5122506"/>
              <a:gd name="connsiteY0" fmla="*/ 1306885 h 1306885"/>
              <a:gd name="connsiteX1" fmla="*/ 970384 w 5122506"/>
              <a:gd name="connsiteY1" fmla="*/ 187212 h 1306885"/>
              <a:gd name="connsiteX2" fmla="*/ 3144416 w 5122506"/>
              <a:gd name="connsiteY2" fmla="*/ 93906 h 1306885"/>
              <a:gd name="connsiteX3" fmla="*/ 5122506 w 5122506"/>
              <a:gd name="connsiteY3" fmla="*/ 1138934 h 1306885"/>
            </a:gdLst>
            <a:ahLst/>
            <a:cxnLst>
              <a:cxn ang="0">
                <a:pos x="connsiteX0" y="connsiteY0"/>
              </a:cxn>
              <a:cxn ang="0">
                <a:pos x="connsiteX1" y="connsiteY1"/>
              </a:cxn>
              <a:cxn ang="0">
                <a:pos x="connsiteX2" y="connsiteY2"/>
              </a:cxn>
              <a:cxn ang="0">
                <a:pos x="connsiteX3" y="connsiteY3"/>
              </a:cxn>
            </a:cxnLst>
            <a:rect l="l" t="t" r="r" b="b"/>
            <a:pathLst>
              <a:path w="5122506" h="1306885">
                <a:moveTo>
                  <a:pt x="0" y="1306885"/>
                </a:moveTo>
                <a:cubicBezTo>
                  <a:pt x="223157" y="848130"/>
                  <a:pt x="446315" y="389375"/>
                  <a:pt x="970384" y="187212"/>
                </a:cubicBezTo>
                <a:cubicBezTo>
                  <a:pt x="1494453" y="-14951"/>
                  <a:pt x="2452396" y="-64714"/>
                  <a:pt x="3144416" y="93906"/>
                </a:cubicBezTo>
                <a:cubicBezTo>
                  <a:pt x="3836436" y="252526"/>
                  <a:pt x="4764833" y="991199"/>
                  <a:pt x="5122506" y="1138934"/>
                </a:cubicBezTo>
              </a:path>
            </a:pathLst>
          </a:custGeom>
          <a:noFill/>
          <a:ln w="57150">
            <a:solidFill>
              <a:srgbClr val="1C90FF"/>
            </a:solidFill>
            <a:headEnd type="none" w="med" len="med"/>
            <a:tailEnd type="triangle"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689C7B13-1B1F-E0B5-A44A-3B83D73D27E9}"/>
              </a:ext>
            </a:extLst>
          </p:cNvPr>
          <p:cNvSpPr txBox="1"/>
          <p:nvPr/>
        </p:nvSpPr>
        <p:spPr>
          <a:xfrm>
            <a:off x="5905172" y="1509290"/>
            <a:ext cx="4853090" cy="830997"/>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PDS 70 c: discovered via </a:t>
            </a:r>
            <a:r>
              <a:rPr lang="en-US" sz="2400" dirty="0" err="1">
                <a:latin typeface="Baskerville" panose="02020502070401020303" pitchFamily="18" charset="0"/>
                <a:ea typeface="Baskerville" panose="02020502070401020303" pitchFamily="18" charset="0"/>
              </a:rPr>
              <a:t>Halpha</a:t>
            </a:r>
            <a:r>
              <a:rPr lang="en-US" sz="2400" dirty="0">
                <a:latin typeface="Baskerville" panose="02020502070401020303" pitchFamily="18" charset="0"/>
                <a:ea typeface="Baskerville" panose="02020502070401020303" pitchFamily="18" charset="0"/>
              </a:rPr>
              <a:t> emission</a:t>
            </a:r>
          </a:p>
        </p:txBody>
      </p:sp>
      <p:sp>
        <p:nvSpPr>
          <p:cNvPr id="9" name="Slide Number Placeholder 8">
            <a:extLst>
              <a:ext uri="{FF2B5EF4-FFF2-40B4-BE49-F238E27FC236}">
                <a16:creationId xmlns:a16="http://schemas.microsoft.com/office/drawing/2014/main" id="{F7843A0D-4841-B28C-F4E8-1EF3A1EC5A44}"/>
              </a:ext>
            </a:extLst>
          </p:cNvPr>
          <p:cNvSpPr>
            <a:spLocks noGrp="1"/>
          </p:cNvSpPr>
          <p:nvPr>
            <p:ph type="sldNum" sz="quarter" idx="4"/>
          </p:nvPr>
        </p:nvSpPr>
        <p:spPr/>
        <p:txBody>
          <a:bodyPr/>
          <a:lstStyle/>
          <a:p>
            <a:fld id="{ADD2A1D5-2242-2445-A787-A1ADAF4A1717}" type="slidenum">
              <a:rPr lang="en-US" smtClean="0"/>
              <a:t>85</a:t>
            </a:fld>
            <a:endParaRPr lang="en-US"/>
          </a:p>
        </p:txBody>
      </p:sp>
    </p:spTree>
    <p:extLst>
      <p:ext uri="{BB962C8B-B14F-4D97-AF65-F5344CB8AC3E}">
        <p14:creationId xmlns:p14="http://schemas.microsoft.com/office/powerpoint/2010/main" val="224993299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481D5E9-A16E-FE81-3E89-5060E3C641D7}"/>
            </a:ext>
          </a:extLst>
        </p:cNvPr>
        <p:cNvGrpSpPr/>
        <p:nvPr/>
      </p:nvGrpSpPr>
      <p:grpSpPr>
        <a:xfrm>
          <a:off x="0" y="0"/>
          <a:ext cx="0" cy="0"/>
          <a:chOff x="0" y="0"/>
          <a:chExt cx="0" cy="0"/>
        </a:xfrm>
      </p:grpSpPr>
      <p:pic>
        <p:nvPicPr>
          <p:cNvPr id="7" name="Picture 6" descr="A red and yellow particles&#10;&#10;AI-generated content may be incorrect.">
            <a:extLst>
              <a:ext uri="{FF2B5EF4-FFF2-40B4-BE49-F238E27FC236}">
                <a16:creationId xmlns:a16="http://schemas.microsoft.com/office/drawing/2014/main" id="{04FD6F2C-8221-2E95-2A0E-92F04062AAEE}"/>
              </a:ext>
            </a:extLst>
          </p:cNvPr>
          <p:cNvPicPr>
            <a:picLocks noChangeAspect="1"/>
          </p:cNvPicPr>
          <p:nvPr/>
        </p:nvPicPr>
        <p:blipFill>
          <a:blip r:embed="rId2"/>
          <a:stretch>
            <a:fillRect/>
          </a:stretch>
        </p:blipFill>
        <p:spPr>
          <a:xfrm>
            <a:off x="5082375" y="1133868"/>
            <a:ext cx="6876100" cy="1879919"/>
          </a:xfrm>
          <a:prstGeom prst="rect">
            <a:avLst/>
          </a:prstGeom>
        </p:spPr>
      </p:pic>
      <p:sp>
        <p:nvSpPr>
          <p:cNvPr id="3" name="Title 2">
            <a:extLst>
              <a:ext uri="{FF2B5EF4-FFF2-40B4-BE49-F238E27FC236}">
                <a16:creationId xmlns:a16="http://schemas.microsoft.com/office/drawing/2014/main" id="{66B5FDE0-1810-710E-91D2-2B1998DEBE40}"/>
              </a:ext>
            </a:extLst>
          </p:cNvPr>
          <p:cNvSpPr>
            <a:spLocks noGrp="1"/>
          </p:cNvSpPr>
          <p:nvPr>
            <p:ph type="title"/>
          </p:nvPr>
        </p:nvSpPr>
        <p:spPr/>
        <p:txBody>
          <a:bodyPr>
            <a:noAutofit/>
          </a:bodyPr>
          <a:lstStyle/>
          <a:p>
            <a:r>
              <a:rPr lang="en-US" sz="3600" dirty="0"/>
              <a:t>Young forming protoplanets are probed visible AO via </a:t>
            </a:r>
            <a:r>
              <a:rPr lang="en-US" sz="3600" dirty="0" err="1"/>
              <a:t>Halpha</a:t>
            </a:r>
            <a:r>
              <a:rPr lang="en-US" sz="3600" dirty="0"/>
              <a:t> emission</a:t>
            </a:r>
          </a:p>
        </p:txBody>
      </p:sp>
      <p:sp>
        <p:nvSpPr>
          <p:cNvPr id="10" name="TextBox 9">
            <a:extLst>
              <a:ext uri="{FF2B5EF4-FFF2-40B4-BE49-F238E27FC236}">
                <a16:creationId xmlns:a16="http://schemas.microsoft.com/office/drawing/2014/main" id="{95B23034-26BE-F7FA-55E2-F16B8A0568CC}"/>
              </a:ext>
            </a:extLst>
          </p:cNvPr>
          <p:cNvSpPr txBox="1"/>
          <p:nvPr/>
        </p:nvSpPr>
        <p:spPr>
          <a:xfrm>
            <a:off x="9344315" y="2892489"/>
            <a:ext cx="2380780" cy="830997"/>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PDS-70 </a:t>
            </a:r>
            <a:r>
              <a:rPr lang="en-US" sz="2400" dirty="0" err="1">
                <a:latin typeface="Baskerville" panose="02020502070401020303" pitchFamily="18" charset="0"/>
                <a:ea typeface="Baskerville" panose="02020502070401020303" pitchFamily="18" charset="0"/>
              </a:rPr>
              <a:t>b&amp;c</a:t>
            </a:r>
            <a:r>
              <a:rPr lang="en-US" sz="2400" dirty="0">
                <a:latin typeface="Baskerville" panose="02020502070401020303" pitchFamily="18" charset="0"/>
                <a:ea typeface="Baskerville" panose="02020502070401020303" pitchFamily="18" charset="0"/>
              </a:rPr>
              <a:t>, </a:t>
            </a:r>
          </a:p>
          <a:p>
            <a:pPr algn="ctr"/>
            <a:r>
              <a:rPr lang="en-US" sz="2400" dirty="0">
                <a:latin typeface="Baskerville" panose="02020502070401020303" pitchFamily="18" charset="0"/>
                <a:ea typeface="Baskerville" panose="02020502070401020303" pitchFamily="18" charset="0"/>
              </a:rPr>
              <a:t>Close et al. 2025a</a:t>
            </a:r>
          </a:p>
        </p:txBody>
      </p:sp>
      <p:sp>
        <p:nvSpPr>
          <p:cNvPr id="14" name="Rounded Rectangle 13">
            <a:extLst>
              <a:ext uri="{FF2B5EF4-FFF2-40B4-BE49-F238E27FC236}">
                <a16:creationId xmlns:a16="http://schemas.microsoft.com/office/drawing/2014/main" id="{0A5F3EC5-F2E0-4587-3B53-10BFC2FA7393}"/>
              </a:ext>
            </a:extLst>
          </p:cNvPr>
          <p:cNvSpPr/>
          <p:nvPr/>
        </p:nvSpPr>
        <p:spPr>
          <a:xfrm>
            <a:off x="2326215" y="1301809"/>
            <a:ext cx="2546204" cy="91323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MagAO-X</a:t>
            </a:r>
          </a:p>
        </p:txBody>
      </p:sp>
      <p:sp>
        <p:nvSpPr>
          <p:cNvPr id="2" name="Rounded Rectangle 1">
            <a:extLst>
              <a:ext uri="{FF2B5EF4-FFF2-40B4-BE49-F238E27FC236}">
                <a16:creationId xmlns:a16="http://schemas.microsoft.com/office/drawing/2014/main" id="{F64DF341-26E3-AE97-FDEE-3334F2248DA9}"/>
              </a:ext>
            </a:extLst>
          </p:cNvPr>
          <p:cNvSpPr/>
          <p:nvPr/>
        </p:nvSpPr>
        <p:spPr>
          <a:xfrm>
            <a:off x="5803857" y="3916462"/>
            <a:ext cx="5921238" cy="2274532"/>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First detection of circumplanetary disk in scattered light within a circumstellar disk</a:t>
            </a:r>
          </a:p>
        </p:txBody>
      </p:sp>
      <p:sp>
        <p:nvSpPr>
          <p:cNvPr id="6" name="Slide Number Placeholder 5">
            <a:extLst>
              <a:ext uri="{FF2B5EF4-FFF2-40B4-BE49-F238E27FC236}">
                <a16:creationId xmlns:a16="http://schemas.microsoft.com/office/drawing/2014/main" id="{99C3D033-0B5B-C2CD-3EB6-6FCE674C9FE0}"/>
              </a:ext>
            </a:extLst>
          </p:cNvPr>
          <p:cNvSpPr>
            <a:spLocks noGrp="1"/>
          </p:cNvSpPr>
          <p:nvPr>
            <p:ph type="sldNum" sz="quarter" idx="4"/>
          </p:nvPr>
        </p:nvSpPr>
        <p:spPr/>
        <p:txBody>
          <a:bodyPr/>
          <a:lstStyle/>
          <a:p>
            <a:fld id="{ADD2A1D5-2242-2445-A787-A1ADAF4A1717}" type="slidenum">
              <a:rPr lang="en-US" smtClean="0"/>
              <a:t>86</a:t>
            </a:fld>
            <a:endParaRPr lang="en-US"/>
          </a:p>
        </p:txBody>
      </p:sp>
    </p:spTree>
    <p:extLst>
      <p:ext uri="{BB962C8B-B14F-4D97-AF65-F5344CB8AC3E}">
        <p14:creationId xmlns:p14="http://schemas.microsoft.com/office/powerpoint/2010/main" val="369877143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8E60D86-5894-8FC7-C618-CE22BD07CDF7}"/>
            </a:ext>
          </a:extLst>
        </p:cNvPr>
        <p:cNvGrpSpPr/>
        <p:nvPr/>
      </p:nvGrpSpPr>
      <p:grpSpPr>
        <a:xfrm>
          <a:off x="0" y="0"/>
          <a:ext cx="0" cy="0"/>
          <a:chOff x="0" y="0"/>
          <a:chExt cx="0" cy="0"/>
        </a:xfrm>
      </p:grpSpPr>
      <p:pic>
        <p:nvPicPr>
          <p:cNvPr id="7" name="Picture 6" descr="A red and yellow particles&#10;&#10;AI-generated content may be incorrect.">
            <a:extLst>
              <a:ext uri="{FF2B5EF4-FFF2-40B4-BE49-F238E27FC236}">
                <a16:creationId xmlns:a16="http://schemas.microsoft.com/office/drawing/2014/main" id="{91899335-0690-656D-FE02-2356D6FC2E5A}"/>
              </a:ext>
            </a:extLst>
          </p:cNvPr>
          <p:cNvPicPr>
            <a:picLocks noChangeAspect="1"/>
          </p:cNvPicPr>
          <p:nvPr/>
        </p:nvPicPr>
        <p:blipFill>
          <a:blip r:embed="rId2"/>
          <a:stretch>
            <a:fillRect/>
          </a:stretch>
        </p:blipFill>
        <p:spPr>
          <a:xfrm>
            <a:off x="5082375" y="1133868"/>
            <a:ext cx="6876100" cy="1879919"/>
          </a:xfrm>
          <a:prstGeom prst="rect">
            <a:avLst/>
          </a:prstGeom>
        </p:spPr>
      </p:pic>
      <p:sp>
        <p:nvSpPr>
          <p:cNvPr id="3" name="Title 2">
            <a:extLst>
              <a:ext uri="{FF2B5EF4-FFF2-40B4-BE49-F238E27FC236}">
                <a16:creationId xmlns:a16="http://schemas.microsoft.com/office/drawing/2014/main" id="{2E0E66BF-2EAE-7C52-B091-28149578ABF5}"/>
              </a:ext>
            </a:extLst>
          </p:cNvPr>
          <p:cNvSpPr>
            <a:spLocks noGrp="1"/>
          </p:cNvSpPr>
          <p:nvPr>
            <p:ph type="title"/>
          </p:nvPr>
        </p:nvSpPr>
        <p:spPr/>
        <p:txBody>
          <a:bodyPr>
            <a:noAutofit/>
          </a:bodyPr>
          <a:lstStyle/>
          <a:p>
            <a:r>
              <a:rPr lang="en-US" sz="3600" dirty="0"/>
              <a:t>Young forming protoplanets are probed visible AO via </a:t>
            </a:r>
            <a:r>
              <a:rPr lang="en-US" sz="3600" dirty="0" err="1"/>
              <a:t>Halpha</a:t>
            </a:r>
            <a:r>
              <a:rPr lang="en-US" sz="3600" dirty="0"/>
              <a:t> emission</a:t>
            </a:r>
          </a:p>
        </p:txBody>
      </p:sp>
      <p:sp>
        <p:nvSpPr>
          <p:cNvPr id="10" name="TextBox 9">
            <a:extLst>
              <a:ext uri="{FF2B5EF4-FFF2-40B4-BE49-F238E27FC236}">
                <a16:creationId xmlns:a16="http://schemas.microsoft.com/office/drawing/2014/main" id="{D176F864-1A4C-49C2-A225-FF1C33CC05BA}"/>
              </a:ext>
            </a:extLst>
          </p:cNvPr>
          <p:cNvSpPr txBox="1"/>
          <p:nvPr/>
        </p:nvSpPr>
        <p:spPr>
          <a:xfrm>
            <a:off x="9344315" y="2892489"/>
            <a:ext cx="2380780" cy="830997"/>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PDS-70 </a:t>
            </a:r>
            <a:r>
              <a:rPr lang="en-US" sz="2400" dirty="0" err="1">
                <a:latin typeface="Baskerville" panose="02020502070401020303" pitchFamily="18" charset="0"/>
                <a:ea typeface="Baskerville" panose="02020502070401020303" pitchFamily="18" charset="0"/>
              </a:rPr>
              <a:t>b&amp;c</a:t>
            </a:r>
            <a:r>
              <a:rPr lang="en-US" sz="2400" dirty="0">
                <a:latin typeface="Baskerville" panose="02020502070401020303" pitchFamily="18" charset="0"/>
                <a:ea typeface="Baskerville" panose="02020502070401020303" pitchFamily="18" charset="0"/>
              </a:rPr>
              <a:t>, </a:t>
            </a:r>
          </a:p>
          <a:p>
            <a:pPr algn="ctr"/>
            <a:r>
              <a:rPr lang="en-US" sz="2400" dirty="0">
                <a:latin typeface="Baskerville" panose="02020502070401020303" pitchFamily="18" charset="0"/>
                <a:ea typeface="Baskerville" panose="02020502070401020303" pitchFamily="18" charset="0"/>
              </a:rPr>
              <a:t>Close et al. 2025a</a:t>
            </a:r>
          </a:p>
        </p:txBody>
      </p:sp>
      <p:pic>
        <p:nvPicPr>
          <p:cNvPr id="12" name="Picture 11" descr="A close-up of a computer screen&#10;&#10;AI-generated content may be incorrect.">
            <a:extLst>
              <a:ext uri="{FF2B5EF4-FFF2-40B4-BE49-F238E27FC236}">
                <a16:creationId xmlns:a16="http://schemas.microsoft.com/office/drawing/2014/main" id="{1AEBA406-3A60-FE72-E7B8-CED914877C43}"/>
              </a:ext>
            </a:extLst>
          </p:cNvPr>
          <p:cNvPicPr>
            <a:picLocks noChangeAspect="1"/>
          </p:cNvPicPr>
          <p:nvPr/>
        </p:nvPicPr>
        <p:blipFill>
          <a:blip r:embed="rId3"/>
          <a:stretch>
            <a:fillRect/>
          </a:stretch>
        </p:blipFill>
        <p:spPr>
          <a:xfrm>
            <a:off x="80055" y="2516803"/>
            <a:ext cx="6794500" cy="2235200"/>
          </a:xfrm>
          <a:prstGeom prst="rect">
            <a:avLst/>
          </a:prstGeom>
        </p:spPr>
      </p:pic>
      <p:sp>
        <p:nvSpPr>
          <p:cNvPr id="13" name="TextBox 12">
            <a:extLst>
              <a:ext uri="{FF2B5EF4-FFF2-40B4-BE49-F238E27FC236}">
                <a16:creationId xmlns:a16="http://schemas.microsoft.com/office/drawing/2014/main" id="{2EF61DC2-14B9-73CE-6270-FDA8F8E6CB12}"/>
              </a:ext>
            </a:extLst>
          </p:cNvPr>
          <p:cNvSpPr txBox="1"/>
          <p:nvPr/>
        </p:nvSpPr>
        <p:spPr>
          <a:xfrm>
            <a:off x="2278899" y="4857818"/>
            <a:ext cx="2396811" cy="830997"/>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WISPIT-2 b,</a:t>
            </a:r>
          </a:p>
          <a:p>
            <a:pPr algn="ctr"/>
            <a:r>
              <a:rPr lang="en-US" sz="2400" dirty="0">
                <a:latin typeface="Baskerville" panose="02020502070401020303" pitchFamily="18" charset="0"/>
                <a:ea typeface="Baskerville" panose="02020502070401020303" pitchFamily="18" charset="0"/>
              </a:rPr>
              <a:t>Close et al. 2025b</a:t>
            </a:r>
          </a:p>
        </p:txBody>
      </p:sp>
      <p:sp>
        <p:nvSpPr>
          <p:cNvPr id="14" name="Rounded Rectangle 13">
            <a:extLst>
              <a:ext uri="{FF2B5EF4-FFF2-40B4-BE49-F238E27FC236}">
                <a16:creationId xmlns:a16="http://schemas.microsoft.com/office/drawing/2014/main" id="{480193F2-151A-54B7-C3AD-CDDC1E99FC61}"/>
              </a:ext>
            </a:extLst>
          </p:cNvPr>
          <p:cNvSpPr/>
          <p:nvPr/>
        </p:nvSpPr>
        <p:spPr>
          <a:xfrm>
            <a:off x="2326215" y="1301809"/>
            <a:ext cx="2546204" cy="91323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MagAO-X</a:t>
            </a:r>
          </a:p>
        </p:txBody>
      </p:sp>
      <p:sp>
        <p:nvSpPr>
          <p:cNvPr id="2" name="Rounded Rectangle 1">
            <a:extLst>
              <a:ext uri="{FF2B5EF4-FFF2-40B4-BE49-F238E27FC236}">
                <a16:creationId xmlns:a16="http://schemas.microsoft.com/office/drawing/2014/main" id="{9ABDF31F-E6AA-7BBF-A8DC-0385F1D79781}"/>
              </a:ext>
            </a:extLst>
          </p:cNvPr>
          <p:cNvSpPr/>
          <p:nvPr/>
        </p:nvSpPr>
        <p:spPr>
          <a:xfrm>
            <a:off x="6204857" y="4870580"/>
            <a:ext cx="5520238" cy="1320414"/>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First detection of forming protoplanet within a ring, appears to be carving dust free gap</a:t>
            </a:r>
          </a:p>
        </p:txBody>
      </p:sp>
      <p:sp>
        <p:nvSpPr>
          <p:cNvPr id="6" name="Slide Number Placeholder 5">
            <a:extLst>
              <a:ext uri="{FF2B5EF4-FFF2-40B4-BE49-F238E27FC236}">
                <a16:creationId xmlns:a16="http://schemas.microsoft.com/office/drawing/2014/main" id="{C555E542-870A-0BE4-F82F-7A9A8D79EB0F}"/>
              </a:ext>
            </a:extLst>
          </p:cNvPr>
          <p:cNvSpPr>
            <a:spLocks noGrp="1"/>
          </p:cNvSpPr>
          <p:nvPr>
            <p:ph type="sldNum" sz="quarter" idx="4"/>
          </p:nvPr>
        </p:nvSpPr>
        <p:spPr/>
        <p:txBody>
          <a:bodyPr/>
          <a:lstStyle/>
          <a:p>
            <a:fld id="{ADD2A1D5-2242-2445-A787-A1ADAF4A1717}" type="slidenum">
              <a:rPr lang="en-US" smtClean="0"/>
              <a:t>87</a:t>
            </a:fld>
            <a:endParaRPr lang="en-US"/>
          </a:p>
        </p:txBody>
      </p:sp>
    </p:spTree>
    <p:extLst>
      <p:ext uri="{BB962C8B-B14F-4D97-AF65-F5344CB8AC3E}">
        <p14:creationId xmlns:p14="http://schemas.microsoft.com/office/powerpoint/2010/main" val="137349494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308C7D-E8DF-7208-E71A-19078C090CBD}"/>
            </a:ext>
          </a:extLst>
        </p:cNvPr>
        <p:cNvGrpSpPr/>
        <p:nvPr/>
      </p:nvGrpSpPr>
      <p:grpSpPr>
        <a:xfrm>
          <a:off x="0" y="0"/>
          <a:ext cx="0" cy="0"/>
          <a:chOff x="0" y="0"/>
          <a:chExt cx="0" cy="0"/>
        </a:xfrm>
      </p:grpSpPr>
      <p:pic>
        <p:nvPicPr>
          <p:cNvPr id="7" name="Picture 6" descr="A red and yellow particles&#10;&#10;AI-generated content may be incorrect.">
            <a:extLst>
              <a:ext uri="{FF2B5EF4-FFF2-40B4-BE49-F238E27FC236}">
                <a16:creationId xmlns:a16="http://schemas.microsoft.com/office/drawing/2014/main" id="{5ACF1769-CF1A-C6E6-12F4-7F145FDB8D55}"/>
              </a:ext>
            </a:extLst>
          </p:cNvPr>
          <p:cNvPicPr>
            <a:picLocks noChangeAspect="1"/>
          </p:cNvPicPr>
          <p:nvPr/>
        </p:nvPicPr>
        <p:blipFill>
          <a:blip r:embed="rId2"/>
          <a:stretch>
            <a:fillRect/>
          </a:stretch>
        </p:blipFill>
        <p:spPr>
          <a:xfrm>
            <a:off x="5082375" y="1133868"/>
            <a:ext cx="6876100" cy="1879919"/>
          </a:xfrm>
          <a:prstGeom prst="rect">
            <a:avLst/>
          </a:prstGeom>
        </p:spPr>
      </p:pic>
      <p:sp>
        <p:nvSpPr>
          <p:cNvPr id="3" name="Title 2">
            <a:extLst>
              <a:ext uri="{FF2B5EF4-FFF2-40B4-BE49-F238E27FC236}">
                <a16:creationId xmlns:a16="http://schemas.microsoft.com/office/drawing/2014/main" id="{51D36A03-89C3-1ED1-8A36-94420C1764CE}"/>
              </a:ext>
            </a:extLst>
          </p:cNvPr>
          <p:cNvSpPr>
            <a:spLocks noGrp="1"/>
          </p:cNvSpPr>
          <p:nvPr>
            <p:ph type="title"/>
          </p:nvPr>
        </p:nvSpPr>
        <p:spPr/>
        <p:txBody>
          <a:bodyPr>
            <a:noAutofit/>
          </a:bodyPr>
          <a:lstStyle/>
          <a:p>
            <a:r>
              <a:rPr lang="en-US" sz="3600" dirty="0"/>
              <a:t>Young forming protoplanets are probed visible AO via </a:t>
            </a:r>
            <a:r>
              <a:rPr lang="en-US" sz="3600" dirty="0" err="1"/>
              <a:t>Halpha</a:t>
            </a:r>
            <a:r>
              <a:rPr lang="en-US" sz="3600" dirty="0"/>
              <a:t> emission</a:t>
            </a:r>
          </a:p>
        </p:txBody>
      </p:sp>
      <p:sp>
        <p:nvSpPr>
          <p:cNvPr id="10" name="TextBox 9">
            <a:extLst>
              <a:ext uri="{FF2B5EF4-FFF2-40B4-BE49-F238E27FC236}">
                <a16:creationId xmlns:a16="http://schemas.microsoft.com/office/drawing/2014/main" id="{B2905AF0-D340-FE7B-6773-095C6A8D31D9}"/>
              </a:ext>
            </a:extLst>
          </p:cNvPr>
          <p:cNvSpPr txBox="1"/>
          <p:nvPr/>
        </p:nvSpPr>
        <p:spPr>
          <a:xfrm>
            <a:off x="9344315" y="2892489"/>
            <a:ext cx="2380780" cy="830997"/>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PDS-70 </a:t>
            </a:r>
            <a:r>
              <a:rPr lang="en-US" sz="2400" dirty="0" err="1">
                <a:latin typeface="Baskerville" panose="02020502070401020303" pitchFamily="18" charset="0"/>
                <a:ea typeface="Baskerville" panose="02020502070401020303" pitchFamily="18" charset="0"/>
              </a:rPr>
              <a:t>b&amp;c</a:t>
            </a:r>
            <a:r>
              <a:rPr lang="en-US" sz="2400" dirty="0">
                <a:latin typeface="Baskerville" panose="02020502070401020303" pitchFamily="18" charset="0"/>
                <a:ea typeface="Baskerville" panose="02020502070401020303" pitchFamily="18" charset="0"/>
              </a:rPr>
              <a:t>, </a:t>
            </a:r>
          </a:p>
          <a:p>
            <a:pPr algn="ctr"/>
            <a:r>
              <a:rPr lang="en-US" sz="2400" dirty="0">
                <a:latin typeface="Baskerville" panose="02020502070401020303" pitchFamily="18" charset="0"/>
                <a:ea typeface="Baskerville" panose="02020502070401020303" pitchFamily="18" charset="0"/>
              </a:rPr>
              <a:t>Close et al. 2025a</a:t>
            </a:r>
          </a:p>
        </p:txBody>
      </p:sp>
      <p:pic>
        <p:nvPicPr>
          <p:cNvPr id="12" name="Picture 11" descr="A close-up of a computer screen&#10;&#10;AI-generated content may be incorrect.">
            <a:extLst>
              <a:ext uri="{FF2B5EF4-FFF2-40B4-BE49-F238E27FC236}">
                <a16:creationId xmlns:a16="http://schemas.microsoft.com/office/drawing/2014/main" id="{83EAF42C-4F68-A3E7-BE54-D7D499CD934F}"/>
              </a:ext>
            </a:extLst>
          </p:cNvPr>
          <p:cNvPicPr>
            <a:picLocks noChangeAspect="1"/>
          </p:cNvPicPr>
          <p:nvPr/>
        </p:nvPicPr>
        <p:blipFill>
          <a:blip r:embed="rId3"/>
          <a:stretch>
            <a:fillRect/>
          </a:stretch>
        </p:blipFill>
        <p:spPr>
          <a:xfrm>
            <a:off x="80055" y="2516803"/>
            <a:ext cx="6794500" cy="2235200"/>
          </a:xfrm>
          <a:prstGeom prst="rect">
            <a:avLst/>
          </a:prstGeom>
        </p:spPr>
      </p:pic>
      <p:sp>
        <p:nvSpPr>
          <p:cNvPr id="13" name="TextBox 12">
            <a:extLst>
              <a:ext uri="{FF2B5EF4-FFF2-40B4-BE49-F238E27FC236}">
                <a16:creationId xmlns:a16="http://schemas.microsoft.com/office/drawing/2014/main" id="{D579D12B-F979-8F42-3AB9-52D63A5903EF}"/>
              </a:ext>
            </a:extLst>
          </p:cNvPr>
          <p:cNvSpPr txBox="1"/>
          <p:nvPr/>
        </p:nvSpPr>
        <p:spPr>
          <a:xfrm>
            <a:off x="2278899" y="4857818"/>
            <a:ext cx="2396811" cy="830997"/>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WISPIT-2 b,</a:t>
            </a:r>
          </a:p>
          <a:p>
            <a:pPr algn="ctr"/>
            <a:r>
              <a:rPr lang="en-US" sz="2400" dirty="0">
                <a:latin typeface="Baskerville" panose="02020502070401020303" pitchFamily="18" charset="0"/>
                <a:ea typeface="Baskerville" panose="02020502070401020303" pitchFamily="18" charset="0"/>
              </a:rPr>
              <a:t>Close et al. 2025b</a:t>
            </a:r>
          </a:p>
        </p:txBody>
      </p:sp>
      <p:sp>
        <p:nvSpPr>
          <p:cNvPr id="14" name="Rounded Rectangle 13">
            <a:extLst>
              <a:ext uri="{FF2B5EF4-FFF2-40B4-BE49-F238E27FC236}">
                <a16:creationId xmlns:a16="http://schemas.microsoft.com/office/drawing/2014/main" id="{9E3CEDEB-2C52-EAE0-7C4B-0F80E1F4E413}"/>
              </a:ext>
            </a:extLst>
          </p:cNvPr>
          <p:cNvSpPr/>
          <p:nvPr/>
        </p:nvSpPr>
        <p:spPr>
          <a:xfrm>
            <a:off x="2326215" y="1301809"/>
            <a:ext cx="2546204" cy="913236"/>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3200" dirty="0">
                <a:solidFill>
                  <a:schemeClr val="tx1"/>
                </a:solidFill>
                <a:latin typeface="Baskerville" panose="02020502070401020303" pitchFamily="18" charset="0"/>
                <a:ea typeface="Baskerville" panose="02020502070401020303" pitchFamily="18" charset="0"/>
              </a:rPr>
              <a:t>MagAO-X</a:t>
            </a:r>
          </a:p>
        </p:txBody>
      </p:sp>
      <p:pic>
        <p:nvPicPr>
          <p:cNvPr id="4" name="Picture 3" descr="A close-up of a colorful image&#10;&#10;AI-generated content may be incorrect.">
            <a:extLst>
              <a:ext uri="{FF2B5EF4-FFF2-40B4-BE49-F238E27FC236}">
                <a16:creationId xmlns:a16="http://schemas.microsoft.com/office/drawing/2014/main" id="{8DD51693-A40A-7C11-504F-BDB2CFF05DD9}"/>
              </a:ext>
            </a:extLst>
          </p:cNvPr>
          <p:cNvPicPr>
            <a:picLocks noChangeAspect="1"/>
          </p:cNvPicPr>
          <p:nvPr/>
        </p:nvPicPr>
        <p:blipFill>
          <a:blip r:embed="rId4"/>
          <a:stretch>
            <a:fillRect/>
          </a:stretch>
        </p:blipFill>
        <p:spPr>
          <a:xfrm>
            <a:off x="4066585" y="4359093"/>
            <a:ext cx="8085701" cy="2246028"/>
          </a:xfrm>
          <a:prstGeom prst="rect">
            <a:avLst/>
          </a:prstGeom>
        </p:spPr>
      </p:pic>
      <p:sp>
        <p:nvSpPr>
          <p:cNvPr id="5" name="TextBox 4">
            <a:extLst>
              <a:ext uri="{FF2B5EF4-FFF2-40B4-BE49-F238E27FC236}">
                <a16:creationId xmlns:a16="http://schemas.microsoft.com/office/drawing/2014/main" id="{782CD8DB-89F5-9A70-F63A-B20EE41678FA}"/>
              </a:ext>
            </a:extLst>
          </p:cNvPr>
          <p:cNvSpPr txBox="1"/>
          <p:nvPr/>
        </p:nvSpPr>
        <p:spPr>
          <a:xfrm>
            <a:off x="7202776" y="3428715"/>
            <a:ext cx="1813317" cy="830997"/>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2M J1612 b,</a:t>
            </a:r>
          </a:p>
          <a:p>
            <a:pPr algn="ctr"/>
            <a:r>
              <a:rPr lang="en-US" sz="2400" dirty="0">
                <a:latin typeface="Baskerville" panose="02020502070401020303" pitchFamily="18" charset="0"/>
                <a:ea typeface="Baskerville" panose="02020502070401020303" pitchFamily="18" charset="0"/>
              </a:rPr>
              <a:t>Li et al. 2025</a:t>
            </a:r>
          </a:p>
        </p:txBody>
      </p:sp>
      <p:sp>
        <p:nvSpPr>
          <p:cNvPr id="6" name="Rounded Rectangle 5">
            <a:extLst>
              <a:ext uri="{FF2B5EF4-FFF2-40B4-BE49-F238E27FC236}">
                <a16:creationId xmlns:a16="http://schemas.microsoft.com/office/drawing/2014/main" id="{2B330F42-1F03-0B6F-B820-9BCD520A6933}"/>
              </a:ext>
            </a:extLst>
          </p:cNvPr>
          <p:cNvSpPr/>
          <p:nvPr/>
        </p:nvSpPr>
        <p:spPr>
          <a:xfrm>
            <a:off x="839198" y="4895984"/>
            <a:ext cx="3760794" cy="1238954"/>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Third ever discovery, needs confirmation</a:t>
            </a:r>
          </a:p>
        </p:txBody>
      </p:sp>
      <p:sp>
        <p:nvSpPr>
          <p:cNvPr id="8" name="Slide Number Placeholder 7">
            <a:extLst>
              <a:ext uri="{FF2B5EF4-FFF2-40B4-BE49-F238E27FC236}">
                <a16:creationId xmlns:a16="http://schemas.microsoft.com/office/drawing/2014/main" id="{EDFA96F2-6FA2-79C1-46D1-DC0D09723ED9}"/>
              </a:ext>
            </a:extLst>
          </p:cNvPr>
          <p:cNvSpPr>
            <a:spLocks noGrp="1"/>
          </p:cNvSpPr>
          <p:nvPr>
            <p:ph type="sldNum" sz="quarter" idx="4"/>
          </p:nvPr>
        </p:nvSpPr>
        <p:spPr/>
        <p:txBody>
          <a:bodyPr/>
          <a:lstStyle/>
          <a:p>
            <a:fld id="{ADD2A1D5-2242-2445-A787-A1ADAF4A1717}" type="slidenum">
              <a:rPr lang="en-US" smtClean="0"/>
              <a:t>88</a:t>
            </a:fld>
            <a:endParaRPr lang="en-US"/>
          </a:p>
        </p:txBody>
      </p:sp>
    </p:spTree>
    <p:extLst>
      <p:ext uri="{BB962C8B-B14F-4D97-AF65-F5344CB8AC3E}">
        <p14:creationId xmlns:p14="http://schemas.microsoft.com/office/powerpoint/2010/main" val="134473205"/>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5DF39B-3D68-1FCC-4AEA-7D2ED4384286}"/>
            </a:ext>
          </a:extLst>
        </p:cNvPr>
        <p:cNvGrpSpPr/>
        <p:nvPr/>
      </p:nvGrpSpPr>
      <p:grpSpPr>
        <a:xfrm>
          <a:off x="0" y="0"/>
          <a:ext cx="0" cy="0"/>
          <a:chOff x="0" y="0"/>
          <a:chExt cx="0" cy="0"/>
        </a:xfrm>
      </p:grpSpPr>
      <p:pic>
        <p:nvPicPr>
          <p:cNvPr id="5" name="Content Placeholder 4" descr="A screenshot of a graph&#10;&#10;AI-generated content may be incorrect.">
            <a:extLst>
              <a:ext uri="{FF2B5EF4-FFF2-40B4-BE49-F238E27FC236}">
                <a16:creationId xmlns:a16="http://schemas.microsoft.com/office/drawing/2014/main" id="{1A597C19-9C39-3A54-C917-1AD054B5634C}"/>
              </a:ext>
            </a:extLst>
          </p:cNvPr>
          <p:cNvPicPr>
            <a:picLocks noGrp="1" noChangeAspect="1"/>
          </p:cNvPicPr>
          <p:nvPr>
            <p:ph idx="1"/>
          </p:nvPr>
        </p:nvPicPr>
        <p:blipFill>
          <a:blip r:embed="rId2"/>
          <a:stretch>
            <a:fillRect/>
          </a:stretch>
        </p:blipFill>
        <p:spPr>
          <a:xfrm>
            <a:off x="2116097" y="1007446"/>
            <a:ext cx="7959806" cy="5515221"/>
          </a:xfrm>
        </p:spPr>
      </p:pic>
      <p:sp>
        <p:nvSpPr>
          <p:cNvPr id="3" name="Title 2">
            <a:extLst>
              <a:ext uri="{FF2B5EF4-FFF2-40B4-BE49-F238E27FC236}">
                <a16:creationId xmlns:a16="http://schemas.microsoft.com/office/drawing/2014/main" id="{3F7DAC0A-76B2-9582-27C1-0C59CF9115AB}"/>
              </a:ext>
            </a:extLst>
          </p:cNvPr>
          <p:cNvSpPr>
            <a:spLocks noGrp="1"/>
          </p:cNvSpPr>
          <p:nvPr>
            <p:ph type="title"/>
          </p:nvPr>
        </p:nvSpPr>
        <p:spPr/>
        <p:txBody>
          <a:bodyPr>
            <a:normAutofit fontScale="90000"/>
          </a:bodyPr>
          <a:lstStyle/>
          <a:p>
            <a:r>
              <a:rPr lang="en-US" dirty="0"/>
              <a:t>MagAO-X has traced variable accretion through time</a:t>
            </a:r>
          </a:p>
        </p:txBody>
      </p:sp>
      <p:sp>
        <p:nvSpPr>
          <p:cNvPr id="2" name="Rounded Rectangle 1">
            <a:extLst>
              <a:ext uri="{FF2B5EF4-FFF2-40B4-BE49-F238E27FC236}">
                <a16:creationId xmlns:a16="http://schemas.microsoft.com/office/drawing/2014/main" id="{192492A0-FB8C-4D89-008D-6891EEEB4DD3}"/>
              </a:ext>
            </a:extLst>
          </p:cNvPr>
          <p:cNvSpPr/>
          <p:nvPr/>
        </p:nvSpPr>
        <p:spPr>
          <a:xfrm>
            <a:off x="43596" y="5405165"/>
            <a:ext cx="5035046" cy="1320414"/>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First unambiguous detections of variable </a:t>
            </a:r>
            <a:r>
              <a:rPr lang="en-US" sz="2800" dirty="0" err="1">
                <a:latin typeface="Baskerville" panose="02020502070401020303" pitchFamily="18" charset="0"/>
                <a:ea typeface="Baskerville" panose="02020502070401020303" pitchFamily="18" charset="0"/>
              </a:rPr>
              <a:t>Halpha</a:t>
            </a:r>
            <a:r>
              <a:rPr lang="en-US" sz="2800" dirty="0">
                <a:latin typeface="Baskerville" panose="02020502070401020303" pitchFamily="18" charset="0"/>
                <a:ea typeface="Baskerville" panose="02020502070401020303" pitchFamily="18" charset="0"/>
              </a:rPr>
              <a:t> line flux</a:t>
            </a:r>
          </a:p>
        </p:txBody>
      </p:sp>
      <p:sp>
        <p:nvSpPr>
          <p:cNvPr id="4" name="TextBox 3">
            <a:extLst>
              <a:ext uri="{FF2B5EF4-FFF2-40B4-BE49-F238E27FC236}">
                <a16:creationId xmlns:a16="http://schemas.microsoft.com/office/drawing/2014/main" id="{02AC0323-D5A0-CCA8-6B63-1A3754ADE774}"/>
              </a:ext>
            </a:extLst>
          </p:cNvPr>
          <p:cNvSpPr txBox="1"/>
          <p:nvPr/>
        </p:nvSpPr>
        <p:spPr>
          <a:xfrm>
            <a:off x="164309" y="1110342"/>
            <a:ext cx="2396810"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Close et al. 2025b</a:t>
            </a:r>
          </a:p>
        </p:txBody>
      </p:sp>
      <p:sp>
        <p:nvSpPr>
          <p:cNvPr id="6" name="Slide Number Placeholder 5">
            <a:extLst>
              <a:ext uri="{FF2B5EF4-FFF2-40B4-BE49-F238E27FC236}">
                <a16:creationId xmlns:a16="http://schemas.microsoft.com/office/drawing/2014/main" id="{6226EE8C-7351-1C57-1341-3F66758E1EB3}"/>
              </a:ext>
            </a:extLst>
          </p:cNvPr>
          <p:cNvSpPr>
            <a:spLocks noGrp="1"/>
          </p:cNvSpPr>
          <p:nvPr>
            <p:ph type="sldNum" sz="quarter" idx="4"/>
          </p:nvPr>
        </p:nvSpPr>
        <p:spPr/>
        <p:txBody>
          <a:bodyPr/>
          <a:lstStyle/>
          <a:p>
            <a:fld id="{ADD2A1D5-2242-2445-A787-A1ADAF4A1717}" type="slidenum">
              <a:rPr lang="en-US" smtClean="0"/>
              <a:t>89</a:t>
            </a:fld>
            <a:endParaRPr lang="en-US"/>
          </a:p>
        </p:txBody>
      </p:sp>
    </p:spTree>
    <p:extLst>
      <p:ext uri="{BB962C8B-B14F-4D97-AF65-F5344CB8AC3E}">
        <p14:creationId xmlns:p14="http://schemas.microsoft.com/office/powerpoint/2010/main" val="256662271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2B2A8AE-288F-F344-D47F-2BB5D2027F53}"/>
              </a:ext>
            </a:extLst>
          </p:cNvPr>
          <p:cNvSpPr>
            <a:spLocks noGrp="1"/>
          </p:cNvSpPr>
          <p:nvPr>
            <p:ph idx="1"/>
          </p:nvPr>
        </p:nvSpPr>
        <p:spPr/>
        <p:txBody>
          <a:bodyPr/>
          <a:lstStyle/>
          <a:p>
            <a:pPr marL="0" indent="0" algn="ctr">
              <a:buNone/>
            </a:pPr>
            <a:r>
              <a:rPr lang="en-US" dirty="0"/>
              <a:t>“HCI is a catchall term that encompasses the instrumental hardware, image processing techniques, and observing strategies that are employed to enable astronomers to image </a:t>
            </a:r>
            <a:r>
              <a:rPr lang="en-US" dirty="0">
                <a:solidFill>
                  <a:srgbClr val="1C90FF"/>
                </a:solidFill>
              </a:rPr>
              <a:t>very faint sources </a:t>
            </a:r>
            <a:r>
              <a:rPr lang="en-US" dirty="0"/>
              <a:t>in the </a:t>
            </a:r>
            <a:r>
              <a:rPr lang="en-US" dirty="0">
                <a:solidFill>
                  <a:srgbClr val="1C90FF"/>
                </a:solidFill>
              </a:rPr>
              <a:t>vicinity</a:t>
            </a:r>
            <a:r>
              <a:rPr lang="en-US" dirty="0"/>
              <a:t> of bright stars.”</a:t>
            </a:r>
          </a:p>
          <a:p>
            <a:pPr marL="0" indent="0" algn="ctr">
              <a:buNone/>
            </a:pPr>
            <a:r>
              <a:rPr lang="en-US" dirty="0"/>
              <a:t>Follette 2023</a:t>
            </a:r>
          </a:p>
        </p:txBody>
      </p:sp>
      <p:sp>
        <p:nvSpPr>
          <p:cNvPr id="3" name="Title 2">
            <a:extLst>
              <a:ext uri="{FF2B5EF4-FFF2-40B4-BE49-F238E27FC236}">
                <a16:creationId xmlns:a16="http://schemas.microsoft.com/office/drawing/2014/main" id="{C51BEDE4-9D69-78CD-44B5-AFFE65FD0225}"/>
              </a:ext>
            </a:extLst>
          </p:cNvPr>
          <p:cNvSpPr>
            <a:spLocks noGrp="1"/>
          </p:cNvSpPr>
          <p:nvPr>
            <p:ph type="title"/>
          </p:nvPr>
        </p:nvSpPr>
        <p:spPr/>
        <p:txBody>
          <a:bodyPr/>
          <a:lstStyle/>
          <a:p>
            <a:r>
              <a:rPr lang="en-US" dirty="0"/>
              <a:t>High Contrast Imaging</a:t>
            </a:r>
          </a:p>
        </p:txBody>
      </p:sp>
      <p:sp>
        <p:nvSpPr>
          <p:cNvPr id="4" name="Slide Number Placeholder 3">
            <a:extLst>
              <a:ext uri="{FF2B5EF4-FFF2-40B4-BE49-F238E27FC236}">
                <a16:creationId xmlns:a16="http://schemas.microsoft.com/office/drawing/2014/main" id="{6E71ABBA-106E-8ADE-06DE-175DC985C0C6}"/>
              </a:ext>
            </a:extLst>
          </p:cNvPr>
          <p:cNvSpPr>
            <a:spLocks noGrp="1"/>
          </p:cNvSpPr>
          <p:nvPr>
            <p:ph type="sldNum" sz="quarter" idx="4"/>
          </p:nvPr>
        </p:nvSpPr>
        <p:spPr/>
        <p:txBody>
          <a:bodyPr/>
          <a:lstStyle/>
          <a:p>
            <a:fld id="{ADD2A1D5-2242-2445-A787-A1ADAF4A1717}" type="slidenum">
              <a:rPr lang="en-US" smtClean="0"/>
              <a:t>9</a:t>
            </a:fld>
            <a:endParaRPr lang="en-US"/>
          </a:p>
        </p:txBody>
      </p:sp>
    </p:spTree>
    <p:extLst>
      <p:ext uri="{BB962C8B-B14F-4D97-AF65-F5344CB8AC3E}">
        <p14:creationId xmlns:p14="http://schemas.microsoft.com/office/powerpoint/2010/main" val="9381772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4B7316-68C8-BB26-509F-C828BD4F1931}"/>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9FDABFC-B8A5-1CBF-05F6-EAE5AE4DE440}"/>
              </a:ext>
            </a:extLst>
          </p:cNvPr>
          <p:cNvSpPr>
            <a:spLocks noGrp="1"/>
          </p:cNvSpPr>
          <p:nvPr>
            <p:ph idx="1"/>
          </p:nvPr>
        </p:nvSpPr>
        <p:spPr/>
        <p:txBody>
          <a:bodyPr/>
          <a:lstStyle/>
          <a:p>
            <a:r>
              <a:rPr lang="en-US" dirty="0"/>
              <a:t>Properties of </a:t>
            </a:r>
            <a:r>
              <a:rPr lang="en-US" dirty="0">
                <a:solidFill>
                  <a:srgbClr val="1C90FF"/>
                </a:solidFill>
              </a:rPr>
              <a:t>nearby planetary systems </a:t>
            </a:r>
            <a:r>
              <a:rPr lang="en-US" dirty="0"/>
              <a:t>and how these properties inform formation and dynamical history</a:t>
            </a:r>
          </a:p>
          <a:p>
            <a:r>
              <a:rPr lang="en-US" dirty="0"/>
              <a:t>Chemical composition of temperate Neptunes and Giant Planets and implication for </a:t>
            </a:r>
            <a:r>
              <a:rPr lang="en-US" dirty="0">
                <a:solidFill>
                  <a:srgbClr val="1C90FF"/>
                </a:solidFill>
              </a:rPr>
              <a:t>atmospheric processes</a:t>
            </a:r>
          </a:p>
          <a:p>
            <a:r>
              <a:rPr lang="en-US" dirty="0">
                <a:solidFill>
                  <a:srgbClr val="1C90FF"/>
                </a:solidFill>
              </a:rPr>
              <a:t>Protoplanet interactions </a:t>
            </a:r>
            <a:r>
              <a:rPr lang="en-US" dirty="0"/>
              <a:t>with gas, dust, circumplanetary disk</a:t>
            </a:r>
          </a:p>
          <a:p>
            <a:r>
              <a:rPr lang="en-US" dirty="0">
                <a:solidFill>
                  <a:srgbClr val="1C90FF"/>
                </a:solidFill>
              </a:rPr>
              <a:t>Planet forming disk </a:t>
            </a:r>
            <a:r>
              <a:rPr lang="en-US" dirty="0"/>
              <a:t>characteristics, snowlines impact on planet formation</a:t>
            </a:r>
          </a:p>
          <a:p>
            <a:r>
              <a:rPr lang="en-US" dirty="0">
                <a:solidFill>
                  <a:srgbClr val="1C90FF"/>
                </a:solidFill>
              </a:rPr>
              <a:t>Debris disk</a:t>
            </a:r>
            <a:r>
              <a:rPr lang="en-US" dirty="0"/>
              <a:t> characteristics and interaction with planets</a:t>
            </a:r>
          </a:p>
          <a:p>
            <a:r>
              <a:rPr lang="en-US" dirty="0">
                <a:solidFill>
                  <a:srgbClr val="1C90FF"/>
                </a:solidFill>
              </a:rPr>
              <a:t>Exomoons and exorings </a:t>
            </a:r>
            <a:r>
              <a:rPr lang="en-US" dirty="0"/>
              <a:t>and connection to dynamical processes</a:t>
            </a:r>
          </a:p>
          <a:p>
            <a:r>
              <a:rPr lang="en-US" dirty="0">
                <a:solidFill>
                  <a:srgbClr val="1C90FF"/>
                </a:solidFill>
              </a:rPr>
              <a:t>Habitability</a:t>
            </a:r>
            <a:r>
              <a:rPr lang="en-US" dirty="0"/>
              <a:t> of rocky planets and biosignatures</a:t>
            </a:r>
          </a:p>
          <a:p>
            <a:endParaRPr lang="en-US" dirty="0"/>
          </a:p>
        </p:txBody>
      </p:sp>
      <p:sp>
        <p:nvSpPr>
          <p:cNvPr id="3" name="Title 2">
            <a:extLst>
              <a:ext uri="{FF2B5EF4-FFF2-40B4-BE49-F238E27FC236}">
                <a16:creationId xmlns:a16="http://schemas.microsoft.com/office/drawing/2014/main" id="{9A0A8A1C-6F4E-1109-426F-DFD84899ACF8}"/>
              </a:ext>
            </a:extLst>
          </p:cNvPr>
          <p:cNvSpPr>
            <a:spLocks noGrp="1"/>
          </p:cNvSpPr>
          <p:nvPr>
            <p:ph type="title"/>
          </p:nvPr>
        </p:nvSpPr>
        <p:spPr/>
        <p:txBody>
          <a:bodyPr>
            <a:noAutofit/>
          </a:bodyPr>
          <a:lstStyle/>
          <a:p>
            <a:r>
              <a:rPr lang="en-US" sz="3600" dirty="0"/>
              <a:t>Direct imaging is tackling some key science questions</a:t>
            </a:r>
          </a:p>
        </p:txBody>
      </p:sp>
      <p:sp>
        <p:nvSpPr>
          <p:cNvPr id="4" name="Rectangle 3">
            <a:extLst>
              <a:ext uri="{FF2B5EF4-FFF2-40B4-BE49-F238E27FC236}">
                <a16:creationId xmlns:a16="http://schemas.microsoft.com/office/drawing/2014/main" id="{A7B84BE5-4E4C-9348-FD6E-459CDFF54287}"/>
              </a:ext>
            </a:extLst>
          </p:cNvPr>
          <p:cNvSpPr/>
          <p:nvPr/>
        </p:nvSpPr>
        <p:spPr>
          <a:xfrm>
            <a:off x="354563" y="4413380"/>
            <a:ext cx="11215396" cy="1268963"/>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F133ACF8-EA08-9E18-5734-F12AFB1E93E4}"/>
              </a:ext>
            </a:extLst>
          </p:cNvPr>
          <p:cNvSpPr/>
          <p:nvPr/>
        </p:nvSpPr>
        <p:spPr>
          <a:xfrm>
            <a:off x="354563" y="1160111"/>
            <a:ext cx="11215396" cy="2758745"/>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69612B21-0691-FCD7-BBBA-751C329E205E}"/>
              </a:ext>
            </a:extLst>
          </p:cNvPr>
          <p:cNvSpPr>
            <a:spLocks noGrp="1"/>
          </p:cNvSpPr>
          <p:nvPr>
            <p:ph type="sldNum" sz="quarter" idx="4"/>
          </p:nvPr>
        </p:nvSpPr>
        <p:spPr/>
        <p:txBody>
          <a:bodyPr/>
          <a:lstStyle/>
          <a:p>
            <a:fld id="{ADD2A1D5-2242-2445-A787-A1ADAF4A1717}" type="slidenum">
              <a:rPr lang="en-US" smtClean="0"/>
              <a:t>90</a:t>
            </a:fld>
            <a:endParaRPr lang="en-US"/>
          </a:p>
        </p:txBody>
      </p:sp>
    </p:spTree>
    <p:extLst>
      <p:ext uri="{BB962C8B-B14F-4D97-AF65-F5344CB8AC3E}">
        <p14:creationId xmlns:p14="http://schemas.microsoft.com/office/powerpoint/2010/main" val="794017444"/>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16B7B83-89D7-A9DF-87ED-F4941A1025AA}"/>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287A978-BE5B-1991-521A-84C80E15372F}"/>
              </a:ext>
            </a:extLst>
          </p:cNvPr>
          <p:cNvSpPr>
            <a:spLocks noGrp="1"/>
          </p:cNvSpPr>
          <p:nvPr>
            <p:ph idx="1"/>
          </p:nvPr>
        </p:nvSpPr>
        <p:spPr/>
        <p:txBody>
          <a:bodyPr/>
          <a:lstStyle/>
          <a:p>
            <a:r>
              <a:rPr lang="en-US" dirty="0"/>
              <a:t>Properties of </a:t>
            </a:r>
            <a:r>
              <a:rPr lang="en-US" dirty="0">
                <a:solidFill>
                  <a:srgbClr val="1C90FF"/>
                </a:solidFill>
              </a:rPr>
              <a:t>nearby planetary systems </a:t>
            </a:r>
            <a:r>
              <a:rPr lang="en-US" dirty="0"/>
              <a:t>and how these properties inform formation and dynamical history</a:t>
            </a:r>
          </a:p>
          <a:p>
            <a:r>
              <a:rPr lang="en-US" dirty="0"/>
              <a:t>Chemical composition of temperate Neptunes and Giant Planets and implication for </a:t>
            </a:r>
            <a:r>
              <a:rPr lang="en-US" dirty="0">
                <a:solidFill>
                  <a:srgbClr val="1C90FF"/>
                </a:solidFill>
              </a:rPr>
              <a:t>atmospheric processes</a:t>
            </a:r>
          </a:p>
          <a:p>
            <a:r>
              <a:rPr lang="en-US" dirty="0">
                <a:solidFill>
                  <a:srgbClr val="1C90FF"/>
                </a:solidFill>
              </a:rPr>
              <a:t>Protoplanet interactions </a:t>
            </a:r>
            <a:r>
              <a:rPr lang="en-US" dirty="0"/>
              <a:t>with gas, dust, circumplanetary disk</a:t>
            </a:r>
          </a:p>
          <a:p>
            <a:r>
              <a:rPr lang="en-US" dirty="0">
                <a:solidFill>
                  <a:srgbClr val="1C90FF"/>
                </a:solidFill>
              </a:rPr>
              <a:t>Planet forming disk </a:t>
            </a:r>
            <a:r>
              <a:rPr lang="en-US" dirty="0"/>
              <a:t>characteristics, snowlines impact on planet formation</a:t>
            </a:r>
          </a:p>
          <a:p>
            <a:r>
              <a:rPr lang="en-US" dirty="0">
                <a:solidFill>
                  <a:srgbClr val="1C90FF"/>
                </a:solidFill>
              </a:rPr>
              <a:t>Debris disk</a:t>
            </a:r>
            <a:r>
              <a:rPr lang="en-US" dirty="0"/>
              <a:t> characteristics and interaction with planets</a:t>
            </a:r>
          </a:p>
          <a:p>
            <a:r>
              <a:rPr lang="en-US" dirty="0">
                <a:solidFill>
                  <a:srgbClr val="1C90FF"/>
                </a:solidFill>
              </a:rPr>
              <a:t>Exomoons and exorings </a:t>
            </a:r>
            <a:r>
              <a:rPr lang="en-US" dirty="0"/>
              <a:t>and connection to dynamical processes</a:t>
            </a:r>
          </a:p>
          <a:p>
            <a:r>
              <a:rPr lang="en-US" dirty="0">
                <a:solidFill>
                  <a:srgbClr val="1C90FF"/>
                </a:solidFill>
              </a:rPr>
              <a:t>Habitability</a:t>
            </a:r>
            <a:r>
              <a:rPr lang="en-US" dirty="0"/>
              <a:t> of rocky planets and biosignatures</a:t>
            </a:r>
          </a:p>
          <a:p>
            <a:endParaRPr lang="en-US" dirty="0"/>
          </a:p>
        </p:txBody>
      </p:sp>
      <p:sp>
        <p:nvSpPr>
          <p:cNvPr id="3" name="Title 2">
            <a:extLst>
              <a:ext uri="{FF2B5EF4-FFF2-40B4-BE49-F238E27FC236}">
                <a16:creationId xmlns:a16="http://schemas.microsoft.com/office/drawing/2014/main" id="{B4592AEA-FEF4-B42B-BF0C-9A92DF26F104}"/>
              </a:ext>
            </a:extLst>
          </p:cNvPr>
          <p:cNvSpPr>
            <a:spLocks noGrp="1"/>
          </p:cNvSpPr>
          <p:nvPr>
            <p:ph type="title"/>
          </p:nvPr>
        </p:nvSpPr>
        <p:spPr/>
        <p:txBody>
          <a:bodyPr>
            <a:noAutofit/>
          </a:bodyPr>
          <a:lstStyle/>
          <a:p>
            <a:r>
              <a:rPr lang="en-US" sz="3600" dirty="0"/>
              <a:t>Direct imaging is tackling some key science questions</a:t>
            </a:r>
          </a:p>
        </p:txBody>
      </p:sp>
      <p:sp>
        <p:nvSpPr>
          <p:cNvPr id="4" name="Rectangle 3">
            <a:extLst>
              <a:ext uri="{FF2B5EF4-FFF2-40B4-BE49-F238E27FC236}">
                <a16:creationId xmlns:a16="http://schemas.microsoft.com/office/drawing/2014/main" id="{F335C872-C27C-16AA-739A-20C26AFA30E5}"/>
              </a:ext>
            </a:extLst>
          </p:cNvPr>
          <p:cNvSpPr/>
          <p:nvPr/>
        </p:nvSpPr>
        <p:spPr>
          <a:xfrm>
            <a:off x="354563" y="4413380"/>
            <a:ext cx="11215396" cy="1268963"/>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E97A0710-D495-8AB1-5328-9B1F98BA18C6}"/>
              </a:ext>
            </a:extLst>
          </p:cNvPr>
          <p:cNvSpPr/>
          <p:nvPr/>
        </p:nvSpPr>
        <p:spPr>
          <a:xfrm>
            <a:off x="354563" y="1160111"/>
            <a:ext cx="11215396" cy="2758745"/>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 Same Side Corner Rectangle 5">
            <a:extLst>
              <a:ext uri="{FF2B5EF4-FFF2-40B4-BE49-F238E27FC236}">
                <a16:creationId xmlns:a16="http://schemas.microsoft.com/office/drawing/2014/main" id="{C85851E2-52D3-F682-7456-482725E4CCA1}"/>
              </a:ext>
            </a:extLst>
          </p:cNvPr>
          <p:cNvSpPr/>
          <p:nvPr/>
        </p:nvSpPr>
        <p:spPr>
          <a:xfrm>
            <a:off x="3110753" y="2017059"/>
            <a:ext cx="5970494" cy="2823882"/>
          </a:xfrm>
          <a:prstGeom prst="round2SameRect">
            <a:avLst/>
          </a:prstGeom>
          <a:solidFill>
            <a:srgbClr val="0C9FD5"/>
          </a:solidFill>
          <a:ln>
            <a:solidFill>
              <a:srgbClr val="0C9FD5"/>
            </a:solidFill>
          </a:ln>
          <a:effectLst>
            <a:outerShdw blurRad="50800" dist="167226"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4000" dirty="0">
                <a:latin typeface="Baskerville" panose="02020502070401020303" pitchFamily="18" charset="0"/>
                <a:ea typeface="Baskerville" panose="02020502070401020303" pitchFamily="18" charset="0"/>
              </a:rPr>
              <a:t>Science of looking at a very faint thing very close to a very bright thing</a:t>
            </a:r>
          </a:p>
        </p:txBody>
      </p:sp>
      <p:sp>
        <p:nvSpPr>
          <p:cNvPr id="7" name="Slide Number Placeholder 6">
            <a:extLst>
              <a:ext uri="{FF2B5EF4-FFF2-40B4-BE49-F238E27FC236}">
                <a16:creationId xmlns:a16="http://schemas.microsoft.com/office/drawing/2014/main" id="{7CE3FDFD-C929-7EE8-F603-789551AB12F8}"/>
              </a:ext>
            </a:extLst>
          </p:cNvPr>
          <p:cNvSpPr>
            <a:spLocks noGrp="1"/>
          </p:cNvSpPr>
          <p:nvPr>
            <p:ph type="sldNum" sz="quarter" idx="4"/>
          </p:nvPr>
        </p:nvSpPr>
        <p:spPr/>
        <p:txBody>
          <a:bodyPr/>
          <a:lstStyle/>
          <a:p>
            <a:fld id="{ADD2A1D5-2242-2445-A787-A1ADAF4A1717}" type="slidenum">
              <a:rPr lang="en-US" smtClean="0"/>
              <a:t>91</a:t>
            </a:fld>
            <a:endParaRPr lang="en-US"/>
          </a:p>
        </p:txBody>
      </p:sp>
    </p:spTree>
    <p:extLst>
      <p:ext uri="{BB962C8B-B14F-4D97-AF65-F5344CB8AC3E}">
        <p14:creationId xmlns:p14="http://schemas.microsoft.com/office/powerpoint/2010/main" val="2767265809"/>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close-up of a solar flare&#10;&#10;AI-generated content may be incorrect.">
            <a:extLst>
              <a:ext uri="{FF2B5EF4-FFF2-40B4-BE49-F238E27FC236}">
                <a16:creationId xmlns:a16="http://schemas.microsoft.com/office/drawing/2014/main" id="{35F42E24-4480-0271-6B48-F3C5D5BD26BF}"/>
              </a:ext>
            </a:extLst>
          </p:cNvPr>
          <p:cNvPicPr>
            <a:picLocks noGrp="1" noChangeAspect="1"/>
          </p:cNvPicPr>
          <p:nvPr>
            <p:ph idx="1"/>
          </p:nvPr>
        </p:nvPicPr>
        <p:blipFill>
          <a:blip r:embed="rId2"/>
          <a:stretch>
            <a:fillRect/>
          </a:stretch>
        </p:blipFill>
        <p:spPr>
          <a:xfrm>
            <a:off x="425891" y="3018510"/>
            <a:ext cx="11387137" cy="3364092"/>
          </a:xfrm>
        </p:spPr>
      </p:pic>
      <p:sp>
        <p:nvSpPr>
          <p:cNvPr id="3" name="Title 2">
            <a:extLst>
              <a:ext uri="{FF2B5EF4-FFF2-40B4-BE49-F238E27FC236}">
                <a16:creationId xmlns:a16="http://schemas.microsoft.com/office/drawing/2014/main" id="{F518B340-9B8B-E1C2-335B-FE7A3D5A2B00}"/>
              </a:ext>
            </a:extLst>
          </p:cNvPr>
          <p:cNvSpPr>
            <a:spLocks noGrp="1"/>
          </p:cNvSpPr>
          <p:nvPr>
            <p:ph type="title"/>
          </p:nvPr>
        </p:nvSpPr>
        <p:spPr/>
        <p:txBody>
          <a:bodyPr>
            <a:normAutofit fontScale="90000"/>
          </a:bodyPr>
          <a:lstStyle/>
          <a:p>
            <a:r>
              <a:rPr lang="en-US" dirty="0"/>
              <a:t>Debris disk thermal imaging constrains composition</a:t>
            </a:r>
          </a:p>
        </p:txBody>
      </p:sp>
      <p:sp>
        <p:nvSpPr>
          <p:cNvPr id="6" name="TextBox 5">
            <a:extLst>
              <a:ext uri="{FF2B5EF4-FFF2-40B4-BE49-F238E27FC236}">
                <a16:creationId xmlns:a16="http://schemas.microsoft.com/office/drawing/2014/main" id="{DE347AA4-6D53-4CB9-99C1-FE2E9DA3A2CD}"/>
              </a:ext>
            </a:extLst>
          </p:cNvPr>
          <p:cNvSpPr txBox="1"/>
          <p:nvPr/>
        </p:nvSpPr>
        <p:spPr>
          <a:xfrm>
            <a:off x="741615" y="1351651"/>
            <a:ext cx="3839715" cy="1200329"/>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HD 141569</a:t>
            </a:r>
          </a:p>
          <a:p>
            <a:pPr algn="ctr"/>
            <a:r>
              <a:rPr lang="en-US" sz="2400" dirty="0">
                <a:latin typeface="Baskerville" panose="02020502070401020303" pitchFamily="18" charset="0"/>
                <a:ea typeface="Baskerville" panose="02020502070401020303" pitchFamily="18" charset="0"/>
              </a:rPr>
              <a:t>MagAO/CLIO instrument</a:t>
            </a:r>
          </a:p>
          <a:p>
            <a:pPr algn="ctr"/>
            <a:r>
              <a:rPr lang="en-US" sz="2400" dirty="0">
                <a:latin typeface="Baskerville" panose="02020502070401020303" pitchFamily="18" charset="0"/>
                <a:ea typeface="Baskerville" panose="02020502070401020303" pitchFamily="18" charset="0"/>
              </a:rPr>
              <a:t>Kueny et al. 2024</a:t>
            </a:r>
          </a:p>
        </p:txBody>
      </p:sp>
      <p:sp>
        <p:nvSpPr>
          <p:cNvPr id="7" name="Rounded Rectangle 6">
            <a:extLst>
              <a:ext uri="{FF2B5EF4-FFF2-40B4-BE49-F238E27FC236}">
                <a16:creationId xmlns:a16="http://schemas.microsoft.com/office/drawing/2014/main" id="{0C027D9E-F196-0C58-7F8F-FBC99A891D5E}"/>
              </a:ext>
            </a:extLst>
          </p:cNvPr>
          <p:cNvSpPr/>
          <p:nvPr/>
        </p:nvSpPr>
        <p:spPr>
          <a:xfrm>
            <a:off x="5533053" y="1231566"/>
            <a:ext cx="5917332" cy="1539626"/>
          </a:xfrm>
          <a:prstGeom prst="roundRect">
            <a:avLst/>
          </a:prstGeom>
          <a:solidFill>
            <a:srgbClr val="0C9FD5"/>
          </a:solidFill>
          <a:ln>
            <a:solidFill>
              <a:srgbClr val="0C9FD5"/>
            </a:solidFill>
          </a:ln>
          <a:effectLst>
            <a:outerShdw blurRad="50800" dist="38100" dir="2700000" algn="tl" rotWithShape="0">
              <a:prstClr val="black">
                <a:alpha val="40000"/>
              </a:prstClr>
            </a:outerShdw>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latin typeface="Baskerville" panose="02020502070401020303" pitchFamily="18" charset="0"/>
                <a:ea typeface="Baskerville" panose="02020502070401020303" pitchFamily="18" charset="0"/>
              </a:rPr>
              <a:t>Morphology in different bands points to PAHs and icy grains being vertically mixed into upper layers</a:t>
            </a:r>
          </a:p>
        </p:txBody>
      </p:sp>
      <p:sp>
        <p:nvSpPr>
          <p:cNvPr id="8" name="Slide Number Placeholder 7">
            <a:extLst>
              <a:ext uri="{FF2B5EF4-FFF2-40B4-BE49-F238E27FC236}">
                <a16:creationId xmlns:a16="http://schemas.microsoft.com/office/drawing/2014/main" id="{812B125E-80C2-EBCA-7F6A-3EB5BC0C159E}"/>
              </a:ext>
            </a:extLst>
          </p:cNvPr>
          <p:cNvSpPr>
            <a:spLocks noGrp="1"/>
          </p:cNvSpPr>
          <p:nvPr>
            <p:ph type="sldNum" sz="quarter" idx="4"/>
          </p:nvPr>
        </p:nvSpPr>
        <p:spPr/>
        <p:txBody>
          <a:bodyPr/>
          <a:lstStyle/>
          <a:p>
            <a:fld id="{ADD2A1D5-2242-2445-A787-A1ADAF4A1717}" type="slidenum">
              <a:rPr lang="en-US" smtClean="0"/>
              <a:t>92</a:t>
            </a:fld>
            <a:endParaRPr lang="en-US"/>
          </a:p>
        </p:txBody>
      </p:sp>
    </p:spTree>
    <p:extLst>
      <p:ext uri="{BB962C8B-B14F-4D97-AF65-F5344CB8AC3E}">
        <p14:creationId xmlns:p14="http://schemas.microsoft.com/office/powerpoint/2010/main" val="35246962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71998C7-D1A7-8384-52AC-E85E21D78EC8}"/>
              </a:ext>
            </a:extLst>
          </p:cNvPr>
          <p:cNvSpPr>
            <a:spLocks noGrp="1"/>
          </p:cNvSpPr>
          <p:nvPr>
            <p:ph type="title"/>
          </p:nvPr>
        </p:nvSpPr>
        <p:spPr/>
        <p:txBody>
          <a:bodyPr>
            <a:normAutofit fontScale="90000"/>
          </a:bodyPr>
          <a:lstStyle/>
          <a:p>
            <a:r>
              <a:rPr lang="en-US" dirty="0"/>
              <a:t>MagAO-X is producing highest angular resolution images of debris disks</a:t>
            </a:r>
          </a:p>
        </p:txBody>
      </p:sp>
      <p:sp>
        <p:nvSpPr>
          <p:cNvPr id="5" name="TextBox 4">
            <a:extLst>
              <a:ext uri="{FF2B5EF4-FFF2-40B4-BE49-F238E27FC236}">
                <a16:creationId xmlns:a16="http://schemas.microsoft.com/office/drawing/2014/main" id="{9291EB2B-D64B-E92A-4E49-8323D723C1AC}"/>
              </a:ext>
            </a:extLst>
          </p:cNvPr>
          <p:cNvSpPr txBox="1"/>
          <p:nvPr/>
        </p:nvSpPr>
        <p:spPr>
          <a:xfrm>
            <a:off x="513826" y="1259635"/>
            <a:ext cx="3167910" cy="2308324"/>
          </a:xfrm>
          <a:prstGeom prst="rect">
            <a:avLst/>
          </a:prstGeom>
          <a:noFill/>
        </p:spPr>
        <p:txBody>
          <a:bodyPr wrap="square" rtlCol="0">
            <a:spAutoFit/>
          </a:bodyPr>
          <a:lstStyle/>
          <a:p>
            <a:pPr algn="ctr"/>
            <a:r>
              <a:rPr lang="en-US" sz="2400" dirty="0">
                <a:latin typeface="Baskerville" panose="02020502070401020303" pitchFamily="18" charset="0"/>
                <a:ea typeface="Baskerville" panose="02020502070401020303" pitchFamily="18" charset="0"/>
              </a:rPr>
              <a:t>HR 4796</a:t>
            </a:r>
          </a:p>
          <a:p>
            <a:pPr algn="ctr"/>
            <a:endParaRPr lang="en-US" sz="2400" dirty="0">
              <a:latin typeface="Baskerville" panose="02020502070401020303" pitchFamily="18" charset="0"/>
              <a:ea typeface="Baskerville" panose="02020502070401020303" pitchFamily="18" charset="0"/>
            </a:endParaRPr>
          </a:p>
          <a:p>
            <a:pPr algn="ctr"/>
            <a:r>
              <a:rPr lang="en-US" sz="2400" dirty="0">
                <a:latin typeface="Baskerville" panose="02020502070401020303" pitchFamily="18" charset="0"/>
                <a:ea typeface="Baskerville" panose="02020502070401020303" pitchFamily="18" charset="0"/>
              </a:rPr>
              <a:t>Visible scattered light</a:t>
            </a:r>
          </a:p>
          <a:p>
            <a:pPr algn="ctr"/>
            <a:endParaRPr lang="en-US" sz="2400" dirty="0">
              <a:latin typeface="Baskerville" panose="02020502070401020303" pitchFamily="18" charset="0"/>
              <a:ea typeface="Baskerville" panose="02020502070401020303" pitchFamily="18" charset="0"/>
            </a:endParaRPr>
          </a:p>
          <a:p>
            <a:pPr algn="ctr"/>
            <a:r>
              <a:rPr lang="en-US" sz="2400" dirty="0">
                <a:latin typeface="Baskerville" panose="02020502070401020303" pitchFamily="18" charset="0"/>
                <a:ea typeface="Baskerville" panose="02020502070401020303" pitchFamily="18" charset="0"/>
              </a:rPr>
              <a:t>Constrains phase function -&gt; composition</a:t>
            </a:r>
          </a:p>
        </p:txBody>
      </p:sp>
      <p:pic>
        <p:nvPicPr>
          <p:cNvPr id="7" name="Picture 6" descr="A close-up of a solar system&#10;&#10;AI-generated content may be incorrect.">
            <a:extLst>
              <a:ext uri="{FF2B5EF4-FFF2-40B4-BE49-F238E27FC236}">
                <a16:creationId xmlns:a16="http://schemas.microsoft.com/office/drawing/2014/main" id="{5167B23F-01EE-E61E-7909-978CF06BEC3B}"/>
              </a:ext>
            </a:extLst>
          </p:cNvPr>
          <p:cNvPicPr>
            <a:picLocks noChangeAspect="1"/>
          </p:cNvPicPr>
          <p:nvPr/>
        </p:nvPicPr>
        <p:blipFill>
          <a:blip r:embed="rId2"/>
          <a:stretch>
            <a:fillRect/>
          </a:stretch>
        </p:blipFill>
        <p:spPr>
          <a:xfrm>
            <a:off x="4083516" y="1153237"/>
            <a:ext cx="7106846" cy="5439646"/>
          </a:xfrm>
          <a:prstGeom prst="rect">
            <a:avLst/>
          </a:prstGeom>
        </p:spPr>
      </p:pic>
      <p:sp>
        <p:nvSpPr>
          <p:cNvPr id="8" name="Slide Number Placeholder 7">
            <a:extLst>
              <a:ext uri="{FF2B5EF4-FFF2-40B4-BE49-F238E27FC236}">
                <a16:creationId xmlns:a16="http://schemas.microsoft.com/office/drawing/2014/main" id="{1DB4921C-CA74-F248-193C-D0D81C7C0FFE}"/>
              </a:ext>
            </a:extLst>
          </p:cNvPr>
          <p:cNvSpPr>
            <a:spLocks noGrp="1"/>
          </p:cNvSpPr>
          <p:nvPr>
            <p:ph type="sldNum" sz="quarter" idx="4"/>
          </p:nvPr>
        </p:nvSpPr>
        <p:spPr/>
        <p:txBody>
          <a:bodyPr/>
          <a:lstStyle/>
          <a:p>
            <a:fld id="{ADD2A1D5-2242-2445-A787-A1ADAF4A1717}" type="slidenum">
              <a:rPr lang="en-US" smtClean="0"/>
              <a:t>93</a:t>
            </a:fld>
            <a:endParaRPr lang="en-US"/>
          </a:p>
        </p:txBody>
      </p:sp>
    </p:spTree>
    <p:extLst>
      <p:ext uri="{BB962C8B-B14F-4D97-AF65-F5344CB8AC3E}">
        <p14:creationId xmlns:p14="http://schemas.microsoft.com/office/powerpoint/2010/main" val="391744000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D764EC9-5303-5667-CEEE-13B9FEF70246}"/>
              </a:ext>
            </a:extLst>
          </p:cNvPr>
          <p:cNvSpPr>
            <a:spLocks noGrp="1"/>
          </p:cNvSpPr>
          <p:nvPr>
            <p:ph type="title"/>
          </p:nvPr>
        </p:nvSpPr>
        <p:spPr/>
        <p:txBody>
          <a:bodyPr>
            <a:noAutofit/>
          </a:bodyPr>
          <a:lstStyle/>
          <a:p>
            <a:r>
              <a:rPr lang="en-US" sz="3200" dirty="0"/>
              <a:t>MagAO-X is visible AO -&gt; find new WD+ early type MS binaries</a:t>
            </a:r>
          </a:p>
        </p:txBody>
      </p:sp>
      <p:pic>
        <p:nvPicPr>
          <p:cNvPr id="4" name="Picture 3" descr="A close-up of a colorful square&#10;&#10;AI-generated content may be incorrect.">
            <a:extLst>
              <a:ext uri="{FF2B5EF4-FFF2-40B4-BE49-F238E27FC236}">
                <a16:creationId xmlns:a16="http://schemas.microsoft.com/office/drawing/2014/main" id="{762316C1-CC16-7248-BB72-A8FF31E2BA01}"/>
              </a:ext>
            </a:extLst>
          </p:cNvPr>
          <p:cNvPicPr>
            <a:picLocks noChangeAspect="1"/>
          </p:cNvPicPr>
          <p:nvPr/>
        </p:nvPicPr>
        <p:blipFill>
          <a:blip r:embed="rId2"/>
          <a:stretch>
            <a:fillRect/>
          </a:stretch>
        </p:blipFill>
        <p:spPr>
          <a:xfrm>
            <a:off x="3290016" y="1066692"/>
            <a:ext cx="5658887" cy="5658887"/>
          </a:xfrm>
          <a:prstGeom prst="rect">
            <a:avLst/>
          </a:prstGeom>
        </p:spPr>
      </p:pic>
      <p:sp>
        <p:nvSpPr>
          <p:cNvPr id="5" name="TextBox 4">
            <a:extLst>
              <a:ext uri="{FF2B5EF4-FFF2-40B4-BE49-F238E27FC236}">
                <a16:creationId xmlns:a16="http://schemas.microsoft.com/office/drawing/2014/main" id="{523B9BDD-CBA9-CC8A-6EF6-99B1A776F338}"/>
              </a:ext>
            </a:extLst>
          </p:cNvPr>
          <p:cNvSpPr txBox="1"/>
          <p:nvPr/>
        </p:nvSpPr>
        <p:spPr>
          <a:xfrm>
            <a:off x="609713" y="1070583"/>
            <a:ext cx="2505109" cy="461665"/>
          </a:xfrm>
          <a:prstGeom prst="rect">
            <a:avLst/>
          </a:prstGeom>
          <a:noFill/>
        </p:spPr>
        <p:txBody>
          <a:bodyPr wrap="none" rtlCol="0">
            <a:spAutoFit/>
          </a:bodyPr>
          <a:lstStyle/>
          <a:p>
            <a:pPr algn="ctr"/>
            <a:r>
              <a:rPr lang="en-US" sz="2400" dirty="0">
                <a:latin typeface="Baskerville" panose="02020502070401020303" pitchFamily="18" charset="0"/>
                <a:ea typeface="Baskerville" panose="02020502070401020303" pitchFamily="18" charset="0"/>
              </a:rPr>
              <a:t>Pearce et al. 2025a</a:t>
            </a:r>
          </a:p>
        </p:txBody>
      </p:sp>
      <p:sp>
        <p:nvSpPr>
          <p:cNvPr id="6" name="Slide Number Placeholder 5">
            <a:extLst>
              <a:ext uri="{FF2B5EF4-FFF2-40B4-BE49-F238E27FC236}">
                <a16:creationId xmlns:a16="http://schemas.microsoft.com/office/drawing/2014/main" id="{885EC041-2CFB-F844-5554-1C4FD9441BDB}"/>
              </a:ext>
            </a:extLst>
          </p:cNvPr>
          <p:cNvSpPr>
            <a:spLocks noGrp="1"/>
          </p:cNvSpPr>
          <p:nvPr>
            <p:ph type="sldNum" sz="quarter" idx="4"/>
          </p:nvPr>
        </p:nvSpPr>
        <p:spPr/>
        <p:txBody>
          <a:bodyPr/>
          <a:lstStyle/>
          <a:p>
            <a:fld id="{ADD2A1D5-2242-2445-A787-A1ADAF4A1717}" type="slidenum">
              <a:rPr lang="en-US" smtClean="0"/>
              <a:t>94</a:t>
            </a:fld>
            <a:endParaRPr lang="en-US"/>
          </a:p>
        </p:txBody>
      </p:sp>
    </p:spTree>
    <p:extLst>
      <p:ext uri="{BB962C8B-B14F-4D97-AF65-F5344CB8AC3E}">
        <p14:creationId xmlns:p14="http://schemas.microsoft.com/office/powerpoint/2010/main" val="2893314784"/>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EF9D50-42CB-1F11-6DB8-5770786A2262}"/>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EFEEAF8F-C6F8-1067-B22B-85CA49BC10E8}"/>
              </a:ext>
            </a:extLst>
          </p:cNvPr>
          <p:cNvSpPr>
            <a:spLocks noGrp="1"/>
          </p:cNvSpPr>
          <p:nvPr>
            <p:ph idx="1"/>
          </p:nvPr>
        </p:nvSpPr>
        <p:spPr/>
        <p:txBody>
          <a:bodyPr/>
          <a:lstStyle/>
          <a:p>
            <a:r>
              <a:rPr lang="en-US" dirty="0"/>
              <a:t>Properties of </a:t>
            </a:r>
            <a:r>
              <a:rPr lang="en-US" dirty="0">
                <a:solidFill>
                  <a:srgbClr val="1C90FF"/>
                </a:solidFill>
              </a:rPr>
              <a:t>nearby planetary systems </a:t>
            </a:r>
            <a:r>
              <a:rPr lang="en-US" dirty="0"/>
              <a:t>and how these properties inform formation and dynamical history</a:t>
            </a:r>
          </a:p>
          <a:p>
            <a:r>
              <a:rPr lang="en-US" dirty="0"/>
              <a:t>Chemical composition of temperate Neptunes and Giant Planets and implication for </a:t>
            </a:r>
            <a:r>
              <a:rPr lang="en-US" dirty="0">
                <a:solidFill>
                  <a:srgbClr val="1C90FF"/>
                </a:solidFill>
              </a:rPr>
              <a:t>atmospheric processes</a:t>
            </a:r>
          </a:p>
          <a:p>
            <a:r>
              <a:rPr lang="en-US" dirty="0">
                <a:solidFill>
                  <a:srgbClr val="1C90FF"/>
                </a:solidFill>
              </a:rPr>
              <a:t>Protoplanet interactions </a:t>
            </a:r>
            <a:r>
              <a:rPr lang="en-US" dirty="0"/>
              <a:t>with gas, dust, circumplanetary disk</a:t>
            </a:r>
          </a:p>
          <a:p>
            <a:r>
              <a:rPr lang="en-US" dirty="0">
                <a:solidFill>
                  <a:srgbClr val="1C90FF"/>
                </a:solidFill>
              </a:rPr>
              <a:t>Planet forming disk </a:t>
            </a:r>
            <a:r>
              <a:rPr lang="en-US" dirty="0"/>
              <a:t>characteristics, snowlines impact on planet formation</a:t>
            </a:r>
          </a:p>
          <a:p>
            <a:r>
              <a:rPr lang="en-US" dirty="0">
                <a:solidFill>
                  <a:srgbClr val="1C90FF"/>
                </a:solidFill>
              </a:rPr>
              <a:t>Debris disk</a:t>
            </a:r>
            <a:r>
              <a:rPr lang="en-US" dirty="0"/>
              <a:t> characteristics and interaction with planets</a:t>
            </a:r>
          </a:p>
          <a:p>
            <a:r>
              <a:rPr lang="en-US" dirty="0">
                <a:solidFill>
                  <a:srgbClr val="1C90FF"/>
                </a:solidFill>
              </a:rPr>
              <a:t>Exomoons and exorings </a:t>
            </a:r>
            <a:r>
              <a:rPr lang="en-US" dirty="0"/>
              <a:t>and connection to dynamical processes</a:t>
            </a:r>
          </a:p>
          <a:p>
            <a:r>
              <a:rPr lang="en-US" dirty="0">
                <a:solidFill>
                  <a:srgbClr val="1C90FF"/>
                </a:solidFill>
              </a:rPr>
              <a:t>Habitability</a:t>
            </a:r>
            <a:r>
              <a:rPr lang="en-US" dirty="0"/>
              <a:t> of rocky planets and biosignatures</a:t>
            </a:r>
          </a:p>
          <a:p>
            <a:endParaRPr lang="en-US" dirty="0"/>
          </a:p>
        </p:txBody>
      </p:sp>
      <p:sp>
        <p:nvSpPr>
          <p:cNvPr id="3" name="Title 2">
            <a:extLst>
              <a:ext uri="{FF2B5EF4-FFF2-40B4-BE49-F238E27FC236}">
                <a16:creationId xmlns:a16="http://schemas.microsoft.com/office/drawing/2014/main" id="{6DAEED1B-3297-8FA6-BCF2-23CA6685FEB6}"/>
              </a:ext>
            </a:extLst>
          </p:cNvPr>
          <p:cNvSpPr>
            <a:spLocks noGrp="1"/>
          </p:cNvSpPr>
          <p:nvPr>
            <p:ph type="title"/>
          </p:nvPr>
        </p:nvSpPr>
        <p:spPr/>
        <p:txBody>
          <a:bodyPr>
            <a:noAutofit/>
          </a:bodyPr>
          <a:lstStyle/>
          <a:p>
            <a:r>
              <a:rPr lang="en-US" sz="3600" dirty="0"/>
              <a:t>Direct imaging is tackling some key science questions</a:t>
            </a:r>
          </a:p>
        </p:txBody>
      </p:sp>
      <p:sp>
        <p:nvSpPr>
          <p:cNvPr id="4" name="Rectangle 3">
            <a:extLst>
              <a:ext uri="{FF2B5EF4-FFF2-40B4-BE49-F238E27FC236}">
                <a16:creationId xmlns:a16="http://schemas.microsoft.com/office/drawing/2014/main" id="{2C879D60-D765-D4BE-9F33-5EB0597725E3}"/>
              </a:ext>
            </a:extLst>
          </p:cNvPr>
          <p:cNvSpPr/>
          <p:nvPr/>
        </p:nvSpPr>
        <p:spPr>
          <a:xfrm>
            <a:off x="354563" y="5439747"/>
            <a:ext cx="11215396" cy="242596"/>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4A68B7A-58E6-419E-A472-2CE770B8036B}"/>
              </a:ext>
            </a:extLst>
          </p:cNvPr>
          <p:cNvSpPr/>
          <p:nvPr/>
        </p:nvSpPr>
        <p:spPr>
          <a:xfrm>
            <a:off x="354563" y="1160111"/>
            <a:ext cx="11215396" cy="3253269"/>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5">
            <a:extLst>
              <a:ext uri="{FF2B5EF4-FFF2-40B4-BE49-F238E27FC236}">
                <a16:creationId xmlns:a16="http://schemas.microsoft.com/office/drawing/2014/main" id="{99B4DC10-6321-819A-8A11-77332E2C24D7}"/>
              </a:ext>
            </a:extLst>
          </p:cNvPr>
          <p:cNvSpPr>
            <a:spLocks noGrp="1"/>
          </p:cNvSpPr>
          <p:nvPr>
            <p:ph type="sldNum" sz="quarter" idx="4"/>
          </p:nvPr>
        </p:nvSpPr>
        <p:spPr/>
        <p:txBody>
          <a:bodyPr/>
          <a:lstStyle/>
          <a:p>
            <a:fld id="{ADD2A1D5-2242-2445-A787-A1ADAF4A1717}" type="slidenum">
              <a:rPr lang="en-US" smtClean="0"/>
              <a:t>95</a:t>
            </a:fld>
            <a:endParaRPr lang="en-US"/>
          </a:p>
        </p:txBody>
      </p:sp>
    </p:spTree>
    <p:extLst>
      <p:ext uri="{BB962C8B-B14F-4D97-AF65-F5344CB8AC3E}">
        <p14:creationId xmlns:p14="http://schemas.microsoft.com/office/powerpoint/2010/main" val="1985210689"/>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4137A16-73C8-EF9B-C99C-9D52556F6719}"/>
            </a:ext>
          </a:extLst>
        </p:cNvPr>
        <p:cNvGrpSpPr/>
        <p:nvPr/>
      </p:nvGrpSpPr>
      <p:grpSpPr>
        <a:xfrm>
          <a:off x="0" y="0"/>
          <a:ext cx="0" cy="0"/>
          <a:chOff x="0" y="0"/>
          <a:chExt cx="0" cy="0"/>
        </a:xfrm>
      </p:grpSpPr>
      <p:sp>
        <p:nvSpPr>
          <p:cNvPr id="2" name="Content Placeholder 1">
            <a:extLst>
              <a:ext uri="{FF2B5EF4-FFF2-40B4-BE49-F238E27FC236}">
                <a16:creationId xmlns:a16="http://schemas.microsoft.com/office/drawing/2014/main" id="{4DE9AC8E-ACBB-969B-1A65-7590DA42E1EE}"/>
              </a:ext>
            </a:extLst>
          </p:cNvPr>
          <p:cNvSpPr>
            <a:spLocks noGrp="1"/>
          </p:cNvSpPr>
          <p:nvPr>
            <p:ph idx="1"/>
          </p:nvPr>
        </p:nvSpPr>
        <p:spPr/>
        <p:txBody>
          <a:bodyPr/>
          <a:lstStyle/>
          <a:p>
            <a:r>
              <a:rPr lang="en-US" dirty="0"/>
              <a:t>Properties of </a:t>
            </a:r>
            <a:r>
              <a:rPr lang="en-US" dirty="0">
                <a:solidFill>
                  <a:srgbClr val="1C90FF"/>
                </a:solidFill>
              </a:rPr>
              <a:t>nearby planetary systems </a:t>
            </a:r>
            <a:r>
              <a:rPr lang="en-US" dirty="0"/>
              <a:t>and how these properties inform formation and dynamical history</a:t>
            </a:r>
          </a:p>
          <a:p>
            <a:r>
              <a:rPr lang="en-US" dirty="0"/>
              <a:t>Chemical composition of temperate Neptunes and Giant Planets and implication for </a:t>
            </a:r>
            <a:r>
              <a:rPr lang="en-US" dirty="0">
                <a:solidFill>
                  <a:srgbClr val="1C90FF"/>
                </a:solidFill>
              </a:rPr>
              <a:t>atmospheric processes</a:t>
            </a:r>
          </a:p>
          <a:p>
            <a:r>
              <a:rPr lang="en-US" dirty="0">
                <a:solidFill>
                  <a:srgbClr val="1C90FF"/>
                </a:solidFill>
              </a:rPr>
              <a:t>Protoplanet interactions </a:t>
            </a:r>
            <a:r>
              <a:rPr lang="en-US" dirty="0"/>
              <a:t>with gas, dust, circumplanetary disk</a:t>
            </a:r>
          </a:p>
          <a:p>
            <a:r>
              <a:rPr lang="en-US" dirty="0">
                <a:solidFill>
                  <a:srgbClr val="1C90FF"/>
                </a:solidFill>
              </a:rPr>
              <a:t>Planet forming disk </a:t>
            </a:r>
            <a:r>
              <a:rPr lang="en-US" dirty="0"/>
              <a:t>characteristics, snowlines impact on planet formation</a:t>
            </a:r>
          </a:p>
          <a:p>
            <a:r>
              <a:rPr lang="en-US" dirty="0">
                <a:solidFill>
                  <a:srgbClr val="1C90FF"/>
                </a:solidFill>
              </a:rPr>
              <a:t>Debris disk</a:t>
            </a:r>
            <a:r>
              <a:rPr lang="en-US" dirty="0"/>
              <a:t> characteristics and interaction with planets</a:t>
            </a:r>
          </a:p>
          <a:p>
            <a:r>
              <a:rPr lang="en-US" dirty="0">
                <a:solidFill>
                  <a:srgbClr val="1C90FF"/>
                </a:solidFill>
              </a:rPr>
              <a:t>Exomoons and exorings </a:t>
            </a:r>
            <a:r>
              <a:rPr lang="en-US" dirty="0"/>
              <a:t>and connection to dynamical processes</a:t>
            </a:r>
          </a:p>
          <a:p>
            <a:r>
              <a:rPr lang="en-US" dirty="0">
                <a:solidFill>
                  <a:srgbClr val="1C90FF"/>
                </a:solidFill>
              </a:rPr>
              <a:t>Habitability</a:t>
            </a:r>
            <a:r>
              <a:rPr lang="en-US" dirty="0"/>
              <a:t> of rocky planets and biosignatures</a:t>
            </a:r>
          </a:p>
          <a:p>
            <a:endParaRPr lang="en-US" dirty="0"/>
          </a:p>
        </p:txBody>
      </p:sp>
      <p:sp>
        <p:nvSpPr>
          <p:cNvPr id="3" name="Title 2">
            <a:extLst>
              <a:ext uri="{FF2B5EF4-FFF2-40B4-BE49-F238E27FC236}">
                <a16:creationId xmlns:a16="http://schemas.microsoft.com/office/drawing/2014/main" id="{A52FB58C-E68B-11FF-6C52-CE70D16ED4A8}"/>
              </a:ext>
            </a:extLst>
          </p:cNvPr>
          <p:cNvSpPr>
            <a:spLocks noGrp="1"/>
          </p:cNvSpPr>
          <p:nvPr>
            <p:ph type="title"/>
          </p:nvPr>
        </p:nvSpPr>
        <p:spPr/>
        <p:txBody>
          <a:bodyPr>
            <a:noAutofit/>
          </a:bodyPr>
          <a:lstStyle/>
          <a:p>
            <a:r>
              <a:rPr lang="en-US" sz="3600" dirty="0"/>
              <a:t>Direct imaging is tackling some key science questions</a:t>
            </a:r>
          </a:p>
        </p:txBody>
      </p:sp>
      <p:sp>
        <p:nvSpPr>
          <p:cNvPr id="4" name="Rectangle 3">
            <a:extLst>
              <a:ext uri="{FF2B5EF4-FFF2-40B4-BE49-F238E27FC236}">
                <a16:creationId xmlns:a16="http://schemas.microsoft.com/office/drawing/2014/main" id="{5A5A8A61-D1C2-42A9-DE36-6A131FEAFF25}"/>
              </a:ext>
            </a:extLst>
          </p:cNvPr>
          <p:cNvSpPr/>
          <p:nvPr/>
        </p:nvSpPr>
        <p:spPr>
          <a:xfrm>
            <a:off x="354563" y="5439747"/>
            <a:ext cx="11215396" cy="242596"/>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B6B6FB55-C702-71F5-5BDB-EFD8F9C70CE6}"/>
              </a:ext>
            </a:extLst>
          </p:cNvPr>
          <p:cNvSpPr/>
          <p:nvPr/>
        </p:nvSpPr>
        <p:spPr>
          <a:xfrm>
            <a:off x="354563" y="1160111"/>
            <a:ext cx="11215396" cy="3253269"/>
          </a:xfrm>
          <a:prstGeom prst="rect">
            <a:avLst/>
          </a:prstGeom>
          <a:solidFill>
            <a:srgbClr val="FFFFFF">
              <a:alpha val="8431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ounded Rectangle 5">
            <a:extLst>
              <a:ext uri="{FF2B5EF4-FFF2-40B4-BE49-F238E27FC236}">
                <a16:creationId xmlns:a16="http://schemas.microsoft.com/office/drawing/2014/main" id="{4AA3EE63-76F2-ED10-E19C-1D57003D3EF4}"/>
              </a:ext>
            </a:extLst>
          </p:cNvPr>
          <p:cNvSpPr/>
          <p:nvPr/>
        </p:nvSpPr>
        <p:spPr>
          <a:xfrm rot="20701521">
            <a:off x="3096207" y="4626872"/>
            <a:ext cx="3847960" cy="826632"/>
          </a:xfrm>
          <a:prstGeom prst="roundRect">
            <a:avLst/>
          </a:prstGeom>
          <a:solidFill>
            <a:schemeClr val="bg1"/>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dirty="0">
                <a:solidFill>
                  <a:schemeClr val="tx1"/>
                </a:solidFill>
                <a:latin typeface="Baskerville" panose="02020502070401020303" pitchFamily="18" charset="0"/>
                <a:ea typeface="Baskerville" panose="02020502070401020303" pitchFamily="18" charset="0"/>
              </a:rPr>
              <a:t>Very soon!</a:t>
            </a:r>
          </a:p>
        </p:txBody>
      </p:sp>
      <p:sp>
        <p:nvSpPr>
          <p:cNvPr id="7" name="Slide Number Placeholder 6">
            <a:extLst>
              <a:ext uri="{FF2B5EF4-FFF2-40B4-BE49-F238E27FC236}">
                <a16:creationId xmlns:a16="http://schemas.microsoft.com/office/drawing/2014/main" id="{D4EFEF0E-CD43-4679-CBC7-559082EB9DAD}"/>
              </a:ext>
            </a:extLst>
          </p:cNvPr>
          <p:cNvSpPr>
            <a:spLocks noGrp="1"/>
          </p:cNvSpPr>
          <p:nvPr>
            <p:ph type="sldNum" sz="quarter" idx="4"/>
          </p:nvPr>
        </p:nvSpPr>
        <p:spPr/>
        <p:txBody>
          <a:bodyPr/>
          <a:lstStyle/>
          <a:p>
            <a:fld id="{ADD2A1D5-2242-2445-A787-A1ADAF4A1717}" type="slidenum">
              <a:rPr lang="en-US" smtClean="0"/>
              <a:t>96</a:t>
            </a:fld>
            <a:endParaRPr lang="en-US"/>
          </a:p>
        </p:txBody>
      </p:sp>
    </p:spTree>
    <p:extLst>
      <p:ext uri="{BB962C8B-B14F-4D97-AF65-F5344CB8AC3E}">
        <p14:creationId xmlns:p14="http://schemas.microsoft.com/office/powerpoint/2010/main" val="34674918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Group 13">
            <a:extLst>
              <a:ext uri="{FF2B5EF4-FFF2-40B4-BE49-F238E27FC236}">
                <a16:creationId xmlns:a16="http://schemas.microsoft.com/office/drawing/2014/main" id="{50268322-B55B-BB05-35C9-BF5CC0C5C4DC}"/>
              </a:ext>
            </a:extLst>
          </p:cNvPr>
          <p:cNvGrpSpPr/>
          <p:nvPr/>
        </p:nvGrpSpPr>
        <p:grpSpPr>
          <a:xfrm>
            <a:off x="2958373" y="340025"/>
            <a:ext cx="6275254" cy="6177950"/>
            <a:chOff x="9084165" y="755272"/>
            <a:chExt cx="2146858" cy="2113569"/>
          </a:xfrm>
        </p:grpSpPr>
        <p:pic>
          <p:nvPicPr>
            <p:cNvPr id="3" name="Picture 2" descr="A yellow sun with a face drawn on it&#10;&#10;Description automatically generated">
              <a:extLst>
                <a:ext uri="{FF2B5EF4-FFF2-40B4-BE49-F238E27FC236}">
                  <a16:creationId xmlns:a16="http://schemas.microsoft.com/office/drawing/2014/main" id="{C0D9EB31-502E-02C0-1C6E-14DA0333083C}"/>
                </a:ext>
              </a:extLst>
            </p:cNvPr>
            <p:cNvPicPr>
              <a:picLocks noChangeAspect="1"/>
            </p:cNvPicPr>
            <p:nvPr/>
          </p:nvPicPr>
          <p:blipFill rotWithShape="1">
            <a:blip r:embed="rId2"/>
            <a:srcRect l="12945" t="5802" r="15171" b="20401"/>
            <a:stretch/>
          </p:blipFill>
          <p:spPr>
            <a:xfrm>
              <a:off x="9084165" y="1222991"/>
              <a:ext cx="1620122" cy="1645850"/>
            </a:xfrm>
            <a:prstGeom prst="rect">
              <a:avLst/>
            </a:prstGeom>
          </p:spPr>
        </p:pic>
        <p:cxnSp>
          <p:nvCxnSpPr>
            <p:cNvPr id="9" name="Straight Connector 8">
              <a:extLst>
                <a:ext uri="{FF2B5EF4-FFF2-40B4-BE49-F238E27FC236}">
                  <a16:creationId xmlns:a16="http://schemas.microsoft.com/office/drawing/2014/main" id="{1E1364B6-0936-F5DC-F8FD-1DF08CBFEE98}"/>
                </a:ext>
              </a:extLst>
            </p:cNvPr>
            <p:cNvCxnSpPr>
              <a:cxnSpLocks/>
            </p:cNvCxnSpPr>
            <p:nvPr/>
          </p:nvCxnSpPr>
          <p:spPr>
            <a:xfrm flipV="1">
              <a:off x="10703426" y="1678968"/>
              <a:ext cx="527597" cy="133074"/>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D41CBE11-5AC5-E08D-2D7A-CE258BDE607A}"/>
                </a:ext>
              </a:extLst>
            </p:cNvPr>
            <p:cNvCxnSpPr>
              <a:cxnSpLocks/>
            </p:cNvCxnSpPr>
            <p:nvPr/>
          </p:nvCxnSpPr>
          <p:spPr>
            <a:xfrm flipV="1">
              <a:off x="10370639" y="1072686"/>
              <a:ext cx="247941" cy="273752"/>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0FF19481-0C8A-5594-7B84-3881FED99F4B}"/>
                </a:ext>
              </a:extLst>
            </p:cNvPr>
            <p:cNvCxnSpPr>
              <a:cxnSpLocks/>
            </p:cNvCxnSpPr>
            <p:nvPr/>
          </p:nvCxnSpPr>
          <p:spPr>
            <a:xfrm flipV="1">
              <a:off x="10568330" y="1388765"/>
              <a:ext cx="353921" cy="205553"/>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E58EC67A-4D38-4B37-8C87-601E182B2335}"/>
                </a:ext>
              </a:extLst>
            </p:cNvPr>
            <p:cNvCxnSpPr>
              <a:cxnSpLocks/>
            </p:cNvCxnSpPr>
            <p:nvPr/>
          </p:nvCxnSpPr>
          <p:spPr>
            <a:xfrm flipV="1">
              <a:off x="10091843" y="755272"/>
              <a:ext cx="185670" cy="519141"/>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FA45778-1D1B-5526-B751-03166CBAACD6}"/>
                </a:ext>
              </a:extLst>
            </p:cNvPr>
            <p:cNvCxnSpPr>
              <a:cxnSpLocks/>
            </p:cNvCxnSpPr>
            <p:nvPr/>
          </p:nvCxnSpPr>
          <p:spPr>
            <a:xfrm>
              <a:off x="10679408" y="2099494"/>
              <a:ext cx="550754" cy="23807"/>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grpSp>
      <p:sp>
        <p:nvSpPr>
          <p:cNvPr id="15" name="Rectangle 14">
            <a:extLst>
              <a:ext uri="{FF2B5EF4-FFF2-40B4-BE49-F238E27FC236}">
                <a16:creationId xmlns:a16="http://schemas.microsoft.com/office/drawing/2014/main" id="{77358584-5166-4CC1-75B7-8A07BCC83ED3}"/>
              </a:ext>
            </a:extLst>
          </p:cNvPr>
          <p:cNvSpPr/>
          <p:nvPr/>
        </p:nvSpPr>
        <p:spPr>
          <a:xfrm>
            <a:off x="1279258" y="1929248"/>
            <a:ext cx="9249103" cy="1017827"/>
          </a:xfrm>
          <a:prstGeom prst="rect">
            <a:avLst/>
          </a:prstGeom>
          <a:solidFill>
            <a:schemeClr val="bg1">
              <a:alpha val="67785"/>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6000" dirty="0">
                <a:solidFill>
                  <a:sysClr val="windowText" lastClr="000000"/>
                </a:solidFill>
                <a:latin typeface="Baskerville" panose="02020502070401020303" pitchFamily="18" charset="0"/>
                <a:ea typeface="Baskerville" panose="02020502070401020303" pitchFamily="18" charset="0"/>
              </a:rPr>
              <a:t>The Future is Bright for HCI</a:t>
            </a:r>
          </a:p>
        </p:txBody>
      </p:sp>
      <p:pic>
        <p:nvPicPr>
          <p:cNvPr id="16" name="Picture 15" descr="A cartoon of a fan&#10;&#10;Description automatically generated">
            <a:extLst>
              <a:ext uri="{FF2B5EF4-FFF2-40B4-BE49-F238E27FC236}">
                <a16:creationId xmlns:a16="http://schemas.microsoft.com/office/drawing/2014/main" id="{08ED346E-CBC5-8397-D2D9-69E32EA53997}"/>
              </a:ext>
            </a:extLst>
          </p:cNvPr>
          <p:cNvPicPr>
            <a:picLocks noChangeAspect="1"/>
          </p:cNvPicPr>
          <p:nvPr/>
        </p:nvPicPr>
        <p:blipFill rotWithShape="1">
          <a:blip r:embed="rId3"/>
          <a:srcRect l="32698" t="22812" r="17936" b="29526"/>
          <a:stretch/>
        </p:blipFill>
        <p:spPr>
          <a:xfrm>
            <a:off x="8027363" y="2822098"/>
            <a:ext cx="4180113" cy="4035902"/>
          </a:xfrm>
          <a:prstGeom prst="rect">
            <a:avLst/>
          </a:prstGeom>
        </p:spPr>
      </p:pic>
      <p:pic>
        <p:nvPicPr>
          <p:cNvPr id="17" name="Picture 16" descr="A drawing of a solar powered rocket&#10;&#10;AI-generated content may be incorrect.">
            <a:extLst>
              <a:ext uri="{FF2B5EF4-FFF2-40B4-BE49-F238E27FC236}">
                <a16:creationId xmlns:a16="http://schemas.microsoft.com/office/drawing/2014/main" id="{FA60EF3E-7B09-7732-1FA9-96D576BBAEEC}"/>
              </a:ext>
            </a:extLst>
          </p:cNvPr>
          <p:cNvPicPr>
            <a:picLocks noChangeAspect="1"/>
          </p:cNvPicPr>
          <p:nvPr/>
        </p:nvPicPr>
        <p:blipFill>
          <a:blip r:embed="rId4"/>
          <a:stretch>
            <a:fillRect/>
          </a:stretch>
        </p:blipFill>
        <p:spPr>
          <a:xfrm flipH="1">
            <a:off x="-780733" y="3997075"/>
            <a:ext cx="5351475" cy="2567354"/>
          </a:xfrm>
          <a:prstGeom prst="rect">
            <a:avLst/>
          </a:prstGeom>
        </p:spPr>
      </p:pic>
    </p:spTree>
    <p:extLst>
      <p:ext uri="{BB962C8B-B14F-4D97-AF65-F5344CB8AC3E}">
        <p14:creationId xmlns:p14="http://schemas.microsoft.com/office/powerpoint/2010/main" val="1453843257"/>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8F179466-61C7-A917-BD42-D9AEF9E4CA1B}"/>
              </a:ext>
            </a:extLst>
          </p:cNvPr>
          <p:cNvSpPr>
            <a:spLocks noGrp="1"/>
          </p:cNvSpPr>
          <p:nvPr>
            <p:ph type="title"/>
          </p:nvPr>
        </p:nvSpPr>
        <p:spPr>
          <a:xfrm>
            <a:off x="535330" y="164060"/>
            <a:ext cx="10505777" cy="752700"/>
          </a:xfrm>
        </p:spPr>
        <p:txBody>
          <a:bodyPr>
            <a:noAutofit/>
          </a:bodyPr>
          <a:lstStyle/>
          <a:p>
            <a:r>
              <a:rPr lang="en-US" sz="3600" dirty="0"/>
              <a:t>MagAO-X: </a:t>
            </a:r>
            <a:r>
              <a:rPr lang="en-US" sz="3600" dirty="0" err="1"/>
              <a:t>ExAO</a:t>
            </a:r>
            <a:r>
              <a:rPr lang="en-US" sz="3600" dirty="0"/>
              <a:t> visible light instrument</a:t>
            </a:r>
          </a:p>
        </p:txBody>
      </p:sp>
      <p:pic>
        <p:nvPicPr>
          <p:cNvPr id="9" name="Picture 8">
            <a:extLst>
              <a:ext uri="{FF2B5EF4-FFF2-40B4-BE49-F238E27FC236}">
                <a16:creationId xmlns:a16="http://schemas.microsoft.com/office/drawing/2014/main" id="{9315A52A-ACEC-A56D-DDC6-2A0DE644C6BC}"/>
              </a:ext>
            </a:extLst>
          </p:cNvPr>
          <p:cNvPicPr>
            <a:picLocks noChangeAspect="1"/>
          </p:cNvPicPr>
          <p:nvPr/>
        </p:nvPicPr>
        <p:blipFill>
          <a:blip r:embed="rId2"/>
          <a:stretch>
            <a:fillRect/>
          </a:stretch>
        </p:blipFill>
        <p:spPr>
          <a:xfrm>
            <a:off x="535330" y="2006599"/>
            <a:ext cx="3430954" cy="4310991"/>
          </a:xfrm>
          <a:prstGeom prst="rect">
            <a:avLst/>
          </a:prstGeom>
          <a:effectLst>
            <a:outerShdw blurRad="50800" dist="38100" dir="2700000" algn="tl" rotWithShape="0">
              <a:prstClr val="black">
                <a:alpha val="40000"/>
              </a:prstClr>
            </a:outerShdw>
          </a:effectLst>
        </p:spPr>
      </p:pic>
      <p:pic>
        <p:nvPicPr>
          <p:cNvPr id="10" name="Picture 9">
            <a:extLst>
              <a:ext uri="{FF2B5EF4-FFF2-40B4-BE49-F238E27FC236}">
                <a16:creationId xmlns:a16="http://schemas.microsoft.com/office/drawing/2014/main" id="{41A2303D-FE2E-A34A-E87C-9F997C621187}"/>
              </a:ext>
            </a:extLst>
          </p:cNvPr>
          <p:cNvPicPr>
            <a:picLocks noChangeAspect="1"/>
          </p:cNvPicPr>
          <p:nvPr/>
        </p:nvPicPr>
        <p:blipFill>
          <a:blip r:embed="rId3"/>
          <a:stretch>
            <a:fillRect/>
          </a:stretch>
        </p:blipFill>
        <p:spPr>
          <a:xfrm>
            <a:off x="2083781" y="1633761"/>
            <a:ext cx="9654903" cy="4683829"/>
          </a:xfrm>
          <a:prstGeom prst="rect">
            <a:avLst/>
          </a:prstGeom>
        </p:spPr>
      </p:pic>
      <p:pic>
        <p:nvPicPr>
          <p:cNvPr id="11" name="Graphic 10">
            <a:extLst>
              <a:ext uri="{FF2B5EF4-FFF2-40B4-BE49-F238E27FC236}">
                <a16:creationId xmlns:a16="http://schemas.microsoft.com/office/drawing/2014/main" id="{7FA725E3-B87E-2BD6-D47B-1797328D1EE1}"/>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522447" y="1248800"/>
            <a:ext cx="1645726" cy="757799"/>
          </a:xfrm>
          <a:prstGeom prst="rect">
            <a:avLst/>
          </a:prstGeom>
        </p:spPr>
      </p:pic>
      <p:sp>
        <p:nvSpPr>
          <p:cNvPr id="13" name="TextBox 12">
            <a:extLst>
              <a:ext uri="{FF2B5EF4-FFF2-40B4-BE49-F238E27FC236}">
                <a16:creationId xmlns:a16="http://schemas.microsoft.com/office/drawing/2014/main" id="{41B12104-91B0-4583-EF02-B57DC6463EE5}"/>
              </a:ext>
            </a:extLst>
          </p:cNvPr>
          <p:cNvSpPr txBox="1"/>
          <p:nvPr/>
        </p:nvSpPr>
        <p:spPr>
          <a:xfrm>
            <a:off x="2507284" y="1086255"/>
            <a:ext cx="2154949" cy="461665"/>
          </a:xfrm>
          <a:prstGeom prst="rect">
            <a:avLst/>
          </a:prstGeom>
          <a:noFill/>
        </p:spPr>
        <p:txBody>
          <a:bodyPr wrap="none" rtlCol="0">
            <a:spAutoFit/>
          </a:bodyPr>
          <a:lstStyle/>
          <a:p>
            <a:r>
              <a:rPr lang="en-US" sz="2400" dirty="0"/>
              <a:t>PI: Jared Males</a:t>
            </a:r>
          </a:p>
        </p:txBody>
      </p:sp>
      <p:sp>
        <p:nvSpPr>
          <p:cNvPr id="14" name="TextBox 13">
            <a:extLst>
              <a:ext uri="{FF2B5EF4-FFF2-40B4-BE49-F238E27FC236}">
                <a16:creationId xmlns:a16="http://schemas.microsoft.com/office/drawing/2014/main" id="{98ADA991-78B0-73EB-8477-4494B95F5939}"/>
              </a:ext>
            </a:extLst>
          </p:cNvPr>
          <p:cNvSpPr txBox="1"/>
          <p:nvPr/>
        </p:nvSpPr>
        <p:spPr>
          <a:xfrm>
            <a:off x="8951936" y="2006599"/>
            <a:ext cx="2786748" cy="1200329"/>
          </a:xfrm>
          <a:prstGeom prst="rect">
            <a:avLst/>
          </a:prstGeom>
          <a:noFill/>
        </p:spPr>
        <p:txBody>
          <a:bodyPr wrap="square" rtlCol="0">
            <a:spAutoFit/>
          </a:bodyPr>
          <a:lstStyle/>
          <a:p>
            <a:pPr algn="ctr"/>
            <a:r>
              <a:rPr lang="en-US" dirty="0"/>
              <a:t>Extreme Wavefront Control Lab</a:t>
            </a:r>
          </a:p>
          <a:p>
            <a:pPr algn="ctr"/>
            <a:r>
              <a:rPr lang="en-US" dirty="0"/>
              <a:t>Univ of Arizona/Steward Observatory</a:t>
            </a:r>
          </a:p>
        </p:txBody>
      </p:sp>
      <p:sp>
        <p:nvSpPr>
          <p:cNvPr id="2" name="Slide Number Placeholder 1">
            <a:extLst>
              <a:ext uri="{FF2B5EF4-FFF2-40B4-BE49-F238E27FC236}">
                <a16:creationId xmlns:a16="http://schemas.microsoft.com/office/drawing/2014/main" id="{F13777EA-DBF1-437D-394A-5EBD604A1328}"/>
              </a:ext>
            </a:extLst>
          </p:cNvPr>
          <p:cNvSpPr>
            <a:spLocks noGrp="1"/>
          </p:cNvSpPr>
          <p:nvPr>
            <p:ph type="sldNum" sz="quarter" idx="4"/>
          </p:nvPr>
        </p:nvSpPr>
        <p:spPr/>
        <p:txBody>
          <a:bodyPr/>
          <a:lstStyle/>
          <a:p>
            <a:fld id="{ADD2A1D5-2242-2445-A787-A1ADAF4A1717}" type="slidenum">
              <a:rPr lang="en-US" smtClean="0"/>
              <a:t>98</a:t>
            </a:fld>
            <a:endParaRPr lang="en-US"/>
          </a:p>
        </p:txBody>
      </p:sp>
    </p:spTree>
    <p:extLst>
      <p:ext uri="{BB962C8B-B14F-4D97-AF65-F5344CB8AC3E}">
        <p14:creationId xmlns:p14="http://schemas.microsoft.com/office/powerpoint/2010/main" val="3885391479"/>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 name="Picture 2">
            <a:extLst>
              <a:ext uri="{FF2B5EF4-FFF2-40B4-BE49-F238E27FC236}">
                <a16:creationId xmlns:a16="http://schemas.microsoft.com/office/drawing/2014/main" id="{332ED20E-AD96-58D0-5A82-031EC854317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174" y="1045029"/>
            <a:ext cx="9545652" cy="5812971"/>
          </a:xfrm>
          <a:prstGeom prst="rect">
            <a:avLst/>
          </a:prstGeom>
          <a:noFill/>
          <a:extLst>
            <a:ext uri="{909E8E84-426E-40DD-AFC4-6F175D3DCCD1}">
              <a14:hiddenFill xmlns:a14="http://schemas.microsoft.com/office/drawing/2010/main">
                <a:solidFill>
                  <a:srgbClr val="FFFFFF"/>
                </a:solidFill>
              </a14:hiddenFill>
            </a:ext>
          </a:extLst>
        </p:spPr>
      </p:pic>
      <p:sp>
        <p:nvSpPr>
          <p:cNvPr id="3" name="Title 2">
            <a:extLst>
              <a:ext uri="{FF2B5EF4-FFF2-40B4-BE49-F238E27FC236}">
                <a16:creationId xmlns:a16="http://schemas.microsoft.com/office/drawing/2014/main" id="{DE4D588E-1F00-49E4-1508-45A5A42DF816}"/>
              </a:ext>
            </a:extLst>
          </p:cNvPr>
          <p:cNvSpPr>
            <a:spLocks noGrp="1"/>
          </p:cNvSpPr>
          <p:nvPr>
            <p:ph type="title"/>
          </p:nvPr>
        </p:nvSpPr>
        <p:spPr/>
        <p:txBody>
          <a:bodyPr>
            <a:noAutofit/>
          </a:bodyPr>
          <a:lstStyle/>
          <a:p>
            <a:r>
              <a:rPr lang="en-US" sz="3200" dirty="0"/>
              <a:t>Visible AO probes colder/smaller planets through reflected light</a:t>
            </a:r>
          </a:p>
        </p:txBody>
      </p:sp>
      <p:grpSp>
        <p:nvGrpSpPr>
          <p:cNvPr id="5" name="Group 4">
            <a:extLst>
              <a:ext uri="{FF2B5EF4-FFF2-40B4-BE49-F238E27FC236}">
                <a16:creationId xmlns:a16="http://schemas.microsoft.com/office/drawing/2014/main" id="{AE9D5D9B-87A1-2B73-F6C7-7F08EE7E6319}"/>
              </a:ext>
            </a:extLst>
          </p:cNvPr>
          <p:cNvGrpSpPr/>
          <p:nvPr/>
        </p:nvGrpSpPr>
        <p:grpSpPr>
          <a:xfrm>
            <a:off x="466905" y="784828"/>
            <a:ext cx="3248366" cy="2644172"/>
            <a:chOff x="9501583" y="80538"/>
            <a:chExt cx="2594249" cy="2134028"/>
          </a:xfrm>
        </p:grpSpPr>
        <p:pic>
          <p:nvPicPr>
            <p:cNvPr id="6" name="Picture 5" descr="A yellow sun with a face drawn on it&#10;&#10;Description automatically generated">
              <a:extLst>
                <a:ext uri="{FF2B5EF4-FFF2-40B4-BE49-F238E27FC236}">
                  <a16:creationId xmlns:a16="http://schemas.microsoft.com/office/drawing/2014/main" id="{F43F5995-82E8-46D6-75DF-D2422552AC57}"/>
                </a:ext>
              </a:extLst>
            </p:cNvPr>
            <p:cNvPicPr>
              <a:picLocks noChangeAspect="1"/>
            </p:cNvPicPr>
            <p:nvPr/>
          </p:nvPicPr>
          <p:blipFill rotWithShape="1">
            <a:blip r:embed="rId3"/>
            <a:srcRect l="12945" t="5802" r="15171" b="20401"/>
            <a:stretch/>
          </p:blipFill>
          <p:spPr>
            <a:xfrm>
              <a:off x="9501583" y="886252"/>
              <a:ext cx="1293881" cy="1328314"/>
            </a:xfrm>
            <a:prstGeom prst="rect">
              <a:avLst/>
            </a:prstGeom>
          </p:spPr>
        </p:pic>
        <p:grpSp>
          <p:nvGrpSpPr>
            <p:cNvPr id="7" name="Group 6">
              <a:extLst>
                <a:ext uri="{FF2B5EF4-FFF2-40B4-BE49-F238E27FC236}">
                  <a16:creationId xmlns:a16="http://schemas.microsoft.com/office/drawing/2014/main" id="{7E51CE37-9614-A480-E6A1-A59F4CF9976A}"/>
                </a:ext>
              </a:extLst>
            </p:cNvPr>
            <p:cNvGrpSpPr/>
            <p:nvPr/>
          </p:nvGrpSpPr>
          <p:grpSpPr>
            <a:xfrm>
              <a:off x="10306347" y="80538"/>
              <a:ext cx="1789485" cy="1532326"/>
              <a:chOff x="10306347" y="80538"/>
              <a:chExt cx="1789485" cy="1532326"/>
            </a:xfrm>
          </p:grpSpPr>
          <p:pic>
            <p:nvPicPr>
              <p:cNvPr id="8" name="Picture 7" descr="A blue and green circle with a face&#10;&#10;Description automatically generated">
                <a:extLst>
                  <a:ext uri="{FF2B5EF4-FFF2-40B4-BE49-F238E27FC236}">
                    <a16:creationId xmlns:a16="http://schemas.microsoft.com/office/drawing/2014/main" id="{799D6F81-51A4-5BCA-8AB6-6FC585DCD2EA}"/>
                  </a:ext>
                </a:extLst>
              </p:cNvPr>
              <p:cNvPicPr>
                <a:picLocks noChangeAspect="1"/>
              </p:cNvPicPr>
              <p:nvPr/>
            </p:nvPicPr>
            <p:blipFill>
              <a:blip r:embed="rId4"/>
              <a:stretch>
                <a:fillRect/>
              </a:stretch>
            </p:blipFill>
            <p:spPr>
              <a:xfrm>
                <a:off x="10727016" y="80538"/>
                <a:ext cx="1368816" cy="1368816"/>
              </a:xfrm>
              <a:prstGeom prst="rect">
                <a:avLst/>
              </a:prstGeom>
            </p:spPr>
          </p:pic>
          <p:sp>
            <p:nvSpPr>
              <p:cNvPr id="9" name="Chord 8">
                <a:extLst>
                  <a:ext uri="{FF2B5EF4-FFF2-40B4-BE49-F238E27FC236}">
                    <a16:creationId xmlns:a16="http://schemas.microsoft.com/office/drawing/2014/main" id="{18F6E613-0E91-6701-AD5C-24D9E3021EFF}"/>
                  </a:ext>
                </a:extLst>
              </p:cNvPr>
              <p:cNvSpPr/>
              <p:nvPr/>
            </p:nvSpPr>
            <p:spPr>
              <a:xfrm rot="10170486">
                <a:off x="10999490" y="267631"/>
                <a:ext cx="889612" cy="851416"/>
              </a:xfrm>
              <a:prstGeom prst="chord">
                <a:avLst>
                  <a:gd name="adj1" fmla="val 3525354"/>
                  <a:gd name="adj2" fmla="val 14183526"/>
                </a:avLst>
              </a:prstGeom>
              <a:solidFill>
                <a:srgbClr val="000000">
                  <a:alpha val="54902"/>
                </a:srgbClr>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F37E0720-B752-BA4C-0FEA-3DB56D4A59BF}"/>
                  </a:ext>
                </a:extLst>
              </p:cNvPr>
              <p:cNvCxnSpPr>
                <a:cxnSpLocks/>
              </p:cNvCxnSpPr>
              <p:nvPr/>
            </p:nvCxnSpPr>
            <p:spPr>
              <a:xfrm flipV="1">
                <a:off x="10794777" y="1254257"/>
                <a:ext cx="421356" cy="107400"/>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9ABF9E2-0196-DD6F-70D4-CEE8A66D02F8}"/>
                  </a:ext>
                </a:extLst>
              </p:cNvPr>
              <p:cNvCxnSpPr>
                <a:cxnSpLocks/>
                <a:endCxn id="8" idx="1"/>
              </p:cNvCxnSpPr>
              <p:nvPr/>
            </p:nvCxnSpPr>
            <p:spPr>
              <a:xfrm flipV="1">
                <a:off x="10529002" y="764946"/>
                <a:ext cx="198014" cy="220937"/>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C3A0A75E-6496-DD91-F45B-66C6DD954F37}"/>
                  </a:ext>
                </a:extLst>
              </p:cNvPr>
              <p:cNvCxnSpPr>
                <a:cxnSpLocks/>
              </p:cNvCxnSpPr>
              <p:nvPr/>
            </p:nvCxnSpPr>
            <p:spPr>
              <a:xfrm flipV="1">
                <a:off x="10686885" y="1020043"/>
                <a:ext cx="282653" cy="165895"/>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476C0B15-072D-0F47-5AB4-0384CD06B31D}"/>
                  </a:ext>
                </a:extLst>
              </p:cNvPr>
              <p:cNvCxnSpPr>
                <a:cxnSpLocks/>
              </p:cNvCxnSpPr>
              <p:nvPr/>
            </p:nvCxnSpPr>
            <p:spPr>
              <a:xfrm flipV="1">
                <a:off x="10306347" y="508771"/>
                <a:ext cx="148282" cy="418982"/>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8BC93FEA-9C5F-DC09-0A07-82F901BFC52E}"/>
                  </a:ext>
                </a:extLst>
              </p:cNvPr>
              <p:cNvCxnSpPr>
                <a:cxnSpLocks/>
              </p:cNvCxnSpPr>
              <p:nvPr/>
            </p:nvCxnSpPr>
            <p:spPr>
              <a:xfrm>
                <a:off x="10775595" y="1593650"/>
                <a:ext cx="439850" cy="19214"/>
              </a:xfrm>
              <a:prstGeom prst="line">
                <a:avLst/>
              </a:prstGeom>
              <a:ln w="38100">
                <a:solidFill>
                  <a:srgbClr val="F5A701"/>
                </a:solidFill>
              </a:ln>
            </p:spPr>
            <p:style>
              <a:lnRef idx="1">
                <a:schemeClr val="accent1"/>
              </a:lnRef>
              <a:fillRef idx="0">
                <a:schemeClr val="accent1"/>
              </a:fillRef>
              <a:effectRef idx="0">
                <a:schemeClr val="accent1"/>
              </a:effectRef>
              <a:fontRef idx="minor">
                <a:schemeClr val="tx1"/>
              </a:fontRef>
            </p:style>
          </p:cxnSp>
        </p:grpSp>
      </p:grpSp>
      <p:sp>
        <p:nvSpPr>
          <p:cNvPr id="15" name="Oval 14">
            <a:extLst>
              <a:ext uri="{FF2B5EF4-FFF2-40B4-BE49-F238E27FC236}">
                <a16:creationId xmlns:a16="http://schemas.microsoft.com/office/drawing/2014/main" id="{42A445D6-49E0-E513-CB7C-8573A8E1F4C3}"/>
              </a:ext>
            </a:extLst>
          </p:cNvPr>
          <p:cNvSpPr/>
          <p:nvPr/>
        </p:nvSpPr>
        <p:spPr>
          <a:xfrm>
            <a:off x="7307124" y="1494665"/>
            <a:ext cx="3189515" cy="1143000"/>
          </a:xfrm>
          <a:custGeom>
            <a:avLst/>
            <a:gdLst>
              <a:gd name="connsiteX0" fmla="*/ 0 w 3189515"/>
              <a:gd name="connsiteY0" fmla="*/ 571500 h 1143000"/>
              <a:gd name="connsiteX1" fmla="*/ 1594758 w 3189515"/>
              <a:gd name="connsiteY1" fmla="*/ 0 h 1143000"/>
              <a:gd name="connsiteX2" fmla="*/ 3189516 w 3189515"/>
              <a:gd name="connsiteY2" fmla="*/ 571500 h 1143000"/>
              <a:gd name="connsiteX3" fmla="*/ 1594758 w 3189515"/>
              <a:gd name="connsiteY3" fmla="*/ 1143000 h 1143000"/>
              <a:gd name="connsiteX4" fmla="*/ 0 w 3189515"/>
              <a:gd name="connsiteY4" fmla="*/ 571500 h 1143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189515" h="1143000" extrusionOk="0">
                <a:moveTo>
                  <a:pt x="0" y="571500"/>
                </a:moveTo>
                <a:cubicBezTo>
                  <a:pt x="-29118" y="274062"/>
                  <a:pt x="660341" y="3580"/>
                  <a:pt x="1594758" y="0"/>
                </a:cubicBezTo>
                <a:cubicBezTo>
                  <a:pt x="2482143" y="-33312"/>
                  <a:pt x="3164832" y="303096"/>
                  <a:pt x="3189516" y="571500"/>
                </a:cubicBezTo>
                <a:cubicBezTo>
                  <a:pt x="3151798" y="974712"/>
                  <a:pt x="2501435" y="1148672"/>
                  <a:pt x="1594758" y="1143000"/>
                </a:cubicBezTo>
                <a:cubicBezTo>
                  <a:pt x="695413" y="1089126"/>
                  <a:pt x="22359" y="916172"/>
                  <a:pt x="0" y="571500"/>
                </a:cubicBezTo>
                <a:close/>
              </a:path>
            </a:pathLst>
          </a:custGeom>
          <a:noFill/>
          <a:ln w="57150">
            <a:solidFill>
              <a:srgbClr val="0C9FD5"/>
            </a:solidFill>
            <a:extLst>
              <a:ext uri="{C807C97D-BFC1-408E-A445-0C87EB9F89A2}">
                <ask:lineSketchStyleProps xmlns:ask="http://schemas.microsoft.com/office/drawing/2018/sketchyshapes" sd="1661685737">
                  <a:prstGeom prst="ellipse">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Freeform 15">
            <a:extLst>
              <a:ext uri="{FF2B5EF4-FFF2-40B4-BE49-F238E27FC236}">
                <a16:creationId xmlns:a16="http://schemas.microsoft.com/office/drawing/2014/main" id="{F02C180E-FFD1-F6AC-30F3-F37088C292B7}"/>
              </a:ext>
            </a:extLst>
          </p:cNvPr>
          <p:cNvSpPr/>
          <p:nvPr/>
        </p:nvSpPr>
        <p:spPr>
          <a:xfrm>
            <a:off x="5796678" y="2322747"/>
            <a:ext cx="1620122" cy="1232026"/>
          </a:xfrm>
          <a:custGeom>
            <a:avLst/>
            <a:gdLst>
              <a:gd name="connsiteX0" fmla="*/ 816429 w 816429"/>
              <a:gd name="connsiteY0" fmla="*/ 0 h 751115"/>
              <a:gd name="connsiteX1" fmla="*/ 762000 w 816429"/>
              <a:gd name="connsiteY1" fmla="*/ 43543 h 751115"/>
              <a:gd name="connsiteX2" fmla="*/ 751114 w 816429"/>
              <a:gd name="connsiteY2" fmla="*/ 76200 h 751115"/>
              <a:gd name="connsiteX3" fmla="*/ 729343 w 816429"/>
              <a:gd name="connsiteY3" fmla="*/ 108858 h 751115"/>
              <a:gd name="connsiteX4" fmla="*/ 718457 w 816429"/>
              <a:gd name="connsiteY4" fmla="*/ 141515 h 751115"/>
              <a:gd name="connsiteX5" fmla="*/ 598714 w 816429"/>
              <a:gd name="connsiteY5" fmla="*/ 250372 h 751115"/>
              <a:gd name="connsiteX6" fmla="*/ 555172 w 816429"/>
              <a:gd name="connsiteY6" fmla="*/ 293915 h 751115"/>
              <a:gd name="connsiteX7" fmla="*/ 522514 w 816429"/>
              <a:gd name="connsiteY7" fmla="*/ 337458 h 751115"/>
              <a:gd name="connsiteX8" fmla="*/ 489857 w 816429"/>
              <a:gd name="connsiteY8" fmla="*/ 359229 h 751115"/>
              <a:gd name="connsiteX9" fmla="*/ 446314 w 816429"/>
              <a:gd name="connsiteY9" fmla="*/ 402772 h 751115"/>
              <a:gd name="connsiteX10" fmla="*/ 424543 w 816429"/>
              <a:gd name="connsiteY10" fmla="*/ 435429 h 751115"/>
              <a:gd name="connsiteX11" fmla="*/ 391886 w 816429"/>
              <a:gd name="connsiteY11" fmla="*/ 489858 h 751115"/>
              <a:gd name="connsiteX12" fmla="*/ 337457 w 816429"/>
              <a:gd name="connsiteY12" fmla="*/ 522515 h 751115"/>
              <a:gd name="connsiteX13" fmla="*/ 261257 w 816429"/>
              <a:gd name="connsiteY13" fmla="*/ 576943 h 751115"/>
              <a:gd name="connsiteX14" fmla="*/ 217714 w 816429"/>
              <a:gd name="connsiteY14" fmla="*/ 598715 h 751115"/>
              <a:gd name="connsiteX15" fmla="*/ 152400 w 816429"/>
              <a:gd name="connsiteY15" fmla="*/ 642258 h 751115"/>
              <a:gd name="connsiteX16" fmla="*/ 119743 w 816429"/>
              <a:gd name="connsiteY16" fmla="*/ 664029 h 751115"/>
              <a:gd name="connsiteX17" fmla="*/ 87086 w 816429"/>
              <a:gd name="connsiteY17" fmla="*/ 674915 h 751115"/>
              <a:gd name="connsiteX18" fmla="*/ 65314 w 816429"/>
              <a:gd name="connsiteY18" fmla="*/ 696686 h 751115"/>
              <a:gd name="connsiteX19" fmla="*/ 32657 w 816429"/>
              <a:gd name="connsiteY19" fmla="*/ 707572 h 751115"/>
              <a:gd name="connsiteX20" fmla="*/ 10886 w 816429"/>
              <a:gd name="connsiteY20" fmla="*/ 740229 h 751115"/>
              <a:gd name="connsiteX21" fmla="*/ 0 w 816429"/>
              <a:gd name="connsiteY21" fmla="*/ 751115 h 7511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816429" h="751115">
                <a:moveTo>
                  <a:pt x="816429" y="0"/>
                </a:moveTo>
                <a:cubicBezTo>
                  <a:pt x="798286" y="14514"/>
                  <a:pt x="777121" y="25902"/>
                  <a:pt x="762000" y="43543"/>
                </a:cubicBezTo>
                <a:cubicBezTo>
                  <a:pt x="754532" y="52255"/>
                  <a:pt x="756246" y="65937"/>
                  <a:pt x="751114" y="76200"/>
                </a:cubicBezTo>
                <a:cubicBezTo>
                  <a:pt x="745263" y="87902"/>
                  <a:pt x="735194" y="97156"/>
                  <a:pt x="729343" y="108858"/>
                </a:cubicBezTo>
                <a:cubicBezTo>
                  <a:pt x="724211" y="119121"/>
                  <a:pt x="724617" y="131834"/>
                  <a:pt x="718457" y="141515"/>
                </a:cubicBezTo>
                <a:cubicBezTo>
                  <a:pt x="657077" y="237969"/>
                  <a:pt x="678401" y="218497"/>
                  <a:pt x="598714" y="250372"/>
                </a:cubicBezTo>
                <a:cubicBezTo>
                  <a:pt x="584200" y="264886"/>
                  <a:pt x="568689" y="278467"/>
                  <a:pt x="555172" y="293915"/>
                </a:cubicBezTo>
                <a:cubicBezTo>
                  <a:pt x="543225" y="307569"/>
                  <a:pt x="535343" y="324629"/>
                  <a:pt x="522514" y="337458"/>
                </a:cubicBezTo>
                <a:cubicBezTo>
                  <a:pt x="513263" y="346709"/>
                  <a:pt x="499790" y="350715"/>
                  <a:pt x="489857" y="359229"/>
                </a:cubicBezTo>
                <a:cubicBezTo>
                  <a:pt x="474272" y="372587"/>
                  <a:pt x="459672" y="387187"/>
                  <a:pt x="446314" y="402772"/>
                </a:cubicBezTo>
                <a:cubicBezTo>
                  <a:pt x="437800" y="412705"/>
                  <a:pt x="431477" y="424335"/>
                  <a:pt x="424543" y="435429"/>
                </a:cubicBezTo>
                <a:cubicBezTo>
                  <a:pt x="413329" y="453371"/>
                  <a:pt x="406847" y="474897"/>
                  <a:pt x="391886" y="489858"/>
                </a:cubicBezTo>
                <a:cubicBezTo>
                  <a:pt x="376925" y="504819"/>
                  <a:pt x="355062" y="510779"/>
                  <a:pt x="337457" y="522515"/>
                </a:cubicBezTo>
                <a:cubicBezTo>
                  <a:pt x="302404" y="545883"/>
                  <a:pt x="295340" y="557467"/>
                  <a:pt x="261257" y="576943"/>
                </a:cubicBezTo>
                <a:cubicBezTo>
                  <a:pt x="247168" y="584994"/>
                  <a:pt x="231629" y="590366"/>
                  <a:pt x="217714" y="598715"/>
                </a:cubicBezTo>
                <a:cubicBezTo>
                  <a:pt x="195277" y="612177"/>
                  <a:pt x="174171" y="627744"/>
                  <a:pt x="152400" y="642258"/>
                </a:cubicBezTo>
                <a:cubicBezTo>
                  <a:pt x="141514" y="649515"/>
                  <a:pt x="132154" y="659892"/>
                  <a:pt x="119743" y="664029"/>
                </a:cubicBezTo>
                <a:lnTo>
                  <a:pt x="87086" y="674915"/>
                </a:lnTo>
                <a:cubicBezTo>
                  <a:pt x="79829" y="682172"/>
                  <a:pt x="74115" y="691406"/>
                  <a:pt x="65314" y="696686"/>
                </a:cubicBezTo>
                <a:cubicBezTo>
                  <a:pt x="55475" y="702590"/>
                  <a:pt x="41617" y="700404"/>
                  <a:pt x="32657" y="707572"/>
                </a:cubicBezTo>
                <a:cubicBezTo>
                  <a:pt x="22441" y="715745"/>
                  <a:pt x="18736" y="729763"/>
                  <a:pt x="10886" y="740229"/>
                </a:cubicBezTo>
                <a:cubicBezTo>
                  <a:pt x="7807" y="744334"/>
                  <a:pt x="3629" y="747486"/>
                  <a:pt x="0" y="751115"/>
                </a:cubicBezTo>
              </a:path>
            </a:pathLst>
          </a:custGeom>
          <a:noFill/>
          <a:ln w="76200">
            <a:solidFill>
              <a:srgbClr val="0C9FD5"/>
            </a:solidFill>
            <a:headEnd type="none" w="med" len="med"/>
            <a:tailEnd type="arrow" w="med" len="med"/>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Slide Number Placeholder 18">
            <a:extLst>
              <a:ext uri="{FF2B5EF4-FFF2-40B4-BE49-F238E27FC236}">
                <a16:creationId xmlns:a16="http://schemas.microsoft.com/office/drawing/2014/main" id="{165AD75A-789E-B77F-F639-FA8E78749E88}"/>
              </a:ext>
            </a:extLst>
          </p:cNvPr>
          <p:cNvSpPr>
            <a:spLocks noGrp="1"/>
          </p:cNvSpPr>
          <p:nvPr>
            <p:ph type="sldNum" sz="quarter" idx="4"/>
          </p:nvPr>
        </p:nvSpPr>
        <p:spPr/>
        <p:txBody>
          <a:bodyPr/>
          <a:lstStyle/>
          <a:p>
            <a:fld id="{ADD2A1D5-2242-2445-A787-A1ADAF4A1717}" type="slidenum">
              <a:rPr lang="en-US" smtClean="0"/>
              <a:t>99</a:t>
            </a:fld>
            <a:endParaRPr lang="en-US"/>
          </a:p>
        </p:txBody>
      </p:sp>
    </p:spTree>
    <p:extLst>
      <p:ext uri="{BB962C8B-B14F-4D97-AF65-F5344CB8AC3E}">
        <p14:creationId xmlns:p14="http://schemas.microsoft.com/office/powerpoint/2010/main" val="3150206803"/>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22704</TotalTime>
  <Words>4015</Words>
  <Application>Microsoft Macintosh PowerPoint</Application>
  <PresentationFormat>Widescreen</PresentationFormat>
  <Paragraphs>695</Paragraphs>
  <Slides>118</Slides>
  <Notes>3</Notes>
  <HiddenSlides>6</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118</vt:i4>
      </vt:variant>
    </vt:vector>
  </HeadingPairs>
  <TitlesOfParts>
    <vt:vector size="125" baseType="lpstr">
      <vt:lpstr>Aptos</vt:lpstr>
      <vt:lpstr>Aptos Display</vt:lpstr>
      <vt:lpstr>Arial</vt:lpstr>
      <vt:lpstr>Avenir Book</vt:lpstr>
      <vt:lpstr>Avenir Next LT Pro</vt:lpstr>
      <vt:lpstr>Baskerville</vt:lpstr>
      <vt:lpstr>Office Theme</vt:lpstr>
      <vt:lpstr>PowerPoint Presentation</vt:lpstr>
      <vt:lpstr>Outline</vt:lpstr>
      <vt:lpstr>What is High Contrast Imaging (HCI)</vt:lpstr>
      <vt:lpstr>Most exoplanets have been discovered indirectly</vt:lpstr>
      <vt:lpstr>Most exoplanets have been discovered indirectly</vt:lpstr>
      <vt:lpstr>Most exoplanets have been discovered indirectly</vt:lpstr>
      <vt:lpstr>Most exoplanets have been discovered indirectly</vt:lpstr>
      <vt:lpstr>Most exoplanets have been discovered indirectly</vt:lpstr>
      <vt:lpstr>High Contrast Imaging</vt:lpstr>
      <vt:lpstr>High Contrast Imaging</vt:lpstr>
      <vt:lpstr>Contrast: planet/star flux ratio</vt:lpstr>
      <vt:lpstr>Very faint planets are very close to very bright stars</vt:lpstr>
      <vt:lpstr>Very faint planets are very close to very bright stars</vt:lpstr>
      <vt:lpstr>Very faint planets are very close to very bright stars</vt:lpstr>
      <vt:lpstr>Very faint planets are very close to very bright stars</vt:lpstr>
      <vt:lpstr>Very faint planets are very close to very bright stars</vt:lpstr>
      <vt:lpstr>The exoplanet direct detections we have are the result of enormous effort by a large community over a long time</vt:lpstr>
      <vt:lpstr>How we directly detect exoplanets</vt:lpstr>
      <vt:lpstr>How we directly detect exoplanets: Thermal Emission</vt:lpstr>
      <vt:lpstr>How we directly detect exoplanets: Atomic Emission</vt:lpstr>
      <vt:lpstr>How we directly detect exoplanets: Reflected Light</vt:lpstr>
      <vt:lpstr>PowerPoint Presentation</vt:lpstr>
      <vt:lpstr>Direct imaging has historically been sensitive to hot, young, wide, giant planet/brown dwarf companion population</vt:lpstr>
      <vt:lpstr>PowerPoint Presentation</vt:lpstr>
      <vt:lpstr>PowerPoint Presentation</vt:lpstr>
      <vt:lpstr>High contrast, high resolution is achieved through some combination of adaptive optics, coronagraphy, image/spectrum post processing</vt:lpstr>
      <vt:lpstr>Twinkling is bad for science</vt:lpstr>
      <vt:lpstr>Twinkling is bad for science</vt:lpstr>
      <vt:lpstr>Adaptive Optics: achieving diffraction limited images from the ground</vt:lpstr>
      <vt:lpstr>PowerPoint Presentation</vt:lpstr>
      <vt:lpstr>Extreme AO: more actuators, faster speeds</vt:lpstr>
      <vt:lpstr>PowerPoint Presentation</vt:lpstr>
      <vt:lpstr>Coronagraphy: block bright stuff to see faint stuff</vt:lpstr>
      <vt:lpstr>Coronagraphy: block bright stuff to see faint stuff</vt:lpstr>
      <vt:lpstr>PowerPoint Presentation</vt:lpstr>
      <vt:lpstr>Advanced coronagraph designs dig “dark holes”</vt:lpstr>
      <vt:lpstr>Post processing: remove stellar halo and speckles</vt:lpstr>
      <vt:lpstr>Post processing: remove stellar halo and speckles</vt:lpstr>
      <vt:lpstr>Post processing: remove stellar halo and speckles</vt:lpstr>
      <vt:lpstr>Reference Differential Imaging: Image other reference stars</vt:lpstr>
      <vt:lpstr>Angular Differential Imaging: Exploit the fact that the sky rotates</vt:lpstr>
      <vt:lpstr>Spectral Differential Imaging: Exploit the fact that some sources emit strongly at specific wavelengths</vt:lpstr>
      <vt:lpstr>PowerPoint Presentation</vt:lpstr>
      <vt:lpstr>Direct imaging is tackling some key science questions</vt:lpstr>
      <vt:lpstr>Direct imaging is tackling some key science questions</vt:lpstr>
      <vt:lpstr>Direct imaging is tackling some key science questions</vt:lpstr>
      <vt:lpstr>Direct imaging has historically been sensitive to hot, young, wide, giant planet/brown dwarf companion population</vt:lpstr>
      <vt:lpstr>Blind search surveys of young star formation regions and moving groups probed population of wide giant planet and brown dwarf companions</vt:lpstr>
      <vt:lpstr>Direct imaging has historically been sensitive to hot, young, wide, giant planet/brown dwarf companion population</vt:lpstr>
      <vt:lpstr>Direct imaging has probed GP/BD populations -&gt; demographics</vt:lpstr>
      <vt:lpstr>Direct imaging has probed GP/BD populations -&gt; demographics</vt:lpstr>
      <vt:lpstr>Direct imaging has probed GP/BD populations -&gt; demographics</vt:lpstr>
      <vt:lpstr>Direct imaging has probed GP/BD populations -&gt; demographics</vt:lpstr>
      <vt:lpstr>Tests of formation pathways -&gt; top down or bottom up?</vt:lpstr>
      <vt:lpstr>Tests of formation pathways -&gt; top down or bottom up?</vt:lpstr>
      <vt:lpstr>Tests of formation pathways: metallicity tracers of formation process and birth environment</vt:lpstr>
      <vt:lpstr>PowerPoint Presentation</vt:lpstr>
      <vt:lpstr>PowerPoint Presentation</vt:lpstr>
      <vt:lpstr>PowerPoint Presentation</vt:lpstr>
      <vt:lpstr>Signposts of dynamical history: Brown dwarf and giant planet companions have different eccentricity distributions</vt:lpstr>
      <vt:lpstr>PowerPoint Presentation</vt:lpstr>
      <vt:lpstr>PowerPoint Presentation</vt:lpstr>
      <vt:lpstr>Growing population of aligned star-planet systems</vt:lpstr>
      <vt:lpstr>14 Her c: evidence of secular evolution with 14 Her b</vt:lpstr>
      <vt:lpstr>Interpretation of direct detections relies heavily on GP/BD evolutionary models and age estimates</vt:lpstr>
      <vt:lpstr>PowerPoint Presentation</vt:lpstr>
      <vt:lpstr>Proper motion anomaly for dynamical mass -&gt; tests of GP/BD models</vt:lpstr>
      <vt:lpstr>PowerPoint Presentation</vt:lpstr>
      <vt:lpstr>AF Lep b: lowest mass imaged exoplanet with dynamical mass</vt:lpstr>
      <vt:lpstr>AF Lep b follow-up with JWST</vt:lpstr>
      <vt:lpstr>Ok, but what about older, smaller, fainter planets?</vt:lpstr>
      <vt:lpstr>PowerPoint Presentation</vt:lpstr>
      <vt:lpstr>PowerPoint Presentation</vt:lpstr>
      <vt:lpstr>JWST MIRI can detect nearby planets as cold as our solar system</vt:lpstr>
      <vt:lpstr>eps Indi Ab: cold, old, and booming signal!</vt:lpstr>
      <vt:lpstr>14 Her c: coldest and oldest planet imaged to date</vt:lpstr>
      <vt:lpstr>Direct imaging is tackling some key science questions</vt:lpstr>
      <vt:lpstr>Resolving the planet means you can put a spectrograph on it separate from the star</vt:lpstr>
      <vt:lpstr>High resolution spectroscopy can derive robust elemental abundance ratios and planet properties</vt:lpstr>
      <vt:lpstr>High resolution spectroscopy can derive robust elemental abundance ratios and planet properties</vt:lpstr>
      <vt:lpstr>JWST high-resolution spectroscopy delivers a wealth of information about BD atmosphere</vt:lpstr>
      <vt:lpstr>JWST high-resolution spectroscopy delivers a wealth of information about BD atmosphere</vt:lpstr>
      <vt:lpstr>Direct imaging is tackling some key science questions</vt:lpstr>
      <vt:lpstr>Young forming protoplanets are probed visible AO via Halpha emission</vt:lpstr>
      <vt:lpstr>Young forming protoplanets are probed visible AO via Halpha emission</vt:lpstr>
      <vt:lpstr>Young forming protoplanets are probed visible AO via Halpha emission</vt:lpstr>
      <vt:lpstr>Young forming protoplanets are probed visible AO via Halpha emission</vt:lpstr>
      <vt:lpstr>Young forming protoplanets are probed visible AO via Halpha emission</vt:lpstr>
      <vt:lpstr>MagAO-X has traced variable accretion through time</vt:lpstr>
      <vt:lpstr>Direct imaging is tackling some key science questions</vt:lpstr>
      <vt:lpstr>Direct imaging is tackling some key science questions</vt:lpstr>
      <vt:lpstr>Debris disk thermal imaging constrains composition</vt:lpstr>
      <vt:lpstr>MagAO-X is producing highest angular resolution images of debris disks</vt:lpstr>
      <vt:lpstr>MagAO-X is visible AO -&gt; find new WD+ early type MS binaries</vt:lpstr>
      <vt:lpstr>Direct imaging is tackling some key science questions</vt:lpstr>
      <vt:lpstr>Direct imaging is tackling some key science questions</vt:lpstr>
      <vt:lpstr>PowerPoint Presentation</vt:lpstr>
      <vt:lpstr>MagAO-X: ExAO visible light instrument</vt:lpstr>
      <vt:lpstr>Visible AO probes colder/smaller planets through reflected light</vt:lpstr>
      <vt:lpstr>MagAO-X: ExAO visible light instrument</vt:lpstr>
      <vt:lpstr>A lot of work is needed to achieve contrasts necessary to detect known exoplanets in reflected light</vt:lpstr>
      <vt:lpstr>Roman CGI will deliver reflected light exoplanets</vt:lpstr>
      <vt:lpstr>Habitable worlds (HWO) will detect Earth-like planets in HZ in reflected light</vt:lpstr>
      <vt:lpstr>Exomoons and Exorings complicate exoplanet detections!</vt:lpstr>
      <vt:lpstr>PowerPoint Presentation</vt:lpstr>
      <vt:lpstr>Roman can use phase curves to distinguish rings </vt:lpstr>
      <vt:lpstr>Ground based HCI complements space-based</vt:lpstr>
      <vt:lpstr>ELT, GMT, TMT instruments for direct imaging science</vt:lpstr>
      <vt:lpstr>PowerPoint Presentation</vt:lpstr>
      <vt:lpstr>O2 detection is only available to direct spectroscopy</vt:lpstr>
      <vt:lpstr>PowerPoint Presentation</vt:lpstr>
      <vt:lpstr>PowerPoint Presentation</vt:lpstr>
      <vt:lpstr>Summary</vt:lpstr>
      <vt:lpstr>White Dwarf planets: Planetary system at the end of their star’s lifetime</vt:lpstr>
      <vt:lpstr>White Dwarf planets: Planetary system at the end of their star’s lifetime</vt:lpstr>
      <vt:lpstr>JWST GO 7612: HZ planets around Sirius B</vt:lpstr>
      <vt:lpstr>MagAO-X is gearing up for reflected light campaign in the next few years</vt:lpstr>
      <vt:lpstr>MagAO-X is gearing up for reflected light campaign in the next few years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Pearce, Logan - (loganpearce1)</dc:creator>
  <cp:lastModifiedBy>Pearce, Logan</cp:lastModifiedBy>
  <cp:revision>27</cp:revision>
  <dcterms:created xsi:type="dcterms:W3CDTF">2025-08-13T15:37:03Z</dcterms:created>
  <dcterms:modified xsi:type="dcterms:W3CDTF">2025-09-29T12:45:57Z</dcterms:modified>
</cp:coreProperties>
</file>